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999" r:id="rId5"/>
  </p:sldMasterIdLst>
  <p:notesMasterIdLst>
    <p:notesMasterId r:id="rId158"/>
  </p:notesMasterIdLst>
  <p:handoutMasterIdLst>
    <p:handoutMasterId r:id="rId159"/>
  </p:handoutMasterIdLst>
  <p:sldIdLst>
    <p:sldId id="256" r:id="rId6"/>
    <p:sldId id="279" r:id="rId7"/>
    <p:sldId id="258" r:id="rId8"/>
    <p:sldId id="281" r:id="rId9"/>
    <p:sldId id="408" r:id="rId10"/>
    <p:sldId id="409" r:id="rId11"/>
    <p:sldId id="260" r:id="rId12"/>
    <p:sldId id="282" r:id="rId13"/>
    <p:sldId id="421" r:id="rId14"/>
    <p:sldId id="283" r:id="rId15"/>
    <p:sldId id="411" r:id="rId16"/>
    <p:sldId id="285" r:id="rId17"/>
    <p:sldId id="286" r:id="rId18"/>
    <p:sldId id="287" r:id="rId19"/>
    <p:sldId id="288" r:id="rId20"/>
    <p:sldId id="289" r:id="rId21"/>
    <p:sldId id="477" r:id="rId22"/>
    <p:sldId id="292" r:id="rId23"/>
    <p:sldId id="291" r:id="rId24"/>
    <p:sldId id="314" r:id="rId25"/>
    <p:sldId id="293" r:id="rId26"/>
    <p:sldId id="294" r:id="rId27"/>
    <p:sldId id="295" r:id="rId28"/>
    <p:sldId id="296" r:id="rId29"/>
    <p:sldId id="297" r:id="rId30"/>
    <p:sldId id="298" r:id="rId31"/>
    <p:sldId id="478" r:id="rId32"/>
    <p:sldId id="420" r:id="rId33"/>
    <p:sldId id="303" r:id="rId34"/>
    <p:sldId id="304" r:id="rId35"/>
    <p:sldId id="305" r:id="rId36"/>
    <p:sldId id="306" r:id="rId37"/>
    <p:sldId id="307" r:id="rId38"/>
    <p:sldId id="308" r:id="rId39"/>
    <p:sldId id="309" r:id="rId40"/>
    <p:sldId id="310" r:id="rId41"/>
    <p:sldId id="311" r:id="rId42"/>
    <p:sldId id="474" r:id="rId43"/>
    <p:sldId id="422" r:id="rId44"/>
    <p:sldId id="431" r:id="rId45"/>
    <p:sldId id="312" r:id="rId46"/>
    <p:sldId id="313" r:id="rId47"/>
    <p:sldId id="315" r:id="rId48"/>
    <p:sldId id="316" r:id="rId49"/>
    <p:sldId id="317" r:id="rId50"/>
    <p:sldId id="318" r:id="rId51"/>
    <p:sldId id="319" r:id="rId52"/>
    <p:sldId id="405" r:id="rId53"/>
    <p:sldId id="320" r:id="rId54"/>
    <p:sldId id="321" r:id="rId55"/>
    <p:sldId id="419" r:id="rId56"/>
    <p:sldId id="323" r:id="rId57"/>
    <p:sldId id="324" r:id="rId58"/>
    <p:sldId id="327" r:id="rId59"/>
    <p:sldId id="328" r:id="rId60"/>
    <p:sldId id="329" r:id="rId61"/>
    <p:sldId id="330" r:id="rId62"/>
    <p:sldId id="407" r:id="rId63"/>
    <p:sldId id="331" r:id="rId64"/>
    <p:sldId id="332" r:id="rId65"/>
    <p:sldId id="413" r:id="rId66"/>
    <p:sldId id="333" r:id="rId67"/>
    <p:sldId id="334" r:id="rId68"/>
    <p:sldId id="335" r:id="rId69"/>
    <p:sldId id="415" r:id="rId70"/>
    <p:sldId id="336" r:id="rId71"/>
    <p:sldId id="337" r:id="rId72"/>
    <p:sldId id="338" r:id="rId73"/>
    <p:sldId id="416" r:id="rId74"/>
    <p:sldId id="339" r:id="rId75"/>
    <p:sldId id="340" r:id="rId76"/>
    <p:sldId id="341" r:id="rId77"/>
    <p:sldId id="342" r:id="rId78"/>
    <p:sldId id="417" r:id="rId79"/>
    <p:sldId id="412" r:id="rId80"/>
    <p:sldId id="418" r:id="rId81"/>
    <p:sldId id="343" r:id="rId82"/>
    <p:sldId id="344" r:id="rId83"/>
    <p:sldId id="345" r:id="rId84"/>
    <p:sldId id="346" r:id="rId85"/>
    <p:sldId id="347" r:id="rId86"/>
    <p:sldId id="349" r:id="rId87"/>
    <p:sldId id="350" r:id="rId88"/>
    <p:sldId id="348" r:id="rId89"/>
    <p:sldId id="351" r:id="rId90"/>
    <p:sldId id="352" r:id="rId91"/>
    <p:sldId id="353" r:id="rId92"/>
    <p:sldId id="354" r:id="rId93"/>
    <p:sldId id="425" r:id="rId94"/>
    <p:sldId id="481" r:id="rId95"/>
    <p:sldId id="462" r:id="rId96"/>
    <p:sldId id="463" r:id="rId97"/>
    <p:sldId id="458" r:id="rId98"/>
    <p:sldId id="459" r:id="rId99"/>
    <p:sldId id="299" r:id="rId100"/>
    <p:sldId id="427" r:id="rId101"/>
    <p:sldId id="428" r:id="rId102"/>
    <p:sldId id="461" r:id="rId103"/>
    <p:sldId id="290" r:id="rId104"/>
    <p:sldId id="464" r:id="rId105"/>
    <p:sldId id="429" r:id="rId106"/>
    <p:sldId id="357" r:id="rId107"/>
    <p:sldId id="471" r:id="rId108"/>
    <p:sldId id="360" r:id="rId109"/>
    <p:sldId id="472" r:id="rId110"/>
    <p:sldId id="362" r:id="rId111"/>
    <p:sldId id="363" r:id="rId112"/>
    <p:sldId id="365" r:id="rId113"/>
    <p:sldId id="367" r:id="rId114"/>
    <p:sldId id="369" r:id="rId115"/>
    <p:sldId id="371" r:id="rId116"/>
    <p:sldId id="372" r:id="rId117"/>
    <p:sldId id="373" r:id="rId118"/>
    <p:sldId id="375" r:id="rId119"/>
    <p:sldId id="377" r:id="rId120"/>
    <p:sldId id="378" r:id="rId121"/>
    <p:sldId id="410" r:id="rId122"/>
    <p:sldId id="473" r:id="rId123"/>
    <p:sldId id="379" r:id="rId124"/>
    <p:sldId id="380" r:id="rId125"/>
    <p:sldId id="465" r:id="rId126"/>
    <p:sldId id="466" r:id="rId127"/>
    <p:sldId id="467" r:id="rId128"/>
    <p:sldId id="468" r:id="rId129"/>
    <p:sldId id="482" r:id="rId130"/>
    <p:sldId id="469" r:id="rId131"/>
    <p:sldId id="432" r:id="rId132"/>
    <p:sldId id="434" r:id="rId133"/>
    <p:sldId id="435" r:id="rId134"/>
    <p:sldId id="436" r:id="rId135"/>
    <p:sldId id="437" r:id="rId136"/>
    <p:sldId id="438" r:id="rId137"/>
    <p:sldId id="439" r:id="rId138"/>
    <p:sldId id="442" r:id="rId139"/>
    <p:sldId id="355" r:id="rId140"/>
    <p:sldId id="444" r:id="rId141"/>
    <p:sldId id="445" r:id="rId142"/>
    <p:sldId id="446" r:id="rId143"/>
    <p:sldId id="447" r:id="rId144"/>
    <p:sldId id="448" r:id="rId145"/>
    <p:sldId id="479" r:id="rId146"/>
    <p:sldId id="451" r:id="rId147"/>
    <p:sldId id="452" r:id="rId148"/>
    <p:sldId id="453" r:id="rId149"/>
    <p:sldId id="454" r:id="rId150"/>
    <p:sldId id="480" r:id="rId151"/>
    <p:sldId id="449" r:id="rId152"/>
    <p:sldId id="476" r:id="rId153"/>
    <p:sldId id="456" r:id="rId154"/>
    <p:sldId id="457" r:id="rId155"/>
    <p:sldId id="423" r:id="rId156"/>
    <p:sldId id="280" r:id="rId157"/>
  </p:sldIdLst>
  <p:sldSz cx="12192000" cy="6858000"/>
  <p:notesSz cx="7315200" cy="9601200"/>
  <p:defaultText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Slides" id="{498D9A1B-D10E-2744-B040-9B1231689CF3}">
          <p14:sldIdLst>
            <p14:sldId id="256"/>
            <p14:sldId id="279"/>
            <p14:sldId id="258"/>
            <p14:sldId id="281"/>
            <p14:sldId id="408"/>
            <p14:sldId id="409"/>
            <p14:sldId id="260"/>
            <p14:sldId id="282"/>
            <p14:sldId id="421"/>
            <p14:sldId id="283"/>
            <p14:sldId id="411"/>
            <p14:sldId id="285"/>
            <p14:sldId id="286"/>
            <p14:sldId id="287"/>
            <p14:sldId id="288"/>
            <p14:sldId id="289"/>
            <p14:sldId id="477"/>
            <p14:sldId id="292"/>
            <p14:sldId id="291"/>
            <p14:sldId id="314"/>
            <p14:sldId id="293"/>
            <p14:sldId id="294"/>
            <p14:sldId id="295"/>
            <p14:sldId id="296"/>
            <p14:sldId id="297"/>
            <p14:sldId id="298"/>
            <p14:sldId id="478"/>
            <p14:sldId id="420"/>
            <p14:sldId id="303"/>
            <p14:sldId id="304"/>
            <p14:sldId id="305"/>
            <p14:sldId id="306"/>
            <p14:sldId id="307"/>
            <p14:sldId id="308"/>
            <p14:sldId id="309"/>
            <p14:sldId id="310"/>
            <p14:sldId id="311"/>
            <p14:sldId id="474"/>
            <p14:sldId id="422"/>
            <p14:sldId id="431"/>
            <p14:sldId id="312"/>
            <p14:sldId id="313"/>
            <p14:sldId id="315"/>
            <p14:sldId id="316"/>
            <p14:sldId id="317"/>
            <p14:sldId id="318"/>
            <p14:sldId id="319"/>
            <p14:sldId id="405"/>
            <p14:sldId id="320"/>
            <p14:sldId id="321"/>
            <p14:sldId id="419"/>
            <p14:sldId id="323"/>
            <p14:sldId id="324"/>
            <p14:sldId id="327"/>
            <p14:sldId id="328"/>
            <p14:sldId id="329"/>
            <p14:sldId id="330"/>
            <p14:sldId id="407"/>
            <p14:sldId id="331"/>
            <p14:sldId id="332"/>
            <p14:sldId id="413"/>
            <p14:sldId id="333"/>
            <p14:sldId id="334"/>
            <p14:sldId id="335"/>
            <p14:sldId id="415"/>
            <p14:sldId id="336"/>
            <p14:sldId id="337"/>
            <p14:sldId id="338"/>
            <p14:sldId id="416"/>
            <p14:sldId id="339"/>
            <p14:sldId id="340"/>
            <p14:sldId id="341"/>
            <p14:sldId id="342"/>
            <p14:sldId id="417"/>
            <p14:sldId id="412"/>
            <p14:sldId id="418"/>
            <p14:sldId id="343"/>
            <p14:sldId id="344"/>
            <p14:sldId id="345"/>
            <p14:sldId id="346"/>
            <p14:sldId id="347"/>
            <p14:sldId id="349"/>
            <p14:sldId id="350"/>
            <p14:sldId id="348"/>
            <p14:sldId id="351"/>
            <p14:sldId id="352"/>
            <p14:sldId id="353"/>
            <p14:sldId id="354"/>
            <p14:sldId id="425"/>
            <p14:sldId id="481"/>
            <p14:sldId id="462"/>
            <p14:sldId id="463"/>
            <p14:sldId id="458"/>
            <p14:sldId id="459"/>
            <p14:sldId id="299"/>
            <p14:sldId id="427"/>
            <p14:sldId id="428"/>
            <p14:sldId id="461"/>
            <p14:sldId id="290"/>
            <p14:sldId id="464"/>
            <p14:sldId id="429"/>
            <p14:sldId id="357"/>
            <p14:sldId id="471"/>
            <p14:sldId id="360"/>
            <p14:sldId id="472"/>
            <p14:sldId id="362"/>
            <p14:sldId id="363"/>
            <p14:sldId id="365"/>
            <p14:sldId id="367"/>
            <p14:sldId id="369"/>
            <p14:sldId id="371"/>
            <p14:sldId id="372"/>
            <p14:sldId id="373"/>
            <p14:sldId id="375"/>
            <p14:sldId id="377"/>
            <p14:sldId id="378"/>
            <p14:sldId id="410"/>
            <p14:sldId id="473"/>
            <p14:sldId id="379"/>
            <p14:sldId id="380"/>
            <p14:sldId id="465"/>
            <p14:sldId id="466"/>
            <p14:sldId id="467"/>
            <p14:sldId id="468"/>
            <p14:sldId id="482"/>
            <p14:sldId id="469"/>
            <p14:sldId id="432"/>
            <p14:sldId id="434"/>
            <p14:sldId id="435"/>
            <p14:sldId id="436"/>
            <p14:sldId id="437"/>
            <p14:sldId id="438"/>
            <p14:sldId id="439"/>
            <p14:sldId id="442"/>
            <p14:sldId id="355"/>
            <p14:sldId id="444"/>
            <p14:sldId id="445"/>
            <p14:sldId id="446"/>
            <p14:sldId id="447"/>
            <p14:sldId id="448"/>
            <p14:sldId id="479"/>
            <p14:sldId id="451"/>
            <p14:sldId id="452"/>
            <p14:sldId id="453"/>
            <p14:sldId id="454"/>
            <p14:sldId id="480"/>
            <p14:sldId id="449"/>
            <p14:sldId id="476"/>
            <p14:sldId id="456"/>
            <p14:sldId id="457"/>
            <p14:sldId id="423"/>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mione Osmers" initials="HO" lastIdx="2" clrIdx="0">
    <p:extLst>
      <p:ext uri="{19B8F6BF-5375-455C-9EA6-DF929625EA0E}">
        <p15:presenceInfo xmlns:p15="http://schemas.microsoft.com/office/powerpoint/2012/main" userId="S::hermione@stinsondesign.com::58590dc8-7723-4708-b2c4-5c46b0b1c2d8" providerId="AD"/>
      </p:ext>
    </p:extLst>
  </p:cmAuthor>
  <p:cmAuthor id="2" name="Mikayla Bruder" initials="MB" lastIdx="1" clrIdx="1">
    <p:extLst>
      <p:ext uri="{19B8F6BF-5375-455C-9EA6-DF929625EA0E}">
        <p15:presenceInfo xmlns:p15="http://schemas.microsoft.com/office/powerpoint/2012/main" userId="S::mikayla@stinson.co::330b840f-adb8-4c4d-a371-fab3a25d24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3E1E1"/>
    <a:srgbClr val="F1EFEF"/>
    <a:srgbClr val="F7F7F7"/>
    <a:srgbClr val="E06B0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19A026-89B5-4372-AB0C-222172E514A3}" styleName="Clean Style - Dark">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dk2"/>
          </a:solidFill>
        </a:fill>
      </a:tcStyle>
    </a:firstRow>
  </a:tblStyle>
  <a:tblStyle styleId="{677C0241-BB8B-47E3-AEDE-C25888606C7D}" styleName="Clean Style - Accent 1">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1"/>
          </a:solidFill>
        </a:fill>
      </a:tcStyle>
    </a:firstRow>
  </a:tblStyle>
  <a:tblStyle styleId="{157B1B87-AC8B-4589-88FA-2C9E7A898293}" styleName="Clean Style - Accent 2">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2"/>
          </a:solidFill>
        </a:fill>
      </a:tcStyle>
    </a:firstRow>
  </a:tblStyle>
  <a:tblStyle styleId="{DC0F2F98-B3F6-41E5-AB50-7EB95E07AED7}" styleName="Clean Style - Accent 3">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3"/>
          </a:solidFill>
        </a:fill>
      </a:tcStyle>
    </a:firstRow>
  </a:tblStyle>
  <a:tblStyle styleId="{83F34F53-8FAF-4B82-B27B-ACD8CBDB9D37}" styleName="Clean Style - Accent 4">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4"/>
          </a:solidFill>
        </a:fill>
      </a:tcStyle>
    </a:firstRow>
  </a:tblStyle>
  <a:tblStyle styleId="{2F8ADD68-7D3B-4FCE-B35A-E369A1045D04}" styleName="Clean Style - Accent 5">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5"/>
          </a:solidFill>
        </a:fill>
      </a:tcStyle>
    </a:firstRow>
  </a:tblStyle>
  <a:tblStyle styleId="{E157B2C9-203B-4698-B823-4837414C79EF}" styleName="Clean Style - Accent 6">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6"/>
          </a:solidFill>
        </a:fill>
      </a:tcStyle>
    </a:firstRow>
  </a:tblStyle>
  <a:tblStyle styleId="{15D3CCF1-E793-4026-81F1-51624D72E4B9}" styleName="Fresh Style - Dark">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dk2"/>
              </a:solidFill>
            </a:ln>
          </a:top>
          <a:bottom>
            <a:ln w="38100" cmpd="sng">
              <a:solidFill>
                <a:schemeClr val="dk2"/>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dk2">
          <a:shade val="80000"/>
        </a:schemeClr>
      </a:tcTxStyle>
      <a:tcStyle>
        <a:tcBdr/>
      </a:tcStyle>
    </a:lastCol>
    <a:firstCol>
      <a:tcTxStyle b="on">
        <a:fontRef idx="minor"/>
        <a:schemeClr val="dk2">
          <a:shade val="80000"/>
        </a:schemeClr>
      </a:tcTxStyle>
      <a:tcStyle>
        <a:tcBdr/>
      </a:tcStyle>
    </a:firstCol>
    <a:lastRow>
      <a:tcTxStyle b="on">
        <a:fontRef idx="minor"/>
        <a:schemeClr val="dk2">
          <a:shade val="70000"/>
        </a:schemeClr>
      </a:tcTxStyle>
      <a:tcStyle>
        <a:tcBdr>
          <a:top>
            <a:ln w="38100" cmpd="sng">
              <a:solidFill>
                <a:schemeClr val="dk2"/>
              </a:solidFill>
            </a:ln>
          </a:top>
          <a:bottom>
            <a:ln w="0" cmpd="sng">
              <a:solidFill>
                <a:schemeClr val="lt1"/>
              </a:solidFill>
            </a:ln>
          </a:bottom>
        </a:tcBdr>
        <a:fill>
          <a:solidFill>
            <a:schemeClr val="dk2">
              <a:tint val="35000"/>
            </a:schemeClr>
          </a:solidFill>
        </a:fill>
      </a:tcStyle>
    </a:lastRow>
    <a:firstRow>
      <a:tcTxStyle b="on">
        <a:fontRef idx="minor"/>
        <a:schemeClr val="lt1"/>
      </a:tcTxStyle>
      <a:tcStyle>
        <a:tcBdr>
          <a:bottom>
            <a:ln w="38100" cmpd="sng">
              <a:solidFill>
                <a:schemeClr val="dk2"/>
              </a:solidFill>
            </a:ln>
          </a:bottom>
        </a:tcBdr>
        <a:fill>
          <a:solidFill>
            <a:schemeClr val="dk2"/>
          </a:solidFill>
        </a:fill>
      </a:tcStyle>
    </a:firstRow>
  </a:tblStyle>
  <a:tblStyle styleId="{6C1BF337-7541-4355-B6DB-82CFFEAD1462}" styleName="Fresh Style - Accent 1">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1"/>
              </a:solidFill>
            </a:ln>
          </a:top>
          <a:bottom>
            <a:ln w="38100" cmpd="sng">
              <a:solidFill>
                <a:schemeClr val="accent1"/>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1">
          <a:shade val="80000"/>
        </a:schemeClr>
      </a:tcTxStyle>
      <a:tcStyle>
        <a:tcBdr/>
      </a:tcStyle>
    </a:lastCol>
    <a:firstCol>
      <a:tcTxStyle b="on">
        <a:fontRef idx="minor"/>
        <a:schemeClr val="accent1">
          <a:shade val="80000"/>
        </a:schemeClr>
      </a:tcTxStyle>
      <a:tcStyle>
        <a:tcBdr/>
      </a:tcStyle>
    </a:firstCol>
    <a:lastRow>
      <a:tcTxStyle b="on">
        <a:fontRef idx="minor"/>
        <a:schemeClr val="accent1">
          <a:shade val="70000"/>
        </a:schemeClr>
      </a:tcTxStyle>
      <a:tcStyle>
        <a:tcBdr>
          <a:top>
            <a:ln w="38100" cmpd="sng">
              <a:solidFill>
                <a:schemeClr val="accent1"/>
              </a:solidFill>
            </a:ln>
          </a:top>
          <a:bottom>
            <a:ln w="0" cmpd="sng">
              <a:solidFill>
                <a:schemeClr val="lt1"/>
              </a:solidFill>
            </a:ln>
          </a:bottom>
        </a:tcBdr>
        <a:fill>
          <a:solidFill>
            <a:schemeClr val="accent1">
              <a:tint val="35000"/>
            </a:schemeClr>
          </a:solidFill>
        </a:fill>
      </a:tcStyle>
    </a:lastRow>
    <a:firstRow>
      <a:tcTxStyle b="on">
        <a:fontRef idx="minor"/>
        <a:schemeClr val="lt1"/>
      </a:tcTxStyle>
      <a:tcStyle>
        <a:tcBdr>
          <a:bottom>
            <a:ln w="38100" cmpd="sng">
              <a:solidFill>
                <a:schemeClr val="accent1"/>
              </a:solidFill>
            </a:ln>
          </a:bottom>
        </a:tcBdr>
        <a:fill>
          <a:solidFill>
            <a:schemeClr val="accent1"/>
          </a:solidFill>
        </a:fill>
      </a:tcStyle>
    </a:firstRow>
  </a:tblStyle>
  <a:tblStyle styleId="{E6A9ADA2-622F-4727-95B6-F9E95A9E867F}" styleName="Fresh Style - Accent 2">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2"/>
              </a:solidFill>
            </a:ln>
          </a:top>
          <a:bottom>
            <a:ln w="38100" cmpd="sng">
              <a:solidFill>
                <a:schemeClr val="accent2"/>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2">
          <a:shade val="80000"/>
        </a:schemeClr>
      </a:tcTxStyle>
      <a:tcStyle>
        <a:tcBdr/>
      </a:tcStyle>
    </a:lastCol>
    <a:firstCol>
      <a:tcTxStyle b="on">
        <a:fontRef idx="minor"/>
        <a:schemeClr val="accent2">
          <a:shade val="80000"/>
        </a:schemeClr>
      </a:tcTxStyle>
      <a:tcStyle>
        <a:tcBdr/>
      </a:tcStyle>
    </a:firstCol>
    <a:lastRow>
      <a:tcTxStyle b="on">
        <a:fontRef idx="minor"/>
        <a:schemeClr val="accent2">
          <a:shade val="70000"/>
        </a:schemeClr>
      </a:tcTxStyle>
      <a:tcStyle>
        <a:tcBdr>
          <a:top>
            <a:ln w="38100" cmpd="sng">
              <a:solidFill>
                <a:schemeClr val="accent2"/>
              </a:solidFill>
            </a:ln>
          </a:top>
          <a:bottom>
            <a:ln w="0" cmpd="sng">
              <a:solidFill>
                <a:schemeClr val="lt1"/>
              </a:solidFill>
            </a:ln>
          </a:bottom>
        </a:tcBdr>
        <a:fill>
          <a:solidFill>
            <a:schemeClr val="accent2">
              <a:tint val="35000"/>
            </a:schemeClr>
          </a:solidFill>
        </a:fill>
      </a:tcStyle>
    </a:lastRow>
    <a:firstRow>
      <a:tcTxStyle b="on">
        <a:fontRef idx="minor"/>
        <a:schemeClr val="lt1"/>
      </a:tcTxStyle>
      <a:tcStyle>
        <a:tcBdr>
          <a:bottom>
            <a:ln w="38100" cmpd="sng">
              <a:solidFill>
                <a:schemeClr val="accent2"/>
              </a:solidFill>
            </a:ln>
          </a:bottom>
        </a:tcBdr>
        <a:fill>
          <a:solidFill>
            <a:schemeClr val="accent2"/>
          </a:solidFill>
        </a:fill>
      </a:tcStyle>
    </a:firstRow>
  </a:tblStyle>
  <a:tblStyle styleId="{AF095B28-85C3-431A-9D4A-D9412A1D5A94}" styleName="Fresh Style - Accent 3">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3"/>
              </a:solidFill>
            </a:ln>
          </a:top>
          <a:bottom>
            <a:ln w="38100" cmpd="sng">
              <a:solidFill>
                <a:schemeClr val="accent3"/>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3">
          <a:shade val="80000"/>
        </a:schemeClr>
      </a:tcTxStyle>
      <a:tcStyle>
        <a:tcBdr/>
      </a:tcStyle>
    </a:lastCol>
    <a:firstCol>
      <a:tcTxStyle b="on">
        <a:fontRef idx="minor"/>
        <a:schemeClr val="accent3">
          <a:shade val="80000"/>
        </a:schemeClr>
      </a:tcTxStyle>
      <a:tcStyle>
        <a:tcBdr/>
      </a:tcStyle>
    </a:firstCol>
    <a:lastRow>
      <a:tcTxStyle b="on">
        <a:fontRef idx="minor"/>
        <a:schemeClr val="accent3">
          <a:shade val="70000"/>
        </a:schemeClr>
      </a:tcTxStyle>
      <a:tcStyle>
        <a:tcBdr>
          <a:top>
            <a:ln w="38100" cmpd="sng">
              <a:solidFill>
                <a:schemeClr val="accent3"/>
              </a:solidFill>
            </a:ln>
          </a:top>
          <a:bottom>
            <a:ln w="0" cmpd="sng">
              <a:solidFill>
                <a:schemeClr val="lt1"/>
              </a:solidFill>
            </a:ln>
          </a:bottom>
        </a:tcBdr>
        <a:fill>
          <a:solidFill>
            <a:schemeClr val="accent3">
              <a:tint val="35000"/>
            </a:schemeClr>
          </a:solidFill>
        </a:fill>
      </a:tcStyle>
    </a:lastRow>
    <a:firstRow>
      <a:tcTxStyle b="on">
        <a:fontRef idx="minor"/>
        <a:schemeClr val="lt1"/>
      </a:tcTxStyle>
      <a:tcStyle>
        <a:tcBdr>
          <a:bottom>
            <a:ln w="38100" cmpd="sng">
              <a:solidFill>
                <a:schemeClr val="accent3"/>
              </a:solidFill>
            </a:ln>
          </a:bottom>
        </a:tcBdr>
        <a:fill>
          <a:solidFill>
            <a:schemeClr val="accent3"/>
          </a:solidFill>
        </a:fill>
      </a:tcStyle>
    </a:firstRow>
  </a:tblStyle>
  <a:tblStyle styleId="{9C778D48-D5EB-4061-B858-6E3F25531815}" styleName="Fresh Style - Accent 4">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4"/>
              </a:solidFill>
            </a:ln>
          </a:top>
          <a:bottom>
            <a:ln w="38100" cmpd="sng">
              <a:solidFill>
                <a:schemeClr val="accent4"/>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4">
          <a:shade val="80000"/>
        </a:schemeClr>
      </a:tcTxStyle>
      <a:tcStyle>
        <a:tcBdr/>
      </a:tcStyle>
    </a:lastCol>
    <a:firstCol>
      <a:tcTxStyle b="on">
        <a:fontRef idx="minor"/>
        <a:schemeClr val="accent4">
          <a:shade val="80000"/>
        </a:schemeClr>
      </a:tcTxStyle>
      <a:tcStyle>
        <a:tcBdr/>
      </a:tcStyle>
    </a:firstCol>
    <a:lastRow>
      <a:tcTxStyle b="on">
        <a:fontRef idx="minor"/>
        <a:schemeClr val="accent4">
          <a:shade val="70000"/>
        </a:schemeClr>
      </a:tcTxStyle>
      <a:tcStyle>
        <a:tcBdr>
          <a:top>
            <a:ln w="38100" cmpd="sng">
              <a:solidFill>
                <a:schemeClr val="accent4"/>
              </a:solidFill>
            </a:ln>
          </a:top>
          <a:bottom>
            <a:ln w="0" cmpd="sng">
              <a:solidFill>
                <a:schemeClr val="lt1"/>
              </a:solidFill>
            </a:ln>
          </a:bottom>
        </a:tcBdr>
        <a:fill>
          <a:solidFill>
            <a:schemeClr val="accent4">
              <a:tint val="35000"/>
            </a:schemeClr>
          </a:solidFill>
        </a:fill>
      </a:tcStyle>
    </a:lastRow>
    <a:firstRow>
      <a:tcTxStyle b="on">
        <a:fontRef idx="minor"/>
        <a:schemeClr val="lt1"/>
      </a:tcTxStyle>
      <a:tcStyle>
        <a:tcBdr>
          <a:bottom>
            <a:ln w="38100" cmpd="sng">
              <a:solidFill>
                <a:schemeClr val="accent4"/>
              </a:solidFill>
            </a:ln>
          </a:bottom>
        </a:tcBdr>
        <a:fill>
          <a:solidFill>
            <a:schemeClr val="accent4"/>
          </a:solidFill>
        </a:fill>
      </a:tcStyle>
    </a:firstRow>
  </a:tblStyle>
  <a:tblStyle styleId="{A3870154-50FA-4873-A95B-8A7E0684D808}" styleName="Fresh Style - Accent 5">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5"/>
              </a:solidFill>
            </a:ln>
          </a:top>
          <a:bottom>
            <a:ln w="38100" cmpd="sng">
              <a:solidFill>
                <a:schemeClr val="accent5"/>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5">
          <a:shade val="80000"/>
        </a:schemeClr>
      </a:tcTxStyle>
      <a:tcStyle>
        <a:tcBdr/>
      </a:tcStyle>
    </a:lastCol>
    <a:firstCol>
      <a:tcTxStyle b="on">
        <a:fontRef idx="minor"/>
        <a:schemeClr val="accent5">
          <a:shade val="80000"/>
        </a:schemeClr>
      </a:tcTxStyle>
      <a:tcStyle>
        <a:tcBdr/>
      </a:tcStyle>
    </a:firstCol>
    <a:lastRow>
      <a:tcTxStyle b="on">
        <a:fontRef idx="minor"/>
        <a:schemeClr val="accent5">
          <a:shade val="70000"/>
        </a:schemeClr>
      </a:tcTxStyle>
      <a:tcStyle>
        <a:tcBdr>
          <a:top>
            <a:ln w="38100" cmpd="sng">
              <a:solidFill>
                <a:schemeClr val="accent5"/>
              </a:solidFill>
            </a:ln>
          </a:top>
          <a:bottom>
            <a:ln w="0" cmpd="sng">
              <a:solidFill>
                <a:schemeClr val="lt1"/>
              </a:solidFill>
            </a:ln>
          </a:bottom>
        </a:tcBdr>
        <a:fill>
          <a:solidFill>
            <a:schemeClr val="accent5">
              <a:tint val="35000"/>
            </a:schemeClr>
          </a:solidFill>
        </a:fill>
      </a:tcStyle>
    </a:lastRow>
    <a:firstRow>
      <a:tcTxStyle b="on">
        <a:fontRef idx="minor"/>
        <a:schemeClr val="lt1"/>
      </a:tcTxStyle>
      <a:tcStyle>
        <a:tcBdr>
          <a:bottom>
            <a:ln w="38100" cmpd="sng">
              <a:solidFill>
                <a:schemeClr val="accent5"/>
              </a:solidFill>
            </a:ln>
          </a:bottom>
        </a:tcBdr>
        <a:fill>
          <a:solidFill>
            <a:schemeClr val="accent5"/>
          </a:solidFill>
        </a:fill>
      </a:tcStyle>
    </a:firstRow>
  </a:tblStyle>
  <a:tblStyle styleId="{3853E620-792F-4414-8370-5E50A7553A8F}" styleName="Fresh Style - Accent 6">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6"/>
              </a:solidFill>
            </a:ln>
          </a:top>
          <a:bottom>
            <a:ln w="38100" cmpd="sng">
              <a:solidFill>
                <a:schemeClr val="accent6"/>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6">
          <a:shade val="80000"/>
        </a:schemeClr>
      </a:tcTxStyle>
      <a:tcStyle>
        <a:tcBdr/>
      </a:tcStyle>
    </a:lastCol>
    <a:firstCol>
      <a:tcTxStyle b="on">
        <a:fontRef idx="minor"/>
        <a:schemeClr val="accent6">
          <a:shade val="80000"/>
        </a:schemeClr>
      </a:tcTxStyle>
      <a:tcStyle>
        <a:tcBdr/>
      </a:tcStyle>
    </a:firstCol>
    <a:lastRow>
      <a:tcTxStyle b="on">
        <a:fontRef idx="minor"/>
        <a:schemeClr val="accent6">
          <a:shade val="70000"/>
        </a:schemeClr>
      </a:tcTxStyle>
      <a:tcStyle>
        <a:tcBdr>
          <a:top>
            <a:ln w="38100" cmpd="sng">
              <a:solidFill>
                <a:schemeClr val="accent6"/>
              </a:solidFill>
            </a:ln>
          </a:top>
          <a:bottom>
            <a:ln w="0" cmpd="sng">
              <a:solidFill>
                <a:schemeClr val="lt1"/>
              </a:solidFill>
            </a:ln>
          </a:bottom>
        </a:tcBdr>
        <a:fill>
          <a:solidFill>
            <a:schemeClr val="accent6">
              <a:tint val="35000"/>
            </a:schemeClr>
          </a:solidFill>
        </a:fill>
      </a:tcStyle>
    </a:lastRow>
    <a:firstRow>
      <a:tcTxStyle b="on">
        <a:fontRef idx="minor"/>
        <a:schemeClr val="lt1"/>
      </a:tcTxStyle>
      <a:tcStyle>
        <a:tcBdr>
          <a:bottom>
            <a:ln w="38100" cmpd="sng">
              <a:solidFill>
                <a:schemeClr val="accent6"/>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autoAdjust="0"/>
    <p:restoredTop sz="85986" autoAdjust="0"/>
  </p:normalViewPr>
  <p:slideViewPr>
    <p:cSldViewPr snapToGrid="0">
      <p:cViewPr varScale="1">
        <p:scale>
          <a:sx n="67" d="100"/>
          <a:sy n="67" d="100"/>
        </p:scale>
        <p:origin x="1200" y="67"/>
      </p:cViewPr>
      <p:guideLst/>
    </p:cSldViewPr>
  </p:slideViewPr>
  <p:outlineViewPr>
    <p:cViewPr>
      <p:scale>
        <a:sx n="33" d="100"/>
        <a:sy n="33" d="100"/>
      </p:scale>
      <p:origin x="0" y="-40133"/>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7" d="100"/>
          <a:sy n="57" d="100"/>
        </p:scale>
        <p:origin x="3178" y="6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commentAuthors" Target="commentAuthor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diagrams/_rels/data13.xml.rels><?xml version="1.0" encoding="UTF-8" standalone="yes"?>
<Relationships xmlns="http://schemas.openxmlformats.org/package/2006/relationships"><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D14F90-FF52-DC4C-8874-F4BD8DA7A42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B97E6C9-D668-0943-B6E2-75DB9895E9F9}">
      <dgm:prSet/>
      <dgm:spPr/>
      <dgm:t>
        <a:bodyPr/>
        <a:lstStyle/>
        <a:p>
          <a:r>
            <a:rPr lang="en-US" b="0" i="0"/>
            <a:t>Cellebrite Physical Analyzer</a:t>
          </a:r>
          <a:endParaRPr lang="en-US"/>
        </a:p>
      </dgm:t>
    </dgm:pt>
    <dgm:pt modelId="{F02B676A-A519-1640-8700-B332C5AC36ED}" type="parTrans" cxnId="{D5BCF6F3-AC9F-9C4A-AAF1-D6EC24A3DDA9}">
      <dgm:prSet/>
      <dgm:spPr/>
      <dgm:t>
        <a:bodyPr/>
        <a:lstStyle/>
        <a:p>
          <a:endParaRPr lang="en-US"/>
        </a:p>
      </dgm:t>
    </dgm:pt>
    <dgm:pt modelId="{B3C6E058-DB13-EE40-9C57-DF8C7175A5D3}" type="sibTrans" cxnId="{D5BCF6F3-AC9F-9C4A-AAF1-D6EC24A3DDA9}">
      <dgm:prSet/>
      <dgm:spPr/>
      <dgm:t>
        <a:bodyPr/>
        <a:lstStyle/>
        <a:p>
          <a:endParaRPr lang="en-US"/>
        </a:p>
      </dgm:t>
    </dgm:pt>
    <dgm:pt modelId="{64FD921D-983C-344B-A9ED-D7896D8BBEFD}">
      <dgm:prSet/>
      <dgm:spPr/>
      <dgm:t>
        <a:bodyPr/>
        <a:lstStyle/>
        <a:p>
          <a:r>
            <a:rPr lang="en-US" b="0" i="0"/>
            <a:t>Magnet AXIOM</a:t>
          </a:r>
          <a:endParaRPr lang="en-US"/>
        </a:p>
      </dgm:t>
    </dgm:pt>
    <dgm:pt modelId="{DBD80D4F-D905-554F-9091-EA2FED02D9B4}" type="parTrans" cxnId="{0D22C523-C096-174E-9DA4-69FEBFD97F78}">
      <dgm:prSet/>
      <dgm:spPr/>
      <dgm:t>
        <a:bodyPr/>
        <a:lstStyle/>
        <a:p>
          <a:endParaRPr lang="en-US"/>
        </a:p>
      </dgm:t>
    </dgm:pt>
    <dgm:pt modelId="{70FD38E9-5DA1-D647-9607-4D7243F75641}" type="sibTrans" cxnId="{0D22C523-C096-174E-9DA4-69FEBFD97F78}">
      <dgm:prSet/>
      <dgm:spPr/>
      <dgm:t>
        <a:bodyPr/>
        <a:lstStyle/>
        <a:p>
          <a:endParaRPr lang="en-US"/>
        </a:p>
      </dgm:t>
    </dgm:pt>
    <dgm:pt modelId="{B186B7B0-81A1-9641-BAF7-213864D6A1ED}">
      <dgm:prSet/>
      <dgm:spPr/>
      <dgm:t>
        <a:bodyPr/>
        <a:lstStyle/>
        <a:p>
          <a:r>
            <a:rPr lang="en-US" b="0" i="0"/>
            <a:t>ArtEx</a:t>
          </a:r>
          <a:endParaRPr lang="en-US"/>
        </a:p>
      </dgm:t>
    </dgm:pt>
    <dgm:pt modelId="{719612A9-CD5E-5E46-9F9B-6EEFDB924084}" type="parTrans" cxnId="{5667EEFF-2622-CC41-933E-6524BEA07439}">
      <dgm:prSet/>
      <dgm:spPr/>
      <dgm:t>
        <a:bodyPr/>
        <a:lstStyle/>
        <a:p>
          <a:endParaRPr lang="en-US"/>
        </a:p>
      </dgm:t>
    </dgm:pt>
    <dgm:pt modelId="{8A0E39BF-C24B-8F40-8574-06E95D493C5C}" type="sibTrans" cxnId="{5667EEFF-2622-CC41-933E-6524BEA07439}">
      <dgm:prSet/>
      <dgm:spPr/>
      <dgm:t>
        <a:bodyPr/>
        <a:lstStyle/>
        <a:p>
          <a:endParaRPr lang="en-US"/>
        </a:p>
      </dgm:t>
    </dgm:pt>
    <dgm:pt modelId="{092B8AC9-2F50-9C49-8FF2-F0875C25B4FF}">
      <dgm:prSet/>
      <dgm:spPr/>
      <dgm:t>
        <a:bodyPr/>
        <a:lstStyle/>
        <a:p>
          <a:r>
            <a:rPr lang="en-US" b="0" i="0"/>
            <a:t>Mushy PList Editor</a:t>
          </a:r>
          <a:endParaRPr lang="en-US"/>
        </a:p>
      </dgm:t>
    </dgm:pt>
    <dgm:pt modelId="{D9D44FE5-0206-634A-8227-642C8EB85890}" type="parTrans" cxnId="{39A7EFF1-9E8F-1842-AA9A-D8D1C0F61F88}">
      <dgm:prSet/>
      <dgm:spPr/>
      <dgm:t>
        <a:bodyPr/>
        <a:lstStyle/>
        <a:p>
          <a:endParaRPr lang="en-US"/>
        </a:p>
      </dgm:t>
    </dgm:pt>
    <dgm:pt modelId="{CA9DE045-D354-4547-9A95-E268C6D76B6D}" type="sibTrans" cxnId="{39A7EFF1-9E8F-1842-AA9A-D8D1C0F61F88}">
      <dgm:prSet/>
      <dgm:spPr/>
      <dgm:t>
        <a:bodyPr/>
        <a:lstStyle/>
        <a:p>
          <a:endParaRPr lang="en-US"/>
        </a:p>
      </dgm:t>
    </dgm:pt>
    <dgm:pt modelId="{9F3BB763-96E8-3441-90F0-3965D06EE75B}">
      <dgm:prSet/>
      <dgm:spPr/>
      <dgm:t>
        <a:bodyPr/>
        <a:lstStyle/>
        <a:p>
          <a:r>
            <a:rPr lang="en-US" b="0" i="0" dirty="0" err="1"/>
            <a:t>iLEAPP</a:t>
          </a:r>
          <a:r>
            <a:rPr lang="en-US" b="0" i="0" dirty="0"/>
            <a:t> and ALEAPP</a:t>
          </a:r>
          <a:endParaRPr lang="en-US" dirty="0"/>
        </a:p>
      </dgm:t>
    </dgm:pt>
    <dgm:pt modelId="{69E6B944-8BC5-374F-AC8F-98C351EA4E1A}" type="parTrans" cxnId="{91F314FB-A2ED-054C-8BB5-90248B4CE0BC}">
      <dgm:prSet/>
      <dgm:spPr/>
      <dgm:t>
        <a:bodyPr/>
        <a:lstStyle/>
        <a:p>
          <a:endParaRPr lang="en-US"/>
        </a:p>
      </dgm:t>
    </dgm:pt>
    <dgm:pt modelId="{417FD9CF-1691-7845-8CCC-DCCA9A28C2F9}" type="sibTrans" cxnId="{91F314FB-A2ED-054C-8BB5-90248B4CE0BC}">
      <dgm:prSet/>
      <dgm:spPr/>
      <dgm:t>
        <a:bodyPr/>
        <a:lstStyle/>
        <a:p>
          <a:endParaRPr lang="en-US"/>
        </a:p>
      </dgm:t>
    </dgm:pt>
    <dgm:pt modelId="{D79B0DA5-1920-D541-A509-51F96A77AF40}">
      <dgm:prSet/>
      <dgm:spPr/>
      <dgm:t>
        <a:bodyPr/>
        <a:lstStyle/>
        <a:p>
          <a:r>
            <a:rPr lang="en-US" b="0" i="0" dirty="0"/>
            <a:t>DB Browser for SQLite</a:t>
          </a:r>
          <a:endParaRPr lang="en-US" dirty="0"/>
        </a:p>
      </dgm:t>
    </dgm:pt>
    <dgm:pt modelId="{4B4B57E1-029E-584F-88AD-3EB0D187479C}" type="parTrans" cxnId="{89D95099-5052-0640-9313-A0DF29FC2ACA}">
      <dgm:prSet/>
      <dgm:spPr/>
      <dgm:t>
        <a:bodyPr/>
        <a:lstStyle/>
        <a:p>
          <a:endParaRPr lang="en-US"/>
        </a:p>
      </dgm:t>
    </dgm:pt>
    <dgm:pt modelId="{51424050-2903-8946-A7BE-6BEF929ECC6E}" type="sibTrans" cxnId="{89D95099-5052-0640-9313-A0DF29FC2ACA}">
      <dgm:prSet/>
      <dgm:spPr/>
      <dgm:t>
        <a:bodyPr/>
        <a:lstStyle/>
        <a:p>
          <a:endParaRPr lang="en-US"/>
        </a:p>
      </dgm:t>
    </dgm:pt>
    <dgm:pt modelId="{7A8BF745-CCE1-E24B-93DA-A0F573A9C648}">
      <dgm:prSet/>
      <dgm:spPr/>
      <dgm:t>
        <a:bodyPr/>
        <a:lstStyle/>
        <a:p>
          <a:r>
            <a:rPr lang="en-US" b="0" i="0"/>
            <a:t>Andriller</a:t>
          </a:r>
          <a:endParaRPr lang="en-US"/>
        </a:p>
      </dgm:t>
    </dgm:pt>
    <dgm:pt modelId="{BB652CF8-094B-0C4C-B2C1-D5E10C48995C}" type="parTrans" cxnId="{CC8516A8-AC33-7A4D-B587-9ECD99D22F5A}">
      <dgm:prSet/>
      <dgm:spPr/>
      <dgm:t>
        <a:bodyPr/>
        <a:lstStyle/>
        <a:p>
          <a:endParaRPr lang="en-US"/>
        </a:p>
      </dgm:t>
    </dgm:pt>
    <dgm:pt modelId="{3D80734B-53FE-7644-8E8B-1C9AE1CFF876}" type="sibTrans" cxnId="{CC8516A8-AC33-7A4D-B587-9ECD99D22F5A}">
      <dgm:prSet/>
      <dgm:spPr/>
      <dgm:t>
        <a:bodyPr/>
        <a:lstStyle/>
        <a:p>
          <a:endParaRPr lang="en-US"/>
        </a:p>
      </dgm:t>
    </dgm:pt>
    <dgm:pt modelId="{37C49F44-6853-E845-BE3E-22F00A976D30}">
      <dgm:prSet/>
      <dgm:spPr/>
      <dgm:t>
        <a:bodyPr/>
        <a:lstStyle/>
        <a:p>
          <a:r>
            <a:rPr lang="en-US" b="0" i="0" dirty="0"/>
            <a:t>iTunes</a:t>
          </a:r>
          <a:endParaRPr lang="en-US" dirty="0"/>
        </a:p>
      </dgm:t>
    </dgm:pt>
    <dgm:pt modelId="{3C0818FA-443D-7240-A8FE-A5BA5295E560}" type="parTrans" cxnId="{3AA9AF70-2679-3347-8F36-5E23525C45D4}">
      <dgm:prSet/>
      <dgm:spPr/>
      <dgm:t>
        <a:bodyPr/>
        <a:lstStyle/>
        <a:p>
          <a:endParaRPr lang="en-US"/>
        </a:p>
      </dgm:t>
    </dgm:pt>
    <dgm:pt modelId="{F23944A2-4457-BB43-8883-5E950B19CC72}" type="sibTrans" cxnId="{3AA9AF70-2679-3347-8F36-5E23525C45D4}">
      <dgm:prSet/>
      <dgm:spPr/>
      <dgm:t>
        <a:bodyPr/>
        <a:lstStyle/>
        <a:p>
          <a:endParaRPr lang="en-US"/>
        </a:p>
      </dgm:t>
    </dgm:pt>
    <dgm:pt modelId="{39C7C5FA-1902-B149-8FCD-8982199BACE0}">
      <dgm:prSet/>
      <dgm:spPr/>
      <dgm:t>
        <a:bodyPr/>
        <a:lstStyle/>
        <a:p>
          <a:r>
            <a:rPr lang="en-US" b="0" i="0"/>
            <a:t>Frhed</a:t>
          </a:r>
          <a:endParaRPr lang="en-US"/>
        </a:p>
      </dgm:t>
    </dgm:pt>
    <dgm:pt modelId="{1A5AC4E1-D73E-6740-B9A1-E132CBBB0085}" type="parTrans" cxnId="{8B9F63E5-475F-D04C-8826-A52A5C7D2555}">
      <dgm:prSet/>
      <dgm:spPr/>
      <dgm:t>
        <a:bodyPr/>
        <a:lstStyle/>
        <a:p>
          <a:endParaRPr lang="en-US"/>
        </a:p>
      </dgm:t>
    </dgm:pt>
    <dgm:pt modelId="{7E8ACECC-E211-FD43-8AE9-9AD2B1D9CE59}" type="sibTrans" cxnId="{8B9F63E5-475F-D04C-8826-A52A5C7D2555}">
      <dgm:prSet/>
      <dgm:spPr/>
      <dgm:t>
        <a:bodyPr/>
        <a:lstStyle/>
        <a:p>
          <a:endParaRPr lang="en-US"/>
        </a:p>
      </dgm:t>
    </dgm:pt>
    <dgm:pt modelId="{FC39A492-76BF-774A-B57B-9C42157BBF7C}">
      <dgm:prSet/>
      <dgm:spPr/>
      <dgm:t>
        <a:bodyPr/>
        <a:lstStyle/>
        <a:p>
          <a:r>
            <a:rPr lang="en-US" b="0" i="0"/>
            <a:t>JADX</a:t>
          </a:r>
          <a:endParaRPr lang="en-US"/>
        </a:p>
      </dgm:t>
    </dgm:pt>
    <dgm:pt modelId="{EE1F5298-B86B-9247-A352-7F73FF2303BE}" type="parTrans" cxnId="{574F8FC3-A00D-C24D-82D8-679D099DCE8E}">
      <dgm:prSet/>
      <dgm:spPr/>
      <dgm:t>
        <a:bodyPr/>
        <a:lstStyle/>
        <a:p>
          <a:endParaRPr lang="en-US"/>
        </a:p>
      </dgm:t>
    </dgm:pt>
    <dgm:pt modelId="{90B7BDB4-4FD2-8D48-9690-F218B7DF31A8}" type="sibTrans" cxnId="{574F8FC3-A00D-C24D-82D8-679D099DCE8E}">
      <dgm:prSet/>
      <dgm:spPr/>
      <dgm:t>
        <a:bodyPr/>
        <a:lstStyle/>
        <a:p>
          <a:endParaRPr lang="en-US"/>
        </a:p>
      </dgm:t>
    </dgm:pt>
    <dgm:pt modelId="{25074D1A-ADFA-CC4A-80B0-19529006920C}">
      <dgm:prSet/>
      <dgm:spPr/>
      <dgm:t>
        <a:bodyPr/>
        <a:lstStyle/>
        <a:p>
          <a:r>
            <a:rPr lang="en-US" b="0" i="0"/>
            <a:t>Agent Ransack</a:t>
          </a:r>
          <a:endParaRPr lang="en-US"/>
        </a:p>
      </dgm:t>
    </dgm:pt>
    <dgm:pt modelId="{B2C904A7-6A00-0240-BC6F-27F701A36320}" type="parTrans" cxnId="{297560CE-D90F-2949-948D-7CFBE659245C}">
      <dgm:prSet/>
      <dgm:spPr/>
      <dgm:t>
        <a:bodyPr/>
        <a:lstStyle/>
        <a:p>
          <a:endParaRPr lang="en-US"/>
        </a:p>
      </dgm:t>
    </dgm:pt>
    <dgm:pt modelId="{C445E8BB-BCD2-6A40-87D3-6960E0C01628}" type="sibTrans" cxnId="{297560CE-D90F-2949-948D-7CFBE659245C}">
      <dgm:prSet/>
      <dgm:spPr/>
      <dgm:t>
        <a:bodyPr/>
        <a:lstStyle/>
        <a:p>
          <a:endParaRPr lang="en-US"/>
        </a:p>
      </dgm:t>
    </dgm:pt>
    <dgm:pt modelId="{B1343C52-4B3E-D845-AB2F-1578FB0CE96A}" type="pres">
      <dgm:prSet presAssocID="{92D14F90-FF52-DC4C-8874-F4BD8DA7A423}" presName="linear" presStyleCnt="0">
        <dgm:presLayoutVars>
          <dgm:animLvl val="lvl"/>
          <dgm:resizeHandles val="exact"/>
        </dgm:presLayoutVars>
      </dgm:prSet>
      <dgm:spPr/>
    </dgm:pt>
    <dgm:pt modelId="{34B536EA-EF45-0A4E-A6CC-710D0B9389E8}" type="pres">
      <dgm:prSet presAssocID="{FB97E6C9-D668-0943-B6E2-75DB9895E9F9}" presName="parentText" presStyleLbl="node1" presStyleIdx="0" presStyleCnt="11">
        <dgm:presLayoutVars>
          <dgm:chMax val="0"/>
          <dgm:bulletEnabled val="1"/>
        </dgm:presLayoutVars>
      </dgm:prSet>
      <dgm:spPr/>
    </dgm:pt>
    <dgm:pt modelId="{7932EDD0-F26B-1F4C-948B-4CCDB8C582CB}" type="pres">
      <dgm:prSet presAssocID="{B3C6E058-DB13-EE40-9C57-DF8C7175A5D3}" presName="spacer" presStyleCnt="0"/>
      <dgm:spPr/>
    </dgm:pt>
    <dgm:pt modelId="{F32EA522-3941-5A42-8F62-6EC4FCE12A95}" type="pres">
      <dgm:prSet presAssocID="{64FD921D-983C-344B-A9ED-D7896D8BBEFD}" presName="parentText" presStyleLbl="node1" presStyleIdx="1" presStyleCnt="11">
        <dgm:presLayoutVars>
          <dgm:chMax val="0"/>
          <dgm:bulletEnabled val="1"/>
        </dgm:presLayoutVars>
      </dgm:prSet>
      <dgm:spPr/>
    </dgm:pt>
    <dgm:pt modelId="{AC00003C-0F32-B34A-8404-FC877B3DDB66}" type="pres">
      <dgm:prSet presAssocID="{70FD38E9-5DA1-D647-9607-4D7243F75641}" presName="spacer" presStyleCnt="0"/>
      <dgm:spPr/>
    </dgm:pt>
    <dgm:pt modelId="{04547E21-8ACA-8E40-82AB-668D7823138C}" type="pres">
      <dgm:prSet presAssocID="{B186B7B0-81A1-9641-BAF7-213864D6A1ED}" presName="parentText" presStyleLbl="node1" presStyleIdx="2" presStyleCnt="11">
        <dgm:presLayoutVars>
          <dgm:chMax val="0"/>
          <dgm:bulletEnabled val="1"/>
        </dgm:presLayoutVars>
      </dgm:prSet>
      <dgm:spPr/>
    </dgm:pt>
    <dgm:pt modelId="{1A3884A8-8060-9545-8A88-1D5A0EEFB253}" type="pres">
      <dgm:prSet presAssocID="{8A0E39BF-C24B-8F40-8574-06E95D493C5C}" presName="spacer" presStyleCnt="0"/>
      <dgm:spPr/>
    </dgm:pt>
    <dgm:pt modelId="{4ED7393B-0012-9D4A-A4C0-FB16E8DBAD26}" type="pres">
      <dgm:prSet presAssocID="{092B8AC9-2F50-9C49-8FF2-F0875C25B4FF}" presName="parentText" presStyleLbl="node1" presStyleIdx="3" presStyleCnt="11">
        <dgm:presLayoutVars>
          <dgm:chMax val="0"/>
          <dgm:bulletEnabled val="1"/>
        </dgm:presLayoutVars>
      </dgm:prSet>
      <dgm:spPr/>
    </dgm:pt>
    <dgm:pt modelId="{C6914781-5827-9E46-BE11-8045ADFCA9FD}" type="pres">
      <dgm:prSet presAssocID="{CA9DE045-D354-4547-9A95-E268C6D76B6D}" presName="spacer" presStyleCnt="0"/>
      <dgm:spPr/>
    </dgm:pt>
    <dgm:pt modelId="{12A774E9-48A2-E14A-8089-ADF726C756F3}" type="pres">
      <dgm:prSet presAssocID="{9F3BB763-96E8-3441-90F0-3965D06EE75B}" presName="parentText" presStyleLbl="node1" presStyleIdx="4" presStyleCnt="11">
        <dgm:presLayoutVars>
          <dgm:chMax val="0"/>
          <dgm:bulletEnabled val="1"/>
        </dgm:presLayoutVars>
      </dgm:prSet>
      <dgm:spPr/>
    </dgm:pt>
    <dgm:pt modelId="{6D212216-40C2-954C-9D3E-841B17D60F11}" type="pres">
      <dgm:prSet presAssocID="{417FD9CF-1691-7845-8CCC-DCCA9A28C2F9}" presName="spacer" presStyleCnt="0"/>
      <dgm:spPr/>
    </dgm:pt>
    <dgm:pt modelId="{B58BD55A-B403-2147-A261-84A955E1468C}" type="pres">
      <dgm:prSet presAssocID="{D79B0DA5-1920-D541-A509-51F96A77AF40}" presName="parentText" presStyleLbl="node1" presStyleIdx="5" presStyleCnt="11">
        <dgm:presLayoutVars>
          <dgm:chMax val="0"/>
          <dgm:bulletEnabled val="1"/>
        </dgm:presLayoutVars>
      </dgm:prSet>
      <dgm:spPr/>
    </dgm:pt>
    <dgm:pt modelId="{039823D2-A828-794C-A949-89DD0211B8FB}" type="pres">
      <dgm:prSet presAssocID="{51424050-2903-8946-A7BE-6BEF929ECC6E}" presName="spacer" presStyleCnt="0"/>
      <dgm:spPr/>
    </dgm:pt>
    <dgm:pt modelId="{03FC46C9-0D7F-3440-9C8F-29D3327BFAE5}" type="pres">
      <dgm:prSet presAssocID="{7A8BF745-CCE1-E24B-93DA-A0F573A9C648}" presName="parentText" presStyleLbl="node1" presStyleIdx="6" presStyleCnt="11">
        <dgm:presLayoutVars>
          <dgm:chMax val="0"/>
          <dgm:bulletEnabled val="1"/>
        </dgm:presLayoutVars>
      </dgm:prSet>
      <dgm:spPr/>
    </dgm:pt>
    <dgm:pt modelId="{1C0BD7D7-729E-6D49-9768-D63107191508}" type="pres">
      <dgm:prSet presAssocID="{3D80734B-53FE-7644-8E8B-1C9AE1CFF876}" presName="spacer" presStyleCnt="0"/>
      <dgm:spPr/>
    </dgm:pt>
    <dgm:pt modelId="{EF506A3D-D98E-154F-815D-A91B84B4ADFE}" type="pres">
      <dgm:prSet presAssocID="{37C49F44-6853-E845-BE3E-22F00A976D30}" presName="parentText" presStyleLbl="node1" presStyleIdx="7" presStyleCnt="11">
        <dgm:presLayoutVars>
          <dgm:chMax val="0"/>
          <dgm:bulletEnabled val="1"/>
        </dgm:presLayoutVars>
      </dgm:prSet>
      <dgm:spPr/>
    </dgm:pt>
    <dgm:pt modelId="{85E030A0-9D6C-A24A-B71E-E3C374C17E91}" type="pres">
      <dgm:prSet presAssocID="{F23944A2-4457-BB43-8883-5E950B19CC72}" presName="spacer" presStyleCnt="0"/>
      <dgm:spPr/>
    </dgm:pt>
    <dgm:pt modelId="{5689BF15-D892-A14C-B98B-21217A63AEEE}" type="pres">
      <dgm:prSet presAssocID="{39C7C5FA-1902-B149-8FCD-8982199BACE0}" presName="parentText" presStyleLbl="node1" presStyleIdx="8" presStyleCnt="11">
        <dgm:presLayoutVars>
          <dgm:chMax val="0"/>
          <dgm:bulletEnabled val="1"/>
        </dgm:presLayoutVars>
      </dgm:prSet>
      <dgm:spPr/>
    </dgm:pt>
    <dgm:pt modelId="{8D50F376-4492-E947-8BA9-1A4BC617706F}" type="pres">
      <dgm:prSet presAssocID="{7E8ACECC-E211-FD43-8AE9-9AD2B1D9CE59}" presName="spacer" presStyleCnt="0"/>
      <dgm:spPr/>
    </dgm:pt>
    <dgm:pt modelId="{9431EA85-0869-B34E-9C04-0BB88BA0E371}" type="pres">
      <dgm:prSet presAssocID="{FC39A492-76BF-774A-B57B-9C42157BBF7C}" presName="parentText" presStyleLbl="node1" presStyleIdx="9" presStyleCnt="11">
        <dgm:presLayoutVars>
          <dgm:chMax val="0"/>
          <dgm:bulletEnabled val="1"/>
        </dgm:presLayoutVars>
      </dgm:prSet>
      <dgm:spPr/>
    </dgm:pt>
    <dgm:pt modelId="{2D034156-B02C-0041-B256-2685595FADF8}" type="pres">
      <dgm:prSet presAssocID="{90B7BDB4-4FD2-8D48-9690-F218B7DF31A8}" presName="spacer" presStyleCnt="0"/>
      <dgm:spPr/>
    </dgm:pt>
    <dgm:pt modelId="{B3938224-97C3-254A-B894-8D1CF86020EB}" type="pres">
      <dgm:prSet presAssocID="{25074D1A-ADFA-CC4A-80B0-19529006920C}" presName="parentText" presStyleLbl="node1" presStyleIdx="10" presStyleCnt="11">
        <dgm:presLayoutVars>
          <dgm:chMax val="0"/>
          <dgm:bulletEnabled val="1"/>
        </dgm:presLayoutVars>
      </dgm:prSet>
      <dgm:spPr/>
    </dgm:pt>
  </dgm:ptLst>
  <dgm:cxnLst>
    <dgm:cxn modelId="{0D22C523-C096-174E-9DA4-69FEBFD97F78}" srcId="{92D14F90-FF52-DC4C-8874-F4BD8DA7A423}" destId="{64FD921D-983C-344B-A9ED-D7896D8BBEFD}" srcOrd="1" destOrd="0" parTransId="{DBD80D4F-D905-554F-9091-EA2FED02D9B4}" sibTransId="{70FD38E9-5DA1-D647-9607-4D7243F75641}"/>
    <dgm:cxn modelId="{A95D5D32-DD3E-AB48-BDA8-F7F156ADF02C}" type="presOf" srcId="{B186B7B0-81A1-9641-BAF7-213864D6A1ED}" destId="{04547E21-8ACA-8E40-82AB-668D7823138C}" srcOrd="0" destOrd="0" presId="urn:microsoft.com/office/officeart/2005/8/layout/vList2"/>
    <dgm:cxn modelId="{3AA9AF70-2679-3347-8F36-5E23525C45D4}" srcId="{92D14F90-FF52-DC4C-8874-F4BD8DA7A423}" destId="{37C49F44-6853-E845-BE3E-22F00A976D30}" srcOrd="7" destOrd="0" parTransId="{3C0818FA-443D-7240-A8FE-A5BA5295E560}" sibTransId="{F23944A2-4457-BB43-8883-5E950B19CC72}"/>
    <dgm:cxn modelId="{8E90AB57-BD63-7941-8CF6-8FA5B2880734}" type="presOf" srcId="{64FD921D-983C-344B-A9ED-D7896D8BBEFD}" destId="{F32EA522-3941-5A42-8F62-6EC4FCE12A95}" srcOrd="0" destOrd="0" presId="urn:microsoft.com/office/officeart/2005/8/layout/vList2"/>
    <dgm:cxn modelId="{43989078-1947-7C42-97C5-B94D718360FA}" type="presOf" srcId="{39C7C5FA-1902-B149-8FCD-8982199BACE0}" destId="{5689BF15-D892-A14C-B98B-21217A63AEEE}" srcOrd="0" destOrd="0" presId="urn:microsoft.com/office/officeart/2005/8/layout/vList2"/>
    <dgm:cxn modelId="{67D67490-8F9D-2E4B-A010-58ADBAECEBCE}" type="presOf" srcId="{25074D1A-ADFA-CC4A-80B0-19529006920C}" destId="{B3938224-97C3-254A-B894-8D1CF86020EB}" srcOrd="0" destOrd="0" presId="urn:microsoft.com/office/officeart/2005/8/layout/vList2"/>
    <dgm:cxn modelId="{89D95099-5052-0640-9313-A0DF29FC2ACA}" srcId="{92D14F90-FF52-DC4C-8874-F4BD8DA7A423}" destId="{D79B0DA5-1920-D541-A509-51F96A77AF40}" srcOrd="5" destOrd="0" parTransId="{4B4B57E1-029E-584F-88AD-3EB0D187479C}" sibTransId="{51424050-2903-8946-A7BE-6BEF929ECC6E}"/>
    <dgm:cxn modelId="{72760E9B-D00B-124C-A2BE-0EF86D2995C6}" type="presOf" srcId="{FB97E6C9-D668-0943-B6E2-75DB9895E9F9}" destId="{34B536EA-EF45-0A4E-A6CC-710D0B9389E8}" srcOrd="0" destOrd="0" presId="urn:microsoft.com/office/officeart/2005/8/layout/vList2"/>
    <dgm:cxn modelId="{7F97579D-5B3A-5743-85BD-B0C996559D7C}" type="presOf" srcId="{7A8BF745-CCE1-E24B-93DA-A0F573A9C648}" destId="{03FC46C9-0D7F-3440-9C8F-29D3327BFAE5}" srcOrd="0" destOrd="0" presId="urn:microsoft.com/office/officeart/2005/8/layout/vList2"/>
    <dgm:cxn modelId="{CC8516A8-AC33-7A4D-B587-9ECD99D22F5A}" srcId="{92D14F90-FF52-DC4C-8874-F4BD8DA7A423}" destId="{7A8BF745-CCE1-E24B-93DA-A0F573A9C648}" srcOrd="6" destOrd="0" parTransId="{BB652CF8-094B-0C4C-B2C1-D5E10C48995C}" sibTransId="{3D80734B-53FE-7644-8E8B-1C9AE1CFF876}"/>
    <dgm:cxn modelId="{011C52AD-DE4F-0C41-931A-88DACF838469}" type="presOf" srcId="{092B8AC9-2F50-9C49-8FF2-F0875C25B4FF}" destId="{4ED7393B-0012-9D4A-A4C0-FB16E8DBAD26}" srcOrd="0" destOrd="0" presId="urn:microsoft.com/office/officeart/2005/8/layout/vList2"/>
    <dgm:cxn modelId="{574F8FC3-A00D-C24D-82D8-679D099DCE8E}" srcId="{92D14F90-FF52-DC4C-8874-F4BD8DA7A423}" destId="{FC39A492-76BF-774A-B57B-9C42157BBF7C}" srcOrd="9" destOrd="0" parTransId="{EE1F5298-B86B-9247-A352-7F73FF2303BE}" sibTransId="{90B7BDB4-4FD2-8D48-9690-F218B7DF31A8}"/>
    <dgm:cxn modelId="{297560CE-D90F-2949-948D-7CFBE659245C}" srcId="{92D14F90-FF52-DC4C-8874-F4BD8DA7A423}" destId="{25074D1A-ADFA-CC4A-80B0-19529006920C}" srcOrd="10" destOrd="0" parTransId="{B2C904A7-6A00-0240-BC6F-27F701A36320}" sibTransId="{C445E8BB-BCD2-6A40-87D3-6960E0C01628}"/>
    <dgm:cxn modelId="{842EF7D0-AFB1-3044-812F-FE747EF29BCD}" type="presOf" srcId="{D79B0DA5-1920-D541-A509-51F96A77AF40}" destId="{B58BD55A-B403-2147-A261-84A955E1468C}" srcOrd="0" destOrd="0" presId="urn:microsoft.com/office/officeart/2005/8/layout/vList2"/>
    <dgm:cxn modelId="{7B9468D8-A054-614F-883C-178BA62394E9}" type="presOf" srcId="{FC39A492-76BF-774A-B57B-9C42157BBF7C}" destId="{9431EA85-0869-B34E-9C04-0BB88BA0E371}" srcOrd="0" destOrd="0" presId="urn:microsoft.com/office/officeart/2005/8/layout/vList2"/>
    <dgm:cxn modelId="{8B9F63E5-475F-D04C-8826-A52A5C7D2555}" srcId="{92D14F90-FF52-DC4C-8874-F4BD8DA7A423}" destId="{39C7C5FA-1902-B149-8FCD-8982199BACE0}" srcOrd="8" destOrd="0" parTransId="{1A5AC4E1-D73E-6740-B9A1-E132CBBB0085}" sibTransId="{7E8ACECC-E211-FD43-8AE9-9AD2B1D9CE59}"/>
    <dgm:cxn modelId="{19BEA0EC-B616-AB4B-A733-A2B5B4AF72FD}" type="presOf" srcId="{9F3BB763-96E8-3441-90F0-3965D06EE75B}" destId="{12A774E9-48A2-E14A-8089-ADF726C756F3}" srcOrd="0" destOrd="0" presId="urn:microsoft.com/office/officeart/2005/8/layout/vList2"/>
    <dgm:cxn modelId="{813E8AF0-202D-3F46-AFF0-CECA898AB908}" type="presOf" srcId="{37C49F44-6853-E845-BE3E-22F00A976D30}" destId="{EF506A3D-D98E-154F-815D-A91B84B4ADFE}" srcOrd="0" destOrd="0" presId="urn:microsoft.com/office/officeart/2005/8/layout/vList2"/>
    <dgm:cxn modelId="{D45026F1-109A-4C4D-AC3F-7068BD2303BB}" type="presOf" srcId="{92D14F90-FF52-DC4C-8874-F4BD8DA7A423}" destId="{B1343C52-4B3E-D845-AB2F-1578FB0CE96A}" srcOrd="0" destOrd="0" presId="urn:microsoft.com/office/officeart/2005/8/layout/vList2"/>
    <dgm:cxn modelId="{39A7EFF1-9E8F-1842-AA9A-D8D1C0F61F88}" srcId="{92D14F90-FF52-DC4C-8874-F4BD8DA7A423}" destId="{092B8AC9-2F50-9C49-8FF2-F0875C25B4FF}" srcOrd="3" destOrd="0" parTransId="{D9D44FE5-0206-634A-8227-642C8EB85890}" sibTransId="{CA9DE045-D354-4547-9A95-E268C6D76B6D}"/>
    <dgm:cxn modelId="{D5BCF6F3-AC9F-9C4A-AAF1-D6EC24A3DDA9}" srcId="{92D14F90-FF52-DC4C-8874-F4BD8DA7A423}" destId="{FB97E6C9-D668-0943-B6E2-75DB9895E9F9}" srcOrd="0" destOrd="0" parTransId="{F02B676A-A519-1640-8700-B332C5AC36ED}" sibTransId="{B3C6E058-DB13-EE40-9C57-DF8C7175A5D3}"/>
    <dgm:cxn modelId="{91F314FB-A2ED-054C-8BB5-90248B4CE0BC}" srcId="{92D14F90-FF52-DC4C-8874-F4BD8DA7A423}" destId="{9F3BB763-96E8-3441-90F0-3965D06EE75B}" srcOrd="4" destOrd="0" parTransId="{69E6B944-8BC5-374F-AC8F-98C351EA4E1A}" sibTransId="{417FD9CF-1691-7845-8CCC-DCCA9A28C2F9}"/>
    <dgm:cxn modelId="{5667EEFF-2622-CC41-933E-6524BEA07439}" srcId="{92D14F90-FF52-DC4C-8874-F4BD8DA7A423}" destId="{B186B7B0-81A1-9641-BAF7-213864D6A1ED}" srcOrd="2" destOrd="0" parTransId="{719612A9-CD5E-5E46-9F9B-6EEFDB924084}" sibTransId="{8A0E39BF-C24B-8F40-8574-06E95D493C5C}"/>
    <dgm:cxn modelId="{45A6610E-3578-9942-A13C-64FFCBABAD42}" type="presParOf" srcId="{B1343C52-4B3E-D845-AB2F-1578FB0CE96A}" destId="{34B536EA-EF45-0A4E-A6CC-710D0B9389E8}" srcOrd="0" destOrd="0" presId="urn:microsoft.com/office/officeart/2005/8/layout/vList2"/>
    <dgm:cxn modelId="{4DE57FFC-C260-E144-9015-1E3C7AC09EBE}" type="presParOf" srcId="{B1343C52-4B3E-D845-AB2F-1578FB0CE96A}" destId="{7932EDD0-F26B-1F4C-948B-4CCDB8C582CB}" srcOrd="1" destOrd="0" presId="urn:microsoft.com/office/officeart/2005/8/layout/vList2"/>
    <dgm:cxn modelId="{B98B81E1-84AC-EF42-93FE-974A69197D2E}" type="presParOf" srcId="{B1343C52-4B3E-D845-AB2F-1578FB0CE96A}" destId="{F32EA522-3941-5A42-8F62-6EC4FCE12A95}" srcOrd="2" destOrd="0" presId="urn:microsoft.com/office/officeart/2005/8/layout/vList2"/>
    <dgm:cxn modelId="{5FFD399F-73C9-1F4D-BD11-5C47EF1BD0AC}" type="presParOf" srcId="{B1343C52-4B3E-D845-AB2F-1578FB0CE96A}" destId="{AC00003C-0F32-B34A-8404-FC877B3DDB66}" srcOrd="3" destOrd="0" presId="urn:microsoft.com/office/officeart/2005/8/layout/vList2"/>
    <dgm:cxn modelId="{FBE041E8-8252-D148-BB74-FF33066C45AB}" type="presParOf" srcId="{B1343C52-4B3E-D845-AB2F-1578FB0CE96A}" destId="{04547E21-8ACA-8E40-82AB-668D7823138C}" srcOrd="4" destOrd="0" presId="urn:microsoft.com/office/officeart/2005/8/layout/vList2"/>
    <dgm:cxn modelId="{810FFA54-4B03-2043-B5A0-7AE9CEAF665B}" type="presParOf" srcId="{B1343C52-4B3E-D845-AB2F-1578FB0CE96A}" destId="{1A3884A8-8060-9545-8A88-1D5A0EEFB253}" srcOrd="5" destOrd="0" presId="urn:microsoft.com/office/officeart/2005/8/layout/vList2"/>
    <dgm:cxn modelId="{62E74362-F2A6-E042-BBE8-A1B167C6F0DC}" type="presParOf" srcId="{B1343C52-4B3E-D845-AB2F-1578FB0CE96A}" destId="{4ED7393B-0012-9D4A-A4C0-FB16E8DBAD26}" srcOrd="6" destOrd="0" presId="urn:microsoft.com/office/officeart/2005/8/layout/vList2"/>
    <dgm:cxn modelId="{B5EB5C87-0A0B-7848-AD0A-FCDBA153E269}" type="presParOf" srcId="{B1343C52-4B3E-D845-AB2F-1578FB0CE96A}" destId="{C6914781-5827-9E46-BE11-8045ADFCA9FD}" srcOrd="7" destOrd="0" presId="urn:microsoft.com/office/officeart/2005/8/layout/vList2"/>
    <dgm:cxn modelId="{31DE23B4-80CC-5F4D-9BA4-E9EA738EE60A}" type="presParOf" srcId="{B1343C52-4B3E-D845-AB2F-1578FB0CE96A}" destId="{12A774E9-48A2-E14A-8089-ADF726C756F3}" srcOrd="8" destOrd="0" presId="urn:microsoft.com/office/officeart/2005/8/layout/vList2"/>
    <dgm:cxn modelId="{1F067198-069B-A044-8635-06A97E7A02E7}" type="presParOf" srcId="{B1343C52-4B3E-D845-AB2F-1578FB0CE96A}" destId="{6D212216-40C2-954C-9D3E-841B17D60F11}" srcOrd="9" destOrd="0" presId="urn:microsoft.com/office/officeart/2005/8/layout/vList2"/>
    <dgm:cxn modelId="{A7BED80D-4E4E-384D-96C3-4D62ACF2EC07}" type="presParOf" srcId="{B1343C52-4B3E-D845-AB2F-1578FB0CE96A}" destId="{B58BD55A-B403-2147-A261-84A955E1468C}" srcOrd="10" destOrd="0" presId="urn:microsoft.com/office/officeart/2005/8/layout/vList2"/>
    <dgm:cxn modelId="{139FDB30-427F-9041-82A3-2D9FFED47AE8}" type="presParOf" srcId="{B1343C52-4B3E-D845-AB2F-1578FB0CE96A}" destId="{039823D2-A828-794C-A949-89DD0211B8FB}" srcOrd="11" destOrd="0" presId="urn:microsoft.com/office/officeart/2005/8/layout/vList2"/>
    <dgm:cxn modelId="{E1D79743-3125-2F47-874D-FC867E297341}" type="presParOf" srcId="{B1343C52-4B3E-D845-AB2F-1578FB0CE96A}" destId="{03FC46C9-0D7F-3440-9C8F-29D3327BFAE5}" srcOrd="12" destOrd="0" presId="urn:microsoft.com/office/officeart/2005/8/layout/vList2"/>
    <dgm:cxn modelId="{66F5152D-4EA9-6A46-B2E9-3123837A85B9}" type="presParOf" srcId="{B1343C52-4B3E-D845-AB2F-1578FB0CE96A}" destId="{1C0BD7D7-729E-6D49-9768-D63107191508}" srcOrd="13" destOrd="0" presId="urn:microsoft.com/office/officeart/2005/8/layout/vList2"/>
    <dgm:cxn modelId="{C7651B85-6324-904E-BE52-1EC455A89170}" type="presParOf" srcId="{B1343C52-4B3E-D845-AB2F-1578FB0CE96A}" destId="{EF506A3D-D98E-154F-815D-A91B84B4ADFE}" srcOrd="14" destOrd="0" presId="urn:microsoft.com/office/officeart/2005/8/layout/vList2"/>
    <dgm:cxn modelId="{A477CFF0-843C-B94B-AB38-81D0A636C4AB}" type="presParOf" srcId="{B1343C52-4B3E-D845-AB2F-1578FB0CE96A}" destId="{85E030A0-9D6C-A24A-B71E-E3C374C17E91}" srcOrd="15" destOrd="0" presId="urn:microsoft.com/office/officeart/2005/8/layout/vList2"/>
    <dgm:cxn modelId="{9FD9114B-F302-4A48-9B96-99A1B04CE82A}" type="presParOf" srcId="{B1343C52-4B3E-D845-AB2F-1578FB0CE96A}" destId="{5689BF15-D892-A14C-B98B-21217A63AEEE}" srcOrd="16" destOrd="0" presId="urn:microsoft.com/office/officeart/2005/8/layout/vList2"/>
    <dgm:cxn modelId="{91745D37-F030-2C49-8162-05A6EFBC25FD}" type="presParOf" srcId="{B1343C52-4B3E-D845-AB2F-1578FB0CE96A}" destId="{8D50F376-4492-E947-8BA9-1A4BC617706F}" srcOrd="17" destOrd="0" presId="urn:microsoft.com/office/officeart/2005/8/layout/vList2"/>
    <dgm:cxn modelId="{11396C57-8E51-7A4D-838F-7D302853E413}" type="presParOf" srcId="{B1343C52-4B3E-D845-AB2F-1578FB0CE96A}" destId="{9431EA85-0869-B34E-9C04-0BB88BA0E371}" srcOrd="18" destOrd="0" presId="urn:microsoft.com/office/officeart/2005/8/layout/vList2"/>
    <dgm:cxn modelId="{AB31E1CE-87DA-F543-B7FE-0410570BFC22}" type="presParOf" srcId="{B1343C52-4B3E-D845-AB2F-1578FB0CE96A}" destId="{2D034156-B02C-0041-B256-2685595FADF8}" srcOrd="19" destOrd="0" presId="urn:microsoft.com/office/officeart/2005/8/layout/vList2"/>
    <dgm:cxn modelId="{684D891F-7FA8-794F-B8B5-A4F1FADA9F7E}" type="presParOf" srcId="{B1343C52-4B3E-D845-AB2F-1578FB0CE96A}" destId="{B3938224-97C3-254A-B894-8D1CF86020EB}"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6E3920-9DD6-E247-986C-7614C85EED4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1549561-C2CF-B349-8499-920579FA49B0}">
      <dgm:prSet/>
      <dgm:spPr/>
      <dgm:t>
        <a:bodyPr/>
        <a:lstStyle/>
        <a:p>
          <a:r>
            <a:rPr lang="en-US"/>
            <a:t>Physical acquisition</a:t>
          </a:r>
        </a:p>
      </dgm:t>
    </dgm:pt>
    <dgm:pt modelId="{EA28C9D8-D6E2-8745-86FB-6E6E9035D222}" type="parTrans" cxnId="{A5DF72CB-956C-F543-897D-6CF4461D8ED2}">
      <dgm:prSet/>
      <dgm:spPr/>
      <dgm:t>
        <a:bodyPr/>
        <a:lstStyle/>
        <a:p>
          <a:endParaRPr lang="en-US"/>
        </a:p>
      </dgm:t>
    </dgm:pt>
    <dgm:pt modelId="{7ECE816E-BD91-AB40-8285-E407D62112C5}" type="sibTrans" cxnId="{A5DF72CB-956C-F543-897D-6CF4461D8ED2}">
      <dgm:prSet/>
      <dgm:spPr/>
      <dgm:t>
        <a:bodyPr/>
        <a:lstStyle/>
        <a:p>
          <a:endParaRPr lang="en-US"/>
        </a:p>
      </dgm:t>
    </dgm:pt>
    <dgm:pt modelId="{F9BD2824-F20F-434E-8A72-40A9D6E4783D}" type="pres">
      <dgm:prSet presAssocID="{096E3920-9DD6-E247-986C-7614C85EED43}" presName="linear" presStyleCnt="0">
        <dgm:presLayoutVars>
          <dgm:animLvl val="lvl"/>
          <dgm:resizeHandles val="exact"/>
        </dgm:presLayoutVars>
      </dgm:prSet>
      <dgm:spPr/>
    </dgm:pt>
    <dgm:pt modelId="{BC4963A3-04A7-6344-B778-B8AC16EB4B95}" type="pres">
      <dgm:prSet presAssocID="{51549561-C2CF-B349-8499-920579FA49B0}" presName="parentText" presStyleLbl="node1" presStyleIdx="0" presStyleCnt="1">
        <dgm:presLayoutVars>
          <dgm:chMax val="0"/>
          <dgm:bulletEnabled val="1"/>
        </dgm:presLayoutVars>
      </dgm:prSet>
      <dgm:spPr/>
    </dgm:pt>
  </dgm:ptLst>
  <dgm:cxnLst>
    <dgm:cxn modelId="{5AA75728-EFAF-EE43-B2F8-5DAF414E901A}" type="presOf" srcId="{51549561-C2CF-B349-8499-920579FA49B0}" destId="{BC4963A3-04A7-6344-B778-B8AC16EB4B95}" srcOrd="0" destOrd="0" presId="urn:microsoft.com/office/officeart/2005/8/layout/vList2"/>
    <dgm:cxn modelId="{456DFABB-B552-6747-AEB8-7F47A438CE72}" type="presOf" srcId="{096E3920-9DD6-E247-986C-7614C85EED43}" destId="{F9BD2824-F20F-434E-8A72-40A9D6E4783D}" srcOrd="0" destOrd="0" presId="urn:microsoft.com/office/officeart/2005/8/layout/vList2"/>
    <dgm:cxn modelId="{A5DF72CB-956C-F543-897D-6CF4461D8ED2}" srcId="{096E3920-9DD6-E247-986C-7614C85EED43}" destId="{51549561-C2CF-B349-8499-920579FA49B0}" srcOrd="0" destOrd="0" parTransId="{EA28C9D8-D6E2-8745-86FB-6E6E9035D222}" sibTransId="{7ECE816E-BD91-AB40-8285-E407D62112C5}"/>
    <dgm:cxn modelId="{DB7B1D6E-FFF0-3147-B90B-6C7A9BEAC7ED}" type="presParOf" srcId="{F9BD2824-F20F-434E-8A72-40A9D6E4783D}" destId="{BC4963A3-04A7-6344-B778-B8AC16EB4B95}"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BDCC7E-B520-4982-95DC-CF49DF166ED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B63547A-8CFD-43AD-93ED-5F99ADA8BB66}" type="pres">
      <dgm:prSet presAssocID="{CDBDCC7E-B520-4982-95DC-CF49DF166ED7}" presName="linear" presStyleCnt="0">
        <dgm:presLayoutVars>
          <dgm:animLvl val="lvl"/>
          <dgm:resizeHandles val="exact"/>
        </dgm:presLayoutVars>
      </dgm:prSet>
      <dgm:spPr/>
    </dgm:pt>
  </dgm:ptLst>
  <dgm:cxnLst>
    <dgm:cxn modelId="{F5EF03F6-5A03-41F1-8C90-98568EF1C4A2}" type="presOf" srcId="{CDBDCC7E-B520-4982-95DC-CF49DF166ED7}" destId="{6B63547A-8CFD-43AD-93ED-5F99ADA8BB6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3FA4749-DB20-6747-AB89-C4407148F7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27B629-AC2C-7A49-BE0B-6D8D63DFE1BF}">
      <dgm:prSet/>
      <dgm:spPr/>
      <dgm:t>
        <a:bodyPr/>
        <a:lstStyle/>
        <a:p>
          <a:r>
            <a:rPr lang="en-US" dirty="0"/>
            <a:t>Additional features are available in the main toolbar</a:t>
          </a:r>
        </a:p>
      </dgm:t>
    </dgm:pt>
    <dgm:pt modelId="{11905E03-C0C7-A044-9590-859EC66DEB49}" type="parTrans" cxnId="{C2117E24-9B62-EF4A-B4CD-CDBA7798EED9}">
      <dgm:prSet/>
      <dgm:spPr/>
      <dgm:t>
        <a:bodyPr/>
        <a:lstStyle/>
        <a:p>
          <a:endParaRPr lang="en-US"/>
        </a:p>
      </dgm:t>
    </dgm:pt>
    <dgm:pt modelId="{E71E2DAF-FB64-AD41-92F2-B48B70FC229C}" type="sibTrans" cxnId="{C2117E24-9B62-EF4A-B4CD-CDBA7798EED9}">
      <dgm:prSet/>
      <dgm:spPr/>
      <dgm:t>
        <a:bodyPr/>
        <a:lstStyle/>
        <a:p>
          <a:endParaRPr lang="en-US"/>
        </a:p>
      </dgm:t>
    </dgm:pt>
    <dgm:pt modelId="{52BDD9B6-4F69-2040-A3D9-B2E62CFA67BE}">
      <dgm:prSet/>
      <dgm:spPr/>
      <dgm:t>
        <a:bodyPr/>
        <a:lstStyle/>
        <a:p>
          <a:r>
            <a:rPr lang="en-US" dirty="0"/>
            <a:t>Most features are listed under Tools</a:t>
          </a:r>
        </a:p>
      </dgm:t>
    </dgm:pt>
    <dgm:pt modelId="{23718FEC-663D-2645-9D7D-72C27EAB1FBC}" type="parTrans" cxnId="{5A894B46-58A9-F54D-8495-B3F8526D8A43}">
      <dgm:prSet/>
      <dgm:spPr/>
      <dgm:t>
        <a:bodyPr/>
        <a:lstStyle/>
        <a:p>
          <a:endParaRPr lang="en-US"/>
        </a:p>
      </dgm:t>
    </dgm:pt>
    <dgm:pt modelId="{E3858CDB-5778-CC46-9A1B-8484D8634093}" type="sibTrans" cxnId="{5A894B46-58A9-F54D-8495-B3F8526D8A43}">
      <dgm:prSet/>
      <dgm:spPr/>
      <dgm:t>
        <a:bodyPr/>
        <a:lstStyle/>
        <a:p>
          <a:endParaRPr lang="en-US"/>
        </a:p>
      </dgm:t>
    </dgm:pt>
    <dgm:pt modelId="{C11A6F20-FA79-6F47-B389-8375E8BD5A7D}">
      <dgm:prSet/>
      <dgm:spPr/>
      <dgm:t>
        <a:bodyPr/>
        <a:lstStyle/>
        <a:p>
          <a:r>
            <a:rPr lang="en-US" dirty="0"/>
            <a:t>Plug-ins, Cloud, and Reports are their own tab</a:t>
          </a:r>
        </a:p>
      </dgm:t>
    </dgm:pt>
    <dgm:pt modelId="{C695B697-CC13-9A4D-BD69-25C38266B4E6}" type="parTrans" cxnId="{0BCB07C4-E8B3-2E48-B626-C241F4D15F0B}">
      <dgm:prSet/>
      <dgm:spPr/>
      <dgm:t>
        <a:bodyPr/>
        <a:lstStyle/>
        <a:p>
          <a:endParaRPr lang="en-US"/>
        </a:p>
      </dgm:t>
    </dgm:pt>
    <dgm:pt modelId="{6BE4B109-E55B-1341-A22F-6AFB0E4896A1}" type="sibTrans" cxnId="{0BCB07C4-E8B3-2E48-B626-C241F4D15F0B}">
      <dgm:prSet/>
      <dgm:spPr/>
      <dgm:t>
        <a:bodyPr/>
        <a:lstStyle/>
        <a:p>
          <a:endParaRPr lang="en-US"/>
        </a:p>
      </dgm:t>
    </dgm:pt>
    <dgm:pt modelId="{5ABAAB22-3A16-6B44-9552-673194A7CAB2}">
      <dgm:prSet/>
      <dgm:spPr/>
      <dgm:t>
        <a:bodyPr/>
        <a:lstStyle/>
        <a:p>
          <a:r>
            <a:rPr lang="en-US" dirty="0"/>
            <a:t>If the option is grayed out, it may not be available for your license or that extraction type</a:t>
          </a:r>
        </a:p>
      </dgm:t>
    </dgm:pt>
    <dgm:pt modelId="{078B3BF7-B9A4-3C46-9A77-785DE4C5C2DC}" type="parTrans" cxnId="{EBC41922-6684-4141-97BF-833F7959DF7E}">
      <dgm:prSet/>
      <dgm:spPr/>
      <dgm:t>
        <a:bodyPr/>
        <a:lstStyle/>
        <a:p>
          <a:endParaRPr lang="en-US"/>
        </a:p>
      </dgm:t>
    </dgm:pt>
    <dgm:pt modelId="{727BA5BD-DE98-5E40-8FA0-48DC3769F0F6}" type="sibTrans" cxnId="{EBC41922-6684-4141-97BF-833F7959DF7E}">
      <dgm:prSet/>
      <dgm:spPr/>
      <dgm:t>
        <a:bodyPr/>
        <a:lstStyle/>
        <a:p>
          <a:endParaRPr lang="en-US"/>
        </a:p>
      </dgm:t>
    </dgm:pt>
    <dgm:pt modelId="{96ECB4E5-8A3E-D541-84A5-169117FFB6D2}" type="pres">
      <dgm:prSet presAssocID="{C3FA4749-DB20-6747-AB89-C4407148F7D2}" presName="linear" presStyleCnt="0">
        <dgm:presLayoutVars>
          <dgm:animLvl val="lvl"/>
          <dgm:resizeHandles val="exact"/>
        </dgm:presLayoutVars>
      </dgm:prSet>
      <dgm:spPr/>
    </dgm:pt>
    <dgm:pt modelId="{1DC15F98-48F8-0745-B757-1590C6DED32C}" type="pres">
      <dgm:prSet presAssocID="{8927B629-AC2C-7A49-BE0B-6D8D63DFE1BF}" presName="parentText" presStyleLbl="node1" presStyleIdx="0" presStyleCnt="4">
        <dgm:presLayoutVars>
          <dgm:chMax val="0"/>
          <dgm:bulletEnabled val="1"/>
        </dgm:presLayoutVars>
      </dgm:prSet>
      <dgm:spPr/>
    </dgm:pt>
    <dgm:pt modelId="{BC1D69FE-E88E-A845-96FF-1FB18DE4D2ED}" type="pres">
      <dgm:prSet presAssocID="{E71E2DAF-FB64-AD41-92F2-B48B70FC229C}" presName="spacer" presStyleCnt="0"/>
      <dgm:spPr/>
    </dgm:pt>
    <dgm:pt modelId="{BD139E81-8D7F-074A-9B24-6F5F4900BB41}" type="pres">
      <dgm:prSet presAssocID="{52BDD9B6-4F69-2040-A3D9-B2E62CFA67BE}" presName="parentText" presStyleLbl="node1" presStyleIdx="1" presStyleCnt="4">
        <dgm:presLayoutVars>
          <dgm:chMax val="0"/>
          <dgm:bulletEnabled val="1"/>
        </dgm:presLayoutVars>
      </dgm:prSet>
      <dgm:spPr/>
    </dgm:pt>
    <dgm:pt modelId="{666CC219-09BA-7A44-8DD7-7608E5EC96E9}" type="pres">
      <dgm:prSet presAssocID="{E3858CDB-5778-CC46-9A1B-8484D8634093}" presName="spacer" presStyleCnt="0"/>
      <dgm:spPr/>
    </dgm:pt>
    <dgm:pt modelId="{3C8AAE59-9868-5642-A595-AB29289354DD}" type="pres">
      <dgm:prSet presAssocID="{C11A6F20-FA79-6F47-B389-8375E8BD5A7D}" presName="parentText" presStyleLbl="node1" presStyleIdx="2" presStyleCnt="4">
        <dgm:presLayoutVars>
          <dgm:chMax val="0"/>
          <dgm:bulletEnabled val="1"/>
        </dgm:presLayoutVars>
      </dgm:prSet>
      <dgm:spPr/>
    </dgm:pt>
    <dgm:pt modelId="{BEDFC926-D1C2-2844-9029-38D039379B04}" type="pres">
      <dgm:prSet presAssocID="{6BE4B109-E55B-1341-A22F-6AFB0E4896A1}" presName="spacer" presStyleCnt="0"/>
      <dgm:spPr/>
    </dgm:pt>
    <dgm:pt modelId="{053872FB-8585-2D47-A177-03F150417FB0}" type="pres">
      <dgm:prSet presAssocID="{5ABAAB22-3A16-6B44-9552-673194A7CAB2}" presName="parentText" presStyleLbl="node1" presStyleIdx="3" presStyleCnt="4">
        <dgm:presLayoutVars>
          <dgm:chMax val="0"/>
          <dgm:bulletEnabled val="1"/>
        </dgm:presLayoutVars>
      </dgm:prSet>
      <dgm:spPr/>
    </dgm:pt>
  </dgm:ptLst>
  <dgm:cxnLst>
    <dgm:cxn modelId="{EBC41922-6684-4141-97BF-833F7959DF7E}" srcId="{C3FA4749-DB20-6747-AB89-C4407148F7D2}" destId="{5ABAAB22-3A16-6B44-9552-673194A7CAB2}" srcOrd="3" destOrd="0" parTransId="{078B3BF7-B9A4-3C46-9A77-785DE4C5C2DC}" sibTransId="{727BA5BD-DE98-5E40-8FA0-48DC3769F0F6}"/>
    <dgm:cxn modelId="{C2117E24-9B62-EF4A-B4CD-CDBA7798EED9}" srcId="{C3FA4749-DB20-6747-AB89-C4407148F7D2}" destId="{8927B629-AC2C-7A49-BE0B-6D8D63DFE1BF}" srcOrd="0" destOrd="0" parTransId="{11905E03-C0C7-A044-9590-859EC66DEB49}" sibTransId="{E71E2DAF-FB64-AD41-92F2-B48B70FC229C}"/>
    <dgm:cxn modelId="{A2CA6E5C-0AB5-ED47-8566-8AA5841EE6F3}" type="presOf" srcId="{5ABAAB22-3A16-6B44-9552-673194A7CAB2}" destId="{053872FB-8585-2D47-A177-03F150417FB0}" srcOrd="0" destOrd="0" presId="urn:microsoft.com/office/officeart/2005/8/layout/vList2"/>
    <dgm:cxn modelId="{5A894B46-58A9-F54D-8495-B3F8526D8A43}" srcId="{C3FA4749-DB20-6747-AB89-C4407148F7D2}" destId="{52BDD9B6-4F69-2040-A3D9-B2E62CFA67BE}" srcOrd="1" destOrd="0" parTransId="{23718FEC-663D-2645-9D7D-72C27EAB1FBC}" sibTransId="{E3858CDB-5778-CC46-9A1B-8484D8634093}"/>
    <dgm:cxn modelId="{01D0D0C3-CB30-D841-B909-EEBFC3B3B8B5}" type="presOf" srcId="{52BDD9B6-4F69-2040-A3D9-B2E62CFA67BE}" destId="{BD139E81-8D7F-074A-9B24-6F5F4900BB41}" srcOrd="0" destOrd="0" presId="urn:microsoft.com/office/officeart/2005/8/layout/vList2"/>
    <dgm:cxn modelId="{0BCB07C4-E8B3-2E48-B626-C241F4D15F0B}" srcId="{C3FA4749-DB20-6747-AB89-C4407148F7D2}" destId="{C11A6F20-FA79-6F47-B389-8375E8BD5A7D}" srcOrd="2" destOrd="0" parTransId="{C695B697-CC13-9A4D-BD69-25C38266B4E6}" sibTransId="{6BE4B109-E55B-1341-A22F-6AFB0E4896A1}"/>
    <dgm:cxn modelId="{D18C00C5-EDA7-AE40-9288-A323C03AD853}" type="presOf" srcId="{C11A6F20-FA79-6F47-B389-8375E8BD5A7D}" destId="{3C8AAE59-9868-5642-A595-AB29289354DD}" srcOrd="0" destOrd="0" presId="urn:microsoft.com/office/officeart/2005/8/layout/vList2"/>
    <dgm:cxn modelId="{44B56EF7-3C22-4D43-9CC3-5D5C1113D334}" type="presOf" srcId="{8927B629-AC2C-7A49-BE0B-6D8D63DFE1BF}" destId="{1DC15F98-48F8-0745-B757-1590C6DED32C}" srcOrd="0" destOrd="0" presId="urn:microsoft.com/office/officeart/2005/8/layout/vList2"/>
    <dgm:cxn modelId="{84F86BF9-6115-E641-BB1B-40743A23F4F4}" type="presOf" srcId="{C3FA4749-DB20-6747-AB89-C4407148F7D2}" destId="{96ECB4E5-8A3E-D541-84A5-169117FFB6D2}" srcOrd="0" destOrd="0" presId="urn:microsoft.com/office/officeart/2005/8/layout/vList2"/>
    <dgm:cxn modelId="{570618B5-5CD7-5347-A9A7-C0F78A003542}" type="presParOf" srcId="{96ECB4E5-8A3E-D541-84A5-169117FFB6D2}" destId="{1DC15F98-48F8-0745-B757-1590C6DED32C}" srcOrd="0" destOrd="0" presId="urn:microsoft.com/office/officeart/2005/8/layout/vList2"/>
    <dgm:cxn modelId="{8FD43A11-658D-4D44-BC56-06850215D9F1}" type="presParOf" srcId="{96ECB4E5-8A3E-D541-84A5-169117FFB6D2}" destId="{BC1D69FE-E88E-A845-96FF-1FB18DE4D2ED}" srcOrd="1" destOrd="0" presId="urn:microsoft.com/office/officeart/2005/8/layout/vList2"/>
    <dgm:cxn modelId="{2E980769-5396-8A40-A3D7-1596D30AE2FF}" type="presParOf" srcId="{96ECB4E5-8A3E-D541-84A5-169117FFB6D2}" destId="{BD139E81-8D7F-074A-9B24-6F5F4900BB41}" srcOrd="2" destOrd="0" presId="urn:microsoft.com/office/officeart/2005/8/layout/vList2"/>
    <dgm:cxn modelId="{950BD911-9A07-644E-8EBF-858940AB56D1}" type="presParOf" srcId="{96ECB4E5-8A3E-D541-84A5-169117FFB6D2}" destId="{666CC219-09BA-7A44-8DD7-7608E5EC96E9}" srcOrd="3" destOrd="0" presId="urn:microsoft.com/office/officeart/2005/8/layout/vList2"/>
    <dgm:cxn modelId="{D19A93E2-45AA-8F4B-AC38-F1338C0135AC}" type="presParOf" srcId="{96ECB4E5-8A3E-D541-84A5-169117FFB6D2}" destId="{3C8AAE59-9868-5642-A595-AB29289354DD}" srcOrd="4" destOrd="0" presId="urn:microsoft.com/office/officeart/2005/8/layout/vList2"/>
    <dgm:cxn modelId="{CCAF2355-51E3-524E-9179-570C1B1587F9}" type="presParOf" srcId="{96ECB4E5-8A3E-D541-84A5-169117FFB6D2}" destId="{BEDFC926-D1C2-2844-9029-38D039379B04}" srcOrd="5" destOrd="0" presId="urn:microsoft.com/office/officeart/2005/8/layout/vList2"/>
    <dgm:cxn modelId="{3A6E990E-0EAB-EC4C-88F2-6E6E39A112C4}" type="presParOf" srcId="{96ECB4E5-8A3E-D541-84A5-169117FFB6D2}" destId="{053872FB-8585-2D47-A177-03F150417FB0}"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04FFE7B-E726-4C3B-AB0A-36622EA771B5}" type="doc">
      <dgm:prSet loTypeId="urn:microsoft.com/office/officeart/2005/8/layout/vList2" loCatId="list" qsTypeId="urn:microsoft.com/office/officeart/2005/8/quickstyle/simple2" qsCatId="simple" csTypeId="urn:microsoft.com/office/officeart/2005/8/colors/accent2_3" csCatId="accent2" phldr="1"/>
      <dgm:spPr/>
      <dgm:t>
        <a:bodyPr/>
        <a:lstStyle/>
        <a:p>
          <a:endParaRPr lang="en-US"/>
        </a:p>
      </dgm:t>
    </dgm:pt>
    <dgm:pt modelId="{6634ABCC-F6C6-4A52-BF1A-07C76CF8B718}">
      <dgm:prSet custT="1"/>
      <dgm:spPr/>
      <dgm:t>
        <a:bodyPr/>
        <a:lstStyle/>
        <a:p>
          <a:pPr rtl="0"/>
          <a:r>
            <a:rPr lang="en-US" sz="1600" dirty="0"/>
            <a:t>Timeline</a:t>
          </a:r>
        </a:p>
      </dgm:t>
    </dgm:pt>
    <dgm:pt modelId="{A0F335CB-3699-4952-851D-BF859C91C032}" type="parTrans" cxnId="{19800301-54D0-41A1-9919-0192AD489995}">
      <dgm:prSet/>
      <dgm:spPr/>
      <dgm:t>
        <a:bodyPr/>
        <a:lstStyle/>
        <a:p>
          <a:endParaRPr lang="en-US" sz="2000"/>
        </a:p>
      </dgm:t>
    </dgm:pt>
    <dgm:pt modelId="{678B7A57-D31B-4112-A070-DEC5DC75C4E3}" type="sibTrans" cxnId="{19800301-54D0-41A1-9919-0192AD489995}">
      <dgm:prSet/>
      <dgm:spPr/>
      <dgm:t>
        <a:bodyPr/>
        <a:lstStyle/>
        <a:p>
          <a:endParaRPr lang="en-US" sz="2000"/>
        </a:p>
      </dgm:t>
    </dgm:pt>
    <dgm:pt modelId="{A9FA16C2-3878-4FF1-9FF9-B9BF4B44AC55}">
      <dgm:prSet custT="1"/>
      <dgm:spPr>
        <a:solidFill>
          <a:schemeClr val="accent2"/>
        </a:solidFill>
      </dgm:spPr>
      <dgm:t>
        <a:bodyPr/>
        <a:lstStyle/>
        <a:p>
          <a:pPr rtl="0"/>
          <a:r>
            <a:rPr lang="en-US" sz="1600" dirty="0"/>
            <a:t>Data Carving</a:t>
          </a:r>
        </a:p>
      </dgm:t>
    </dgm:pt>
    <dgm:pt modelId="{D9AA356A-9DAD-4843-A605-7FAA46D62575}" type="parTrans" cxnId="{9E21F285-0AAC-496F-9C0A-F7CF2E8C29CB}">
      <dgm:prSet/>
      <dgm:spPr/>
      <dgm:t>
        <a:bodyPr/>
        <a:lstStyle/>
        <a:p>
          <a:endParaRPr lang="en-US" sz="2000"/>
        </a:p>
      </dgm:t>
    </dgm:pt>
    <dgm:pt modelId="{3D25936A-EC01-4ABF-B4B3-00922C7730F4}" type="sibTrans" cxnId="{9E21F285-0AAC-496F-9C0A-F7CF2E8C29CB}">
      <dgm:prSet/>
      <dgm:spPr/>
      <dgm:t>
        <a:bodyPr/>
        <a:lstStyle/>
        <a:p>
          <a:endParaRPr lang="en-US" sz="2000"/>
        </a:p>
      </dgm:t>
    </dgm:pt>
    <dgm:pt modelId="{3ABA9AEF-8033-4ECD-9828-F7F0EABB4A7E}">
      <dgm:prSet custT="1"/>
      <dgm:spPr>
        <a:solidFill>
          <a:schemeClr val="accent2"/>
        </a:solidFill>
      </dgm:spPr>
      <dgm:t>
        <a:bodyPr/>
        <a:lstStyle/>
        <a:p>
          <a:pPr rtl="0"/>
          <a:r>
            <a:rPr lang="en-US" sz="1600" dirty="0"/>
            <a:t>“Go to” option</a:t>
          </a:r>
        </a:p>
      </dgm:t>
    </dgm:pt>
    <dgm:pt modelId="{0E97862F-1BE2-454F-AE80-C68E227E3813}" type="parTrans" cxnId="{152B5AF5-02DE-427B-BDEF-01E97C4A47DF}">
      <dgm:prSet/>
      <dgm:spPr/>
      <dgm:t>
        <a:bodyPr/>
        <a:lstStyle/>
        <a:p>
          <a:endParaRPr lang="en-US" sz="2000"/>
        </a:p>
      </dgm:t>
    </dgm:pt>
    <dgm:pt modelId="{FF7A5008-52F5-4C69-89EF-69FCD6A50C52}" type="sibTrans" cxnId="{152B5AF5-02DE-427B-BDEF-01E97C4A47DF}">
      <dgm:prSet/>
      <dgm:spPr/>
      <dgm:t>
        <a:bodyPr/>
        <a:lstStyle/>
        <a:p>
          <a:endParaRPr lang="en-US" sz="2000"/>
        </a:p>
      </dgm:t>
    </dgm:pt>
    <dgm:pt modelId="{05A1A8CB-52DF-4FE8-AD8A-470DE68BBA5B}">
      <dgm:prSet custT="1"/>
      <dgm:spPr>
        <a:solidFill>
          <a:schemeClr val="accent2"/>
        </a:solidFill>
      </dgm:spPr>
      <dgm:t>
        <a:bodyPr/>
        <a:lstStyle/>
        <a:p>
          <a:pPr rtl="0"/>
          <a:r>
            <a:rPr lang="en-US" sz="1600" dirty="0"/>
            <a:t>Multiple Tab Navigation</a:t>
          </a:r>
        </a:p>
      </dgm:t>
    </dgm:pt>
    <dgm:pt modelId="{68CE342A-2A8E-4C4A-9F6A-4484C44B3350}" type="parTrans" cxnId="{CD2458AA-5033-4DAA-9C92-77E7012EC103}">
      <dgm:prSet/>
      <dgm:spPr/>
      <dgm:t>
        <a:bodyPr/>
        <a:lstStyle/>
        <a:p>
          <a:endParaRPr lang="en-US" sz="2000"/>
        </a:p>
      </dgm:t>
    </dgm:pt>
    <dgm:pt modelId="{C5A0D478-5D79-4F99-A7DF-71A12C83DB83}" type="sibTrans" cxnId="{CD2458AA-5033-4DAA-9C92-77E7012EC103}">
      <dgm:prSet/>
      <dgm:spPr/>
      <dgm:t>
        <a:bodyPr/>
        <a:lstStyle/>
        <a:p>
          <a:endParaRPr lang="en-US" sz="2000"/>
        </a:p>
      </dgm:t>
    </dgm:pt>
    <dgm:pt modelId="{94B858D1-8DA1-4415-996D-69E01EBBE3B8}">
      <dgm:prSet custT="1"/>
      <dgm:spPr>
        <a:solidFill>
          <a:schemeClr val="accent2"/>
        </a:solidFill>
      </dgm:spPr>
      <dgm:t>
        <a:bodyPr/>
        <a:lstStyle/>
        <a:p>
          <a:pPr rtl="0"/>
          <a:r>
            <a:rPr lang="en-US" sz="1600" dirty="0"/>
            <a:t>Media Categorization</a:t>
          </a:r>
        </a:p>
      </dgm:t>
    </dgm:pt>
    <dgm:pt modelId="{9FED0D13-1F5A-4CBC-BD6A-1D205E97EB57}" type="parTrans" cxnId="{D8E1A4DD-9C5E-4732-BC0D-A404D5C0916C}">
      <dgm:prSet/>
      <dgm:spPr/>
      <dgm:t>
        <a:bodyPr/>
        <a:lstStyle/>
        <a:p>
          <a:endParaRPr lang="en-US" sz="2000"/>
        </a:p>
      </dgm:t>
    </dgm:pt>
    <dgm:pt modelId="{4B79D1CF-52AB-4C92-BDE2-7DEC43D51C1E}" type="sibTrans" cxnId="{D8E1A4DD-9C5E-4732-BC0D-A404D5C0916C}">
      <dgm:prSet/>
      <dgm:spPr/>
      <dgm:t>
        <a:bodyPr/>
        <a:lstStyle/>
        <a:p>
          <a:endParaRPr lang="en-US" sz="2000"/>
        </a:p>
      </dgm:t>
    </dgm:pt>
    <dgm:pt modelId="{4E566894-0F10-489F-B4C9-483B950D5EEE}" type="pres">
      <dgm:prSet presAssocID="{704FFE7B-E726-4C3B-AB0A-36622EA771B5}" presName="linear" presStyleCnt="0">
        <dgm:presLayoutVars>
          <dgm:animLvl val="lvl"/>
          <dgm:resizeHandles val="exact"/>
        </dgm:presLayoutVars>
      </dgm:prSet>
      <dgm:spPr/>
    </dgm:pt>
    <dgm:pt modelId="{7B56EEE9-7346-412B-A81A-D97071B3DE90}" type="pres">
      <dgm:prSet presAssocID="{6634ABCC-F6C6-4A52-BF1A-07C76CF8B718}" presName="parentText" presStyleLbl="node1" presStyleIdx="0" presStyleCnt="5" custLinFactNeighborX="-422" custLinFactNeighborY="-2788">
        <dgm:presLayoutVars>
          <dgm:chMax val="0"/>
          <dgm:bulletEnabled val="1"/>
        </dgm:presLayoutVars>
      </dgm:prSet>
      <dgm:spPr/>
    </dgm:pt>
    <dgm:pt modelId="{636A67A1-4A6F-4389-A4C9-0D3D9DCBD386}" type="pres">
      <dgm:prSet presAssocID="{678B7A57-D31B-4112-A070-DEC5DC75C4E3}" presName="spacer" presStyleCnt="0"/>
      <dgm:spPr/>
    </dgm:pt>
    <dgm:pt modelId="{CE249345-A068-4B6C-9EDB-5DC4D7F4F27A}" type="pres">
      <dgm:prSet presAssocID="{A9FA16C2-3878-4FF1-9FF9-B9BF4B44AC55}" presName="parentText" presStyleLbl="node1" presStyleIdx="1" presStyleCnt="5" custLinFactNeighborY="-9348">
        <dgm:presLayoutVars>
          <dgm:chMax val="0"/>
          <dgm:bulletEnabled val="1"/>
        </dgm:presLayoutVars>
      </dgm:prSet>
      <dgm:spPr/>
    </dgm:pt>
    <dgm:pt modelId="{05565067-49D9-4E11-B5A2-BE73AC540DDA}" type="pres">
      <dgm:prSet presAssocID="{3D25936A-EC01-4ABF-B4B3-00922C7730F4}" presName="spacer" presStyleCnt="0"/>
      <dgm:spPr/>
    </dgm:pt>
    <dgm:pt modelId="{63FB9DEE-A440-4410-AE5A-7E1C595423E4}" type="pres">
      <dgm:prSet presAssocID="{3ABA9AEF-8033-4ECD-9828-F7F0EABB4A7E}" presName="parentText" presStyleLbl="node1" presStyleIdx="2" presStyleCnt="5">
        <dgm:presLayoutVars>
          <dgm:chMax val="0"/>
          <dgm:bulletEnabled val="1"/>
        </dgm:presLayoutVars>
      </dgm:prSet>
      <dgm:spPr/>
    </dgm:pt>
    <dgm:pt modelId="{2791F177-1330-4E09-9A22-ECA85357FE5A}" type="pres">
      <dgm:prSet presAssocID="{FF7A5008-52F5-4C69-89EF-69FCD6A50C52}" presName="spacer" presStyleCnt="0"/>
      <dgm:spPr/>
    </dgm:pt>
    <dgm:pt modelId="{D2372A87-0212-48D0-8AA7-BB436EF17BD6}" type="pres">
      <dgm:prSet presAssocID="{05A1A8CB-52DF-4FE8-AD8A-470DE68BBA5B}" presName="parentText" presStyleLbl="node1" presStyleIdx="3" presStyleCnt="5">
        <dgm:presLayoutVars>
          <dgm:chMax val="0"/>
          <dgm:bulletEnabled val="1"/>
        </dgm:presLayoutVars>
      </dgm:prSet>
      <dgm:spPr/>
    </dgm:pt>
    <dgm:pt modelId="{B24102E0-A616-4A7B-B1C4-05CC73CB0E04}" type="pres">
      <dgm:prSet presAssocID="{C5A0D478-5D79-4F99-A7DF-71A12C83DB83}" presName="spacer" presStyleCnt="0"/>
      <dgm:spPr/>
    </dgm:pt>
    <dgm:pt modelId="{41B75AAA-C4C0-4660-95D2-3B21564B7DDB}" type="pres">
      <dgm:prSet presAssocID="{94B858D1-8DA1-4415-996D-69E01EBBE3B8}" presName="parentText" presStyleLbl="node1" presStyleIdx="4" presStyleCnt="5">
        <dgm:presLayoutVars>
          <dgm:chMax val="0"/>
          <dgm:bulletEnabled val="1"/>
        </dgm:presLayoutVars>
      </dgm:prSet>
      <dgm:spPr/>
    </dgm:pt>
  </dgm:ptLst>
  <dgm:cxnLst>
    <dgm:cxn modelId="{19800301-54D0-41A1-9919-0192AD489995}" srcId="{704FFE7B-E726-4C3B-AB0A-36622EA771B5}" destId="{6634ABCC-F6C6-4A52-BF1A-07C76CF8B718}" srcOrd="0" destOrd="0" parTransId="{A0F335CB-3699-4952-851D-BF859C91C032}" sibTransId="{678B7A57-D31B-4112-A070-DEC5DC75C4E3}"/>
    <dgm:cxn modelId="{F184642C-54E2-44B9-9AAB-30D0116B33C6}" type="presOf" srcId="{6634ABCC-F6C6-4A52-BF1A-07C76CF8B718}" destId="{7B56EEE9-7346-412B-A81A-D97071B3DE90}" srcOrd="0" destOrd="0" presId="urn:microsoft.com/office/officeart/2005/8/layout/vList2"/>
    <dgm:cxn modelId="{9E21F285-0AAC-496F-9C0A-F7CF2E8C29CB}" srcId="{704FFE7B-E726-4C3B-AB0A-36622EA771B5}" destId="{A9FA16C2-3878-4FF1-9FF9-B9BF4B44AC55}" srcOrd="1" destOrd="0" parTransId="{D9AA356A-9DAD-4843-A605-7FAA46D62575}" sibTransId="{3D25936A-EC01-4ABF-B4B3-00922C7730F4}"/>
    <dgm:cxn modelId="{71897388-AB46-41F7-93C9-397009D6B14B}" type="presOf" srcId="{704FFE7B-E726-4C3B-AB0A-36622EA771B5}" destId="{4E566894-0F10-489F-B4C9-483B950D5EEE}" srcOrd="0" destOrd="0" presId="urn:microsoft.com/office/officeart/2005/8/layout/vList2"/>
    <dgm:cxn modelId="{BD91469A-1B9A-4F3B-A4B2-5FF8A12F248C}" type="presOf" srcId="{3ABA9AEF-8033-4ECD-9828-F7F0EABB4A7E}" destId="{63FB9DEE-A440-4410-AE5A-7E1C595423E4}" srcOrd="0" destOrd="0" presId="urn:microsoft.com/office/officeart/2005/8/layout/vList2"/>
    <dgm:cxn modelId="{CD2458AA-5033-4DAA-9C92-77E7012EC103}" srcId="{704FFE7B-E726-4C3B-AB0A-36622EA771B5}" destId="{05A1A8CB-52DF-4FE8-AD8A-470DE68BBA5B}" srcOrd="3" destOrd="0" parTransId="{68CE342A-2A8E-4C4A-9F6A-4484C44B3350}" sibTransId="{C5A0D478-5D79-4F99-A7DF-71A12C83DB83}"/>
    <dgm:cxn modelId="{554427D7-4FE8-4570-A2B5-D97C678CA692}" type="presOf" srcId="{94B858D1-8DA1-4415-996D-69E01EBBE3B8}" destId="{41B75AAA-C4C0-4660-95D2-3B21564B7DDB}" srcOrd="0" destOrd="0" presId="urn:microsoft.com/office/officeart/2005/8/layout/vList2"/>
    <dgm:cxn modelId="{D8E1A4DD-9C5E-4732-BC0D-A404D5C0916C}" srcId="{704FFE7B-E726-4C3B-AB0A-36622EA771B5}" destId="{94B858D1-8DA1-4415-996D-69E01EBBE3B8}" srcOrd="4" destOrd="0" parTransId="{9FED0D13-1F5A-4CBC-BD6A-1D205E97EB57}" sibTransId="{4B79D1CF-52AB-4C92-BDE2-7DEC43D51C1E}"/>
    <dgm:cxn modelId="{49E23CF1-DD83-4231-B1BF-8A78B8C45F34}" type="presOf" srcId="{A9FA16C2-3878-4FF1-9FF9-B9BF4B44AC55}" destId="{CE249345-A068-4B6C-9EDB-5DC4D7F4F27A}" srcOrd="0" destOrd="0" presId="urn:microsoft.com/office/officeart/2005/8/layout/vList2"/>
    <dgm:cxn modelId="{152B5AF5-02DE-427B-BDEF-01E97C4A47DF}" srcId="{704FFE7B-E726-4C3B-AB0A-36622EA771B5}" destId="{3ABA9AEF-8033-4ECD-9828-F7F0EABB4A7E}" srcOrd="2" destOrd="0" parTransId="{0E97862F-1BE2-454F-AE80-C68E227E3813}" sibTransId="{FF7A5008-52F5-4C69-89EF-69FCD6A50C52}"/>
    <dgm:cxn modelId="{8EAB70F6-C455-4F2D-AE8F-954B46314922}" type="presOf" srcId="{05A1A8CB-52DF-4FE8-AD8A-470DE68BBA5B}" destId="{D2372A87-0212-48D0-8AA7-BB436EF17BD6}" srcOrd="0" destOrd="0" presId="urn:microsoft.com/office/officeart/2005/8/layout/vList2"/>
    <dgm:cxn modelId="{31544415-F3A6-4BBC-BA6F-780CB53510ED}" type="presParOf" srcId="{4E566894-0F10-489F-B4C9-483B950D5EEE}" destId="{7B56EEE9-7346-412B-A81A-D97071B3DE90}" srcOrd="0" destOrd="0" presId="urn:microsoft.com/office/officeart/2005/8/layout/vList2"/>
    <dgm:cxn modelId="{CEF7B0D1-8B32-41D6-BFC4-ED1B598E3400}" type="presParOf" srcId="{4E566894-0F10-489F-B4C9-483B950D5EEE}" destId="{636A67A1-4A6F-4389-A4C9-0D3D9DCBD386}" srcOrd="1" destOrd="0" presId="urn:microsoft.com/office/officeart/2005/8/layout/vList2"/>
    <dgm:cxn modelId="{0235858B-337A-42F6-A52E-D4C381907B64}" type="presParOf" srcId="{4E566894-0F10-489F-B4C9-483B950D5EEE}" destId="{CE249345-A068-4B6C-9EDB-5DC4D7F4F27A}" srcOrd="2" destOrd="0" presId="urn:microsoft.com/office/officeart/2005/8/layout/vList2"/>
    <dgm:cxn modelId="{B365D251-F764-4325-A688-BCE39AA78E19}" type="presParOf" srcId="{4E566894-0F10-489F-B4C9-483B950D5EEE}" destId="{05565067-49D9-4E11-B5A2-BE73AC540DDA}" srcOrd="3" destOrd="0" presId="urn:microsoft.com/office/officeart/2005/8/layout/vList2"/>
    <dgm:cxn modelId="{48D2B6A8-89A8-4D33-86B1-F095DF39A42D}" type="presParOf" srcId="{4E566894-0F10-489F-B4C9-483B950D5EEE}" destId="{63FB9DEE-A440-4410-AE5A-7E1C595423E4}" srcOrd="4" destOrd="0" presId="urn:microsoft.com/office/officeart/2005/8/layout/vList2"/>
    <dgm:cxn modelId="{46FCCC39-CF53-4ACD-B31F-5E70196EBD04}" type="presParOf" srcId="{4E566894-0F10-489F-B4C9-483B950D5EEE}" destId="{2791F177-1330-4E09-9A22-ECA85357FE5A}" srcOrd="5" destOrd="0" presId="urn:microsoft.com/office/officeart/2005/8/layout/vList2"/>
    <dgm:cxn modelId="{0F740E7E-7425-48AA-A925-2BED3EF88DFA}" type="presParOf" srcId="{4E566894-0F10-489F-B4C9-483B950D5EEE}" destId="{D2372A87-0212-48D0-8AA7-BB436EF17BD6}" srcOrd="6" destOrd="0" presId="urn:microsoft.com/office/officeart/2005/8/layout/vList2"/>
    <dgm:cxn modelId="{B0D388D1-FCA0-469B-9BE4-6027C617C92E}" type="presParOf" srcId="{4E566894-0F10-489F-B4C9-483B950D5EEE}" destId="{B24102E0-A616-4A7B-B1C4-05CC73CB0E04}" srcOrd="7" destOrd="0" presId="urn:microsoft.com/office/officeart/2005/8/layout/vList2"/>
    <dgm:cxn modelId="{B021246F-FF93-4513-914F-601364AA044D}" type="presParOf" srcId="{4E566894-0F10-489F-B4C9-483B950D5EEE}" destId="{41B75AAA-C4C0-4660-95D2-3B21564B7DDB}" srcOrd="8" destOrd="0" presId="urn:microsoft.com/office/officeart/2005/8/layout/vList2"/>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41B602-1FA7-1941-92FD-E5A4B561E80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B62762F-6DB8-4D42-8E4C-6F72AA934F84}">
      <dgm:prSet custT="1"/>
      <dgm:spPr/>
      <dgm:t>
        <a:bodyPr/>
        <a:lstStyle/>
        <a:p>
          <a:r>
            <a:rPr lang="en-US" sz="2400" dirty="0"/>
            <a:t>Most common file type for data storage/organization on smartphones </a:t>
          </a:r>
        </a:p>
      </dgm:t>
    </dgm:pt>
    <dgm:pt modelId="{AB01FAD4-BD14-8E45-B7FA-B9D1D98D99BC}" type="parTrans" cxnId="{C62EB1F5-89AE-E647-8649-4C0433C306DB}">
      <dgm:prSet/>
      <dgm:spPr/>
      <dgm:t>
        <a:bodyPr/>
        <a:lstStyle/>
        <a:p>
          <a:endParaRPr lang="en-US" sz="2400"/>
        </a:p>
      </dgm:t>
    </dgm:pt>
    <dgm:pt modelId="{225EE988-1456-7745-8604-57F53B21C425}" type="sibTrans" cxnId="{C62EB1F5-89AE-E647-8649-4C0433C306DB}">
      <dgm:prSet/>
      <dgm:spPr/>
      <dgm:t>
        <a:bodyPr/>
        <a:lstStyle/>
        <a:p>
          <a:endParaRPr lang="en-US" sz="2400"/>
        </a:p>
      </dgm:t>
    </dgm:pt>
    <dgm:pt modelId="{C600295D-F40D-8F48-8B2A-915BA64A882C}" type="pres">
      <dgm:prSet presAssocID="{2E41B602-1FA7-1941-92FD-E5A4B561E80C}" presName="linear" presStyleCnt="0">
        <dgm:presLayoutVars>
          <dgm:animLvl val="lvl"/>
          <dgm:resizeHandles val="exact"/>
        </dgm:presLayoutVars>
      </dgm:prSet>
      <dgm:spPr/>
    </dgm:pt>
    <dgm:pt modelId="{4CFB822C-F93F-0640-B12B-2E4B9C746A6C}" type="pres">
      <dgm:prSet presAssocID="{8B62762F-6DB8-4D42-8E4C-6F72AA934F84}" presName="parentText" presStyleLbl="node1" presStyleIdx="0" presStyleCnt="1">
        <dgm:presLayoutVars>
          <dgm:chMax val="0"/>
          <dgm:bulletEnabled val="1"/>
        </dgm:presLayoutVars>
      </dgm:prSet>
      <dgm:spPr/>
    </dgm:pt>
  </dgm:ptLst>
  <dgm:cxnLst>
    <dgm:cxn modelId="{C2B6E262-3D8E-6B42-8A25-0EF0714A9E12}" type="presOf" srcId="{8B62762F-6DB8-4D42-8E4C-6F72AA934F84}" destId="{4CFB822C-F93F-0640-B12B-2E4B9C746A6C}" srcOrd="0" destOrd="0" presId="urn:microsoft.com/office/officeart/2005/8/layout/vList2"/>
    <dgm:cxn modelId="{232EF588-1E7C-3F48-B64C-DBB7EF995E40}" type="presOf" srcId="{2E41B602-1FA7-1941-92FD-E5A4B561E80C}" destId="{C600295D-F40D-8F48-8B2A-915BA64A882C}" srcOrd="0" destOrd="0" presId="urn:microsoft.com/office/officeart/2005/8/layout/vList2"/>
    <dgm:cxn modelId="{C62EB1F5-89AE-E647-8649-4C0433C306DB}" srcId="{2E41B602-1FA7-1941-92FD-E5A4B561E80C}" destId="{8B62762F-6DB8-4D42-8E4C-6F72AA934F84}" srcOrd="0" destOrd="0" parTransId="{AB01FAD4-BD14-8E45-B7FA-B9D1D98D99BC}" sibTransId="{225EE988-1456-7745-8604-57F53B21C425}"/>
    <dgm:cxn modelId="{B6999940-6504-9541-9524-B4769BA15C86}" type="presParOf" srcId="{C600295D-F40D-8F48-8B2A-915BA64A882C}" destId="{4CFB822C-F93F-0640-B12B-2E4B9C746A6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1D6425-AC53-1743-ABEE-6B22FEA815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6D9ED6-A89E-704F-A7FB-2E628E22E550}">
      <dgm:prSet custT="1"/>
      <dgm:spPr/>
      <dgm:t>
        <a:bodyPr/>
        <a:lstStyle/>
        <a:p>
          <a:r>
            <a:rPr lang="en-US" sz="2400" dirty="0"/>
            <a:t>Each SQLite database consists of one or more pages, which are logical units that store data</a:t>
          </a:r>
        </a:p>
      </dgm:t>
    </dgm:pt>
    <dgm:pt modelId="{799152D0-1FDF-E741-BE1B-118F6396AED9}" type="parTrans" cxnId="{43B9AEE4-1A5E-D746-9D51-6C77A695AF87}">
      <dgm:prSet/>
      <dgm:spPr/>
      <dgm:t>
        <a:bodyPr/>
        <a:lstStyle/>
        <a:p>
          <a:endParaRPr lang="en-US"/>
        </a:p>
      </dgm:t>
    </dgm:pt>
    <dgm:pt modelId="{4657ECBB-3135-C64F-93B0-D5B26A92E824}" type="sibTrans" cxnId="{43B9AEE4-1A5E-D746-9D51-6C77A695AF87}">
      <dgm:prSet/>
      <dgm:spPr/>
      <dgm:t>
        <a:bodyPr/>
        <a:lstStyle/>
        <a:p>
          <a:endParaRPr lang="en-US"/>
        </a:p>
      </dgm:t>
    </dgm:pt>
    <dgm:pt modelId="{CBD3160A-9506-0443-AFF4-B8B8B6FA72BF}" type="pres">
      <dgm:prSet presAssocID="{4C1D6425-AC53-1743-ABEE-6B22FEA81526}" presName="linear" presStyleCnt="0">
        <dgm:presLayoutVars>
          <dgm:animLvl val="lvl"/>
          <dgm:resizeHandles val="exact"/>
        </dgm:presLayoutVars>
      </dgm:prSet>
      <dgm:spPr/>
    </dgm:pt>
    <dgm:pt modelId="{FADF7295-4E56-8B41-9D4C-9DB29FA77D12}" type="pres">
      <dgm:prSet presAssocID="{076D9ED6-A89E-704F-A7FB-2E628E22E550}" presName="parentText" presStyleLbl="node1" presStyleIdx="0" presStyleCnt="1">
        <dgm:presLayoutVars>
          <dgm:chMax val="0"/>
          <dgm:bulletEnabled val="1"/>
        </dgm:presLayoutVars>
      </dgm:prSet>
      <dgm:spPr/>
    </dgm:pt>
  </dgm:ptLst>
  <dgm:cxnLst>
    <dgm:cxn modelId="{77BB4D44-D01C-AF4D-B013-EDBEF4C3AAC1}" type="presOf" srcId="{076D9ED6-A89E-704F-A7FB-2E628E22E550}" destId="{FADF7295-4E56-8B41-9D4C-9DB29FA77D12}" srcOrd="0" destOrd="0" presId="urn:microsoft.com/office/officeart/2005/8/layout/vList2"/>
    <dgm:cxn modelId="{07DD6E49-A464-E145-90BD-0C308C083622}" type="presOf" srcId="{4C1D6425-AC53-1743-ABEE-6B22FEA81526}" destId="{CBD3160A-9506-0443-AFF4-B8B8B6FA72BF}" srcOrd="0" destOrd="0" presId="urn:microsoft.com/office/officeart/2005/8/layout/vList2"/>
    <dgm:cxn modelId="{43B9AEE4-1A5E-D746-9D51-6C77A695AF87}" srcId="{4C1D6425-AC53-1743-ABEE-6B22FEA81526}" destId="{076D9ED6-A89E-704F-A7FB-2E628E22E550}" srcOrd="0" destOrd="0" parTransId="{799152D0-1FDF-E741-BE1B-118F6396AED9}" sibTransId="{4657ECBB-3135-C64F-93B0-D5B26A92E824}"/>
    <dgm:cxn modelId="{2AF87ABD-47F0-544E-8460-BF42FB647B32}" type="presParOf" srcId="{CBD3160A-9506-0443-AFF4-B8B8B6FA72BF}" destId="{FADF7295-4E56-8B41-9D4C-9DB29FA77D12}"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85D91BF-90E1-4B80-8511-A10288D3DCF4}"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C589553D-EE65-465E-BA04-7772FDC312F4}">
      <dgm:prSet phldrT="[Text]"/>
      <dgm:spPr>
        <a:solidFill>
          <a:schemeClr val="tx2">
            <a:lumMod val="50000"/>
            <a:lumOff val="50000"/>
          </a:schemeClr>
        </a:solidFill>
      </dgm:spPr>
      <dgm:t>
        <a:bodyPr/>
        <a:lstStyle/>
        <a:p>
          <a:pPr algn="ctr"/>
          <a:r>
            <a:rPr lang="en-US" dirty="0"/>
            <a:t>Look in both Application and Group/Shared directories</a:t>
          </a:r>
        </a:p>
      </dgm:t>
    </dgm:pt>
    <dgm:pt modelId="{7831E4BD-ADDD-4985-9170-FF4820F91272}" type="parTrans" cxnId="{33CB17AD-8254-4D79-9FAE-2CA219080A31}">
      <dgm:prSet/>
      <dgm:spPr/>
      <dgm:t>
        <a:bodyPr/>
        <a:lstStyle/>
        <a:p>
          <a:endParaRPr lang="en-US"/>
        </a:p>
      </dgm:t>
    </dgm:pt>
    <dgm:pt modelId="{DDD592E8-AE1E-470B-A605-32DBD0F0982B}" type="sibTrans" cxnId="{33CB17AD-8254-4D79-9FAE-2CA219080A31}">
      <dgm:prSet/>
      <dgm:spPr/>
      <dgm:t>
        <a:bodyPr/>
        <a:lstStyle/>
        <a:p>
          <a:endParaRPr lang="en-US"/>
        </a:p>
      </dgm:t>
    </dgm:pt>
    <dgm:pt modelId="{65D31E61-772B-41A7-95A7-B044B6149064}">
      <dgm:prSet phldrT="[Text]"/>
      <dgm:spPr>
        <a:solidFill>
          <a:schemeClr val="accent2">
            <a:lumMod val="60000"/>
            <a:lumOff val="40000"/>
          </a:schemeClr>
        </a:solidFill>
      </dgm:spPr>
      <dgm:t>
        <a:bodyPr/>
        <a:lstStyle/>
        <a:p>
          <a:pPr algn="ctr"/>
          <a:r>
            <a:rPr lang="en-US" dirty="0"/>
            <a:t>User data in .plist files and SQLite databases</a:t>
          </a:r>
        </a:p>
      </dgm:t>
    </dgm:pt>
    <dgm:pt modelId="{96A2CE1F-CF29-410A-9008-BA191800B890}" type="parTrans" cxnId="{63A23133-92F1-4058-B672-7C0378CE591E}">
      <dgm:prSet/>
      <dgm:spPr/>
      <dgm:t>
        <a:bodyPr/>
        <a:lstStyle/>
        <a:p>
          <a:endParaRPr lang="en-US"/>
        </a:p>
      </dgm:t>
    </dgm:pt>
    <dgm:pt modelId="{87FD7B61-024A-4002-9A65-D0CDB871EB74}" type="sibTrans" cxnId="{63A23133-92F1-4058-B672-7C0378CE591E}">
      <dgm:prSet/>
      <dgm:spPr/>
      <dgm:t>
        <a:bodyPr/>
        <a:lstStyle/>
        <a:p>
          <a:endParaRPr lang="en-US"/>
        </a:p>
      </dgm:t>
    </dgm:pt>
    <dgm:pt modelId="{7DD67C51-0868-4C74-BE22-FBBBDC61788D}" type="pres">
      <dgm:prSet presAssocID="{385D91BF-90E1-4B80-8511-A10288D3DCF4}" presName="linear" presStyleCnt="0">
        <dgm:presLayoutVars>
          <dgm:animLvl val="lvl"/>
          <dgm:resizeHandles val="exact"/>
        </dgm:presLayoutVars>
      </dgm:prSet>
      <dgm:spPr/>
    </dgm:pt>
    <dgm:pt modelId="{C876AC6A-2D2B-4F18-ACE9-395624F53873}" type="pres">
      <dgm:prSet presAssocID="{C589553D-EE65-465E-BA04-7772FDC312F4}" presName="parentText" presStyleLbl="node1" presStyleIdx="0" presStyleCnt="2" custScaleY="156086">
        <dgm:presLayoutVars>
          <dgm:chMax val="0"/>
          <dgm:bulletEnabled val="1"/>
        </dgm:presLayoutVars>
      </dgm:prSet>
      <dgm:spPr/>
    </dgm:pt>
    <dgm:pt modelId="{436728AE-2665-4419-AB07-EE2C1C3D9959}" type="pres">
      <dgm:prSet presAssocID="{DDD592E8-AE1E-470B-A605-32DBD0F0982B}" presName="spacer" presStyleCnt="0"/>
      <dgm:spPr/>
    </dgm:pt>
    <dgm:pt modelId="{5A3E1A6E-C733-4723-9E8B-0633B620E961}" type="pres">
      <dgm:prSet presAssocID="{65D31E61-772B-41A7-95A7-B044B6149064}" presName="parentText" presStyleLbl="node1" presStyleIdx="1" presStyleCnt="2" custScaleY="133439" custLinFactNeighborX="-86" custLinFactNeighborY="-83863">
        <dgm:presLayoutVars>
          <dgm:chMax val="0"/>
          <dgm:bulletEnabled val="1"/>
        </dgm:presLayoutVars>
      </dgm:prSet>
      <dgm:spPr/>
    </dgm:pt>
  </dgm:ptLst>
  <dgm:cxnLst>
    <dgm:cxn modelId="{63A23133-92F1-4058-B672-7C0378CE591E}" srcId="{385D91BF-90E1-4B80-8511-A10288D3DCF4}" destId="{65D31E61-772B-41A7-95A7-B044B6149064}" srcOrd="1" destOrd="0" parTransId="{96A2CE1F-CF29-410A-9008-BA191800B890}" sibTransId="{87FD7B61-024A-4002-9A65-D0CDB871EB74}"/>
    <dgm:cxn modelId="{A8E49E66-9269-3A46-BCB9-978724D71A99}" type="presOf" srcId="{385D91BF-90E1-4B80-8511-A10288D3DCF4}" destId="{7DD67C51-0868-4C74-BE22-FBBBDC61788D}" srcOrd="0" destOrd="0" presId="urn:microsoft.com/office/officeart/2005/8/layout/vList2"/>
    <dgm:cxn modelId="{7488EE78-C379-B34E-A1F0-B12505017B57}" type="presOf" srcId="{C589553D-EE65-465E-BA04-7772FDC312F4}" destId="{C876AC6A-2D2B-4F18-ACE9-395624F53873}" srcOrd="0" destOrd="0" presId="urn:microsoft.com/office/officeart/2005/8/layout/vList2"/>
    <dgm:cxn modelId="{8E2BBB7B-4ACC-7548-AE3D-0B751374F624}" type="presOf" srcId="{65D31E61-772B-41A7-95A7-B044B6149064}" destId="{5A3E1A6E-C733-4723-9E8B-0633B620E961}" srcOrd="0" destOrd="0" presId="urn:microsoft.com/office/officeart/2005/8/layout/vList2"/>
    <dgm:cxn modelId="{33CB17AD-8254-4D79-9FAE-2CA219080A31}" srcId="{385D91BF-90E1-4B80-8511-A10288D3DCF4}" destId="{C589553D-EE65-465E-BA04-7772FDC312F4}" srcOrd="0" destOrd="0" parTransId="{7831E4BD-ADDD-4985-9170-FF4820F91272}" sibTransId="{DDD592E8-AE1E-470B-A605-32DBD0F0982B}"/>
    <dgm:cxn modelId="{C655A4B9-669C-6742-9FE1-70BFE5AB1731}" type="presParOf" srcId="{7DD67C51-0868-4C74-BE22-FBBBDC61788D}" destId="{C876AC6A-2D2B-4F18-ACE9-395624F53873}" srcOrd="0" destOrd="0" presId="urn:microsoft.com/office/officeart/2005/8/layout/vList2"/>
    <dgm:cxn modelId="{191C4F36-6791-2D4B-8A4C-A6B4B29E667A}" type="presParOf" srcId="{7DD67C51-0868-4C74-BE22-FBBBDC61788D}" destId="{436728AE-2665-4419-AB07-EE2C1C3D9959}" srcOrd="1" destOrd="0" presId="urn:microsoft.com/office/officeart/2005/8/layout/vList2"/>
    <dgm:cxn modelId="{F7B9D4A6-CC13-6B4A-9868-F08F00AA6A17}" type="presParOf" srcId="{7DD67C51-0868-4C74-BE22-FBBBDC61788D}" destId="{5A3E1A6E-C733-4723-9E8B-0633B620E961}"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ABFA175-065D-4AF8-BC72-FA5407BB5384}" type="doc">
      <dgm:prSet loTypeId="urn:diagrams.loki3.com/VaryingWidthList" loCatId="list" qsTypeId="urn:microsoft.com/office/officeart/2005/8/quickstyle/simple1" qsCatId="simple" csTypeId="urn:microsoft.com/office/officeart/2005/8/colors/accent1_2" csCatId="accent1" phldr="1"/>
      <dgm:spPr/>
    </dgm:pt>
    <dgm:pt modelId="{D141AAF0-11F2-40A6-B2B1-976E1F9A21C4}">
      <dgm:prSet phldrT="[Text]" custT="1"/>
      <dgm:spPr/>
      <dgm:t>
        <a:bodyPr/>
        <a:lstStyle/>
        <a:p>
          <a:r>
            <a:rPr lang="en-US" sz="2400" dirty="0">
              <a:latin typeface="+mn-lt"/>
            </a:rPr>
            <a:t>Page 1</a:t>
          </a:r>
        </a:p>
      </dgm:t>
    </dgm:pt>
    <dgm:pt modelId="{FA71FE8B-8766-4E71-B74D-2B9A2BA8547A}" type="parTrans" cxnId="{0E79FD4A-8B1B-461D-AEA9-FCCFBCB8D5C0}">
      <dgm:prSet/>
      <dgm:spPr/>
      <dgm:t>
        <a:bodyPr/>
        <a:lstStyle/>
        <a:p>
          <a:endParaRPr lang="en-US" sz="1600"/>
        </a:p>
      </dgm:t>
    </dgm:pt>
    <dgm:pt modelId="{ABF2B91A-AA1C-4DBF-8DDD-97DB3051CBA1}" type="sibTrans" cxnId="{0E79FD4A-8B1B-461D-AEA9-FCCFBCB8D5C0}">
      <dgm:prSet/>
      <dgm:spPr/>
      <dgm:t>
        <a:bodyPr/>
        <a:lstStyle/>
        <a:p>
          <a:endParaRPr lang="en-US" sz="1600"/>
        </a:p>
      </dgm:t>
    </dgm:pt>
    <dgm:pt modelId="{B3A34785-EB04-4214-91F9-459683A1D948}">
      <dgm:prSet phldrT="[Text]" custT="1"/>
      <dgm:spPr/>
      <dgm:t>
        <a:bodyPr/>
        <a:lstStyle/>
        <a:p>
          <a:r>
            <a:rPr lang="en-US" sz="2400" dirty="0">
              <a:latin typeface="+mn-lt"/>
            </a:rPr>
            <a:t>Page 2</a:t>
          </a:r>
        </a:p>
      </dgm:t>
    </dgm:pt>
    <dgm:pt modelId="{102F93B9-5747-4D89-BC12-B2FA18BDFD93}" type="parTrans" cxnId="{3928A60B-EDD2-4DAA-AF8A-EB3B378D370A}">
      <dgm:prSet/>
      <dgm:spPr/>
      <dgm:t>
        <a:bodyPr/>
        <a:lstStyle/>
        <a:p>
          <a:endParaRPr lang="en-US" sz="1600"/>
        </a:p>
      </dgm:t>
    </dgm:pt>
    <dgm:pt modelId="{13CDB6DB-9989-4AE7-B527-CC3E6DCF7B5B}" type="sibTrans" cxnId="{3928A60B-EDD2-4DAA-AF8A-EB3B378D370A}">
      <dgm:prSet/>
      <dgm:spPr/>
      <dgm:t>
        <a:bodyPr/>
        <a:lstStyle/>
        <a:p>
          <a:endParaRPr lang="en-US" sz="1600"/>
        </a:p>
      </dgm:t>
    </dgm:pt>
    <dgm:pt modelId="{214655A9-B9F4-44CD-BFC1-F258C54BBBA3}">
      <dgm:prSet phldrT="[Text]" custT="1"/>
      <dgm:spPr/>
      <dgm:t>
        <a:bodyPr/>
        <a:lstStyle/>
        <a:p>
          <a:r>
            <a:rPr lang="en-US" sz="2400" dirty="0">
              <a:latin typeface="+mn-lt"/>
            </a:rPr>
            <a:t>Page 3</a:t>
          </a:r>
        </a:p>
      </dgm:t>
    </dgm:pt>
    <dgm:pt modelId="{662DA1FC-59C9-440B-8DD7-5B473989EE26}" type="parTrans" cxnId="{63064AD3-534E-470E-BA54-3B31A68AEEC2}">
      <dgm:prSet/>
      <dgm:spPr/>
      <dgm:t>
        <a:bodyPr/>
        <a:lstStyle/>
        <a:p>
          <a:endParaRPr lang="en-US" sz="1600"/>
        </a:p>
      </dgm:t>
    </dgm:pt>
    <dgm:pt modelId="{2E5D028D-8EE8-40A1-98D4-240A0BF44057}" type="sibTrans" cxnId="{63064AD3-534E-470E-BA54-3B31A68AEEC2}">
      <dgm:prSet/>
      <dgm:spPr/>
      <dgm:t>
        <a:bodyPr/>
        <a:lstStyle/>
        <a:p>
          <a:endParaRPr lang="en-US" sz="1600"/>
        </a:p>
      </dgm:t>
    </dgm:pt>
    <dgm:pt modelId="{1D3BDA26-460D-40A9-91D6-918AE8BFAB7D}" type="pres">
      <dgm:prSet presAssocID="{AABFA175-065D-4AF8-BC72-FA5407BB5384}" presName="Name0" presStyleCnt="0">
        <dgm:presLayoutVars>
          <dgm:resizeHandles/>
        </dgm:presLayoutVars>
      </dgm:prSet>
      <dgm:spPr/>
    </dgm:pt>
    <dgm:pt modelId="{0E8975F1-8677-4E94-B9C3-48E4E8630361}" type="pres">
      <dgm:prSet presAssocID="{D141AAF0-11F2-40A6-B2B1-976E1F9A21C4}" presName="text" presStyleLbl="node1" presStyleIdx="0" presStyleCnt="3" custScaleX="317659">
        <dgm:presLayoutVars>
          <dgm:bulletEnabled val="1"/>
        </dgm:presLayoutVars>
      </dgm:prSet>
      <dgm:spPr/>
    </dgm:pt>
    <dgm:pt modelId="{9DB6A389-C36A-406B-A683-9F1520CF6CEC}" type="pres">
      <dgm:prSet presAssocID="{ABF2B91A-AA1C-4DBF-8DDD-97DB3051CBA1}" presName="space" presStyleCnt="0"/>
      <dgm:spPr/>
    </dgm:pt>
    <dgm:pt modelId="{45647962-E1F2-4263-8767-14CBB16B42CB}" type="pres">
      <dgm:prSet presAssocID="{B3A34785-EB04-4214-91F9-459683A1D948}" presName="text" presStyleLbl="node1" presStyleIdx="1" presStyleCnt="3" custScaleX="317659">
        <dgm:presLayoutVars>
          <dgm:bulletEnabled val="1"/>
        </dgm:presLayoutVars>
      </dgm:prSet>
      <dgm:spPr/>
    </dgm:pt>
    <dgm:pt modelId="{D3F9CD05-15F3-43BE-97A8-C5A1C893ADE2}" type="pres">
      <dgm:prSet presAssocID="{13CDB6DB-9989-4AE7-B527-CC3E6DCF7B5B}" presName="space" presStyleCnt="0"/>
      <dgm:spPr/>
    </dgm:pt>
    <dgm:pt modelId="{1EFD26F0-6417-4F32-8943-DB4A19DA668B}" type="pres">
      <dgm:prSet presAssocID="{214655A9-B9F4-44CD-BFC1-F258C54BBBA3}" presName="text" presStyleLbl="node1" presStyleIdx="2" presStyleCnt="3" custScaleX="317659">
        <dgm:presLayoutVars>
          <dgm:bulletEnabled val="1"/>
        </dgm:presLayoutVars>
      </dgm:prSet>
      <dgm:spPr/>
    </dgm:pt>
  </dgm:ptLst>
  <dgm:cxnLst>
    <dgm:cxn modelId="{E0C89A09-7F4E-4FDC-A92A-6712493EDC1E}" type="presOf" srcId="{D141AAF0-11F2-40A6-B2B1-976E1F9A21C4}" destId="{0E8975F1-8677-4E94-B9C3-48E4E8630361}" srcOrd="0" destOrd="0" presId="urn:diagrams.loki3.com/VaryingWidthList"/>
    <dgm:cxn modelId="{3928A60B-EDD2-4DAA-AF8A-EB3B378D370A}" srcId="{AABFA175-065D-4AF8-BC72-FA5407BB5384}" destId="{B3A34785-EB04-4214-91F9-459683A1D948}" srcOrd="1" destOrd="0" parTransId="{102F93B9-5747-4D89-BC12-B2FA18BDFD93}" sibTransId="{13CDB6DB-9989-4AE7-B527-CC3E6DCF7B5B}"/>
    <dgm:cxn modelId="{66ECA33E-A6F8-47A8-A59F-2E9CF6969F29}" type="presOf" srcId="{B3A34785-EB04-4214-91F9-459683A1D948}" destId="{45647962-E1F2-4263-8767-14CBB16B42CB}" srcOrd="0" destOrd="0" presId="urn:diagrams.loki3.com/VaryingWidthList"/>
    <dgm:cxn modelId="{0E79FD4A-8B1B-461D-AEA9-FCCFBCB8D5C0}" srcId="{AABFA175-065D-4AF8-BC72-FA5407BB5384}" destId="{D141AAF0-11F2-40A6-B2B1-976E1F9A21C4}" srcOrd="0" destOrd="0" parTransId="{FA71FE8B-8766-4E71-B74D-2B9A2BA8547A}" sibTransId="{ABF2B91A-AA1C-4DBF-8DDD-97DB3051CBA1}"/>
    <dgm:cxn modelId="{52EC0C53-7874-4CA2-9109-B808276DD3AE}" type="presOf" srcId="{214655A9-B9F4-44CD-BFC1-F258C54BBBA3}" destId="{1EFD26F0-6417-4F32-8943-DB4A19DA668B}" srcOrd="0" destOrd="0" presId="urn:diagrams.loki3.com/VaryingWidthList"/>
    <dgm:cxn modelId="{63064AD3-534E-470E-BA54-3B31A68AEEC2}" srcId="{AABFA175-065D-4AF8-BC72-FA5407BB5384}" destId="{214655A9-B9F4-44CD-BFC1-F258C54BBBA3}" srcOrd="2" destOrd="0" parTransId="{662DA1FC-59C9-440B-8DD7-5B473989EE26}" sibTransId="{2E5D028D-8EE8-40A1-98D4-240A0BF44057}"/>
    <dgm:cxn modelId="{48F9C5E6-2191-45F3-BC3B-8CC911442551}" type="presOf" srcId="{AABFA175-065D-4AF8-BC72-FA5407BB5384}" destId="{1D3BDA26-460D-40A9-91D6-918AE8BFAB7D}" srcOrd="0" destOrd="0" presId="urn:diagrams.loki3.com/VaryingWidthList"/>
    <dgm:cxn modelId="{4232FA12-F834-4C9A-BCF6-0283EFA003A2}" type="presParOf" srcId="{1D3BDA26-460D-40A9-91D6-918AE8BFAB7D}" destId="{0E8975F1-8677-4E94-B9C3-48E4E8630361}" srcOrd="0" destOrd="0" presId="urn:diagrams.loki3.com/VaryingWidthList"/>
    <dgm:cxn modelId="{A747BB69-B28C-42AE-90A3-4590E794F3A0}" type="presParOf" srcId="{1D3BDA26-460D-40A9-91D6-918AE8BFAB7D}" destId="{9DB6A389-C36A-406B-A683-9F1520CF6CEC}" srcOrd="1" destOrd="0" presId="urn:diagrams.loki3.com/VaryingWidthList"/>
    <dgm:cxn modelId="{432EA6F3-8B89-4FA9-8D6E-E1CBE7A6BF8B}" type="presParOf" srcId="{1D3BDA26-460D-40A9-91D6-918AE8BFAB7D}" destId="{45647962-E1F2-4263-8767-14CBB16B42CB}" srcOrd="2" destOrd="0" presId="urn:diagrams.loki3.com/VaryingWidthList"/>
    <dgm:cxn modelId="{AE175A52-F68D-4D25-8439-B6B7AAB9C260}" type="presParOf" srcId="{1D3BDA26-460D-40A9-91D6-918AE8BFAB7D}" destId="{D3F9CD05-15F3-43BE-97A8-C5A1C893ADE2}" srcOrd="3" destOrd="0" presId="urn:diagrams.loki3.com/VaryingWidthList"/>
    <dgm:cxn modelId="{2D2781B9-2E56-4FF5-A03C-5B203005C8D7}" type="presParOf" srcId="{1D3BDA26-460D-40A9-91D6-918AE8BFAB7D}" destId="{1EFD26F0-6417-4F32-8943-DB4A19DA668B}"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ABFA175-065D-4AF8-BC72-FA5407BB5384}" type="doc">
      <dgm:prSet loTypeId="urn:diagrams.loki3.com/VaryingWidthList" loCatId="list" qsTypeId="urn:microsoft.com/office/officeart/2005/8/quickstyle/simple1" qsCatId="simple" csTypeId="urn:microsoft.com/office/officeart/2005/8/colors/accent1_2" csCatId="accent1" phldr="1"/>
      <dgm:spPr/>
    </dgm:pt>
    <dgm:pt modelId="{D141AAF0-11F2-40A6-B2B1-976E1F9A21C4}">
      <dgm:prSet phldrT="[Text]" custT="1"/>
      <dgm:spPr/>
      <dgm:t>
        <a:bodyPr/>
        <a:lstStyle/>
        <a:p>
          <a:r>
            <a:rPr lang="en-US" sz="2000" dirty="0">
              <a:latin typeface="+mn-lt"/>
            </a:rPr>
            <a:t>Page 1</a:t>
          </a:r>
        </a:p>
      </dgm:t>
    </dgm:pt>
    <dgm:pt modelId="{FA71FE8B-8766-4E71-B74D-2B9A2BA8547A}" type="parTrans" cxnId="{0E79FD4A-8B1B-461D-AEA9-FCCFBCB8D5C0}">
      <dgm:prSet/>
      <dgm:spPr/>
      <dgm:t>
        <a:bodyPr/>
        <a:lstStyle/>
        <a:p>
          <a:endParaRPr lang="en-US"/>
        </a:p>
      </dgm:t>
    </dgm:pt>
    <dgm:pt modelId="{ABF2B91A-AA1C-4DBF-8DDD-97DB3051CBA1}" type="sibTrans" cxnId="{0E79FD4A-8B1B-461D-AEA9-FCCFBCB8D5C0}">
      <dgm:prSet/>
      <dgm:spPr/>
      <dgm:t>
        <a:bodyPr/>
        <a:lstStyle/>
        <a:p>
          <a:endParaRPr lang="en-US"/>
        </a:p>
      </dgm:t>
    </dgm:pt>
    <dgm:pt modelId="{B3A34785-EB04-4214-91F9-459683A1D948}">
      <dgm:prSet phldrT="[Text]" custT="1"/>
      <dgm:spPr>
        <a:solidFill>
          <a:schemeClr val="bg1">
            <a:lumMod val="75000"/>
          </a:schemeClr>
        </a:solidFill>
      </dgm:spPr>
      <dgm:t>
        <a:bodyPr/>
        <a:lstStyle/>
        <a:p>
          <a:r>
            <a:rPr lang="en-US" sz="1800" dirty="0">
              <a:latin typeface="+mn-lt"/>
            </a:rPr>
            <a:t>Old Page 2</a:t>
          </a:r>
        </a:p>
      </dgm:t>
    </dgm:pt>
    <dgm:pt modelId="{102F93B9-5747-4D89-BC12-B2FA18BDFD93}" type="parTrans" cxnId="{3928A60B-EDD2-4DAA-AF8A-EB3B378D370A}">
      <dgm:prSet/>
      <dgm:spPr/>
      <dgm:t>
        <a:bodyPr/>
        <a:lstStyle/>
        <a:p>
          <a:endParaRPr lang="en-US"/>
        </a:p>
      </dgm:t>
    </dgm:pt>
    <dgm:pt modelId="{13CDB6DB-9989-4AE7-B527-CC3E6DCF7B5B}" type="sibTrans" cxnId="{3928A60B-EDD2-4DAA-AF8A-EB3B378D370A}">
      <dgm:prSet/>
      <dgm:spPr/>
      <dgm:t>
        <a:bodyPr/>
        <a:lstStyle/>
        <a:p>
          <a:endParaRPr lang="en-US"/>
        </a:p>
      </dgm:t>
    </dgm:pt>
    <dgm:pt modelId="{214655A9-B9F4-44CD-BFC1-F258C54BBBA3}">
      <dgm:prSet phldrT="[Text]" custT="1"/>
      <dgm:spPr/>
      <dgm:t>
        <a:bodyPr/>
        <a:lstStyle/>
        <a:p>
          <a:r>
            <a:rPr lang="en-US" sz="2000" dirty="0">
              <a:latin typeface="+mn-lt"/>
            </a:rPr>
            <a:t>Page 3</a:t>
          </a:r>
        </a:p>
      </dgm:t>
    </dgm:pt>
    <dgm:pt modelId="{662DA1FC-59C9-440B-8DD7-5B473989EE26}" type="parTrans" cxnId="{63064AD3-534E-470E-BA54-3B31A68AEEC2}">
      <dgm:prSet/>
      <dgm:spPr/>
      <dgm:t>
        <a:bodyPr/>
        <a:lstStyle/>
        <a:p>
          <a:endParaRPr lang="en-US"/>
        </a:p>
      </dgm:t>
    </dgm:pt>
    <dgm:pt modelId="{2E5D028D-8EE8-40A1-98D4-240A0BF44057}" type="sibTrans" cxnId="{63064AD3-534E-470E-BA54-3B31A68AEEC2}">
      <dgm:prSet/>
      <dgm:spPr/>
      <dgm:t>
        <a:bodyPr/>
        <a:lstStyle/>
        <a:p>
          <a:endParaRPr lang="en-US"/>
        </a:p>
      </dgm:t>
    </dgm:pt>
    <dgm:pt modelId="{1D3BDA26-460D-40A9-91D6-918AE8BFAB7D}" type="pres">
      <dgm:prSet presAssocID="{AABFA175-065D-4AF8-BC72-FA5407BB5384}" presName="Name0" presStyleCnt="0">
        <dgm:presLayoutVars>
          <dgm:resizeHandles/>
        </dgm:presLayoutVars>
      </dgm:prSet>
      <dgm:spPr/>
    </dgm:pt>
    <dgm:pt modelId="{0E8975F1-8677-4E94-B9C3-48E4E8630361}" type="pres">
      <dgm:prSet presAssocID="{D141AAF0-11F2-40A6-B2B1-976E1F9A21C4}" presName="text" presStyleLbl="node1" presStyleIdx="0" presStyleCnt="3" custScaleX="317659">
        <dgm:presLayoutVars>
          <dgm:bulletEnabled val="1"/>
        </dgm:presLayoutVars>
      </dgm:prSet>
      <dgm:spPr/>
    </dgm:pt>
    <dgm:pt modelId="{9DB6A389-C36A-406B-A683-9F1520CF6CEC}" type="pres">
      <dgm:prSet presAssocID="{ABF2B91A-AA1C-4DBF-8DDD-97DB3051CBA1}" presName="space" presStyleCnt="0"/>
      <dgm:spPr/>
    </dgm:pt>
    <dgm:pt modelId="{45647962-E1F2-4263-8767-14CBB16B42CB}" type="pres">
      <dgm:prSet presAssocID="{B3A34785-EB04-4214-91F9-459683A1D948}" presName="text" presStyleLbl="node1" presStyleIdx="1" presStyleCnt="3" custScaleX="317659">
        <dgm:presLayoutVars>
          <dgm:bulletEnabled val="1"/>
        </dgm:presLayoutVars>
      </dgm:prSet>
      <dgm:spPr/>
    </dgm:pt>
    <dgm:pt modelId="{D3F9CD05-15F3-43BE-97A8-C5A1C893ADE2}" type="pres">
      <dgm:prSet presAssocID="{13CDB6DB-9989-4AE7-B527-CC3E6DCF7B5B}" presName="space" presStyleCnt="0"/>
      <dgm:spPr/>
    </dgm:pt>
    <dgm:pt modelId="{1EFD26F0-6417-4F32-8943-DB4A19DA668B}" type="pres">
      <dgm:prSet presAssocID="{214655A9-B9F4-44CD-BFC1-F258C54BBBA3}" presName="text" presStyleLbl="node1" presStyleIdx="2" presStyleCnt="3" custScaleX="317659">
        <dgm:presLayoutVars>
          <dgm:bulletEnabled val="1"/>
        </dgm:presLayoutVars>
      </dgm:prSet>
      <dgm:spPr/>
    </dgm:pt>
  </dgm:ptLst>
  <dgm:cxnLst>
    <dgm:cxn modelId="{3928A60B-EDD2-4DAA-AF8A-EB3B378D370A}" srcId="{AABFA175-065D-4AF8-BC72-FA5407BB5384}" destId="{B3A34785-EB04-4214-91F9-459683A1D948}" srcOrd="1" destOrd="0" parTransId="{102F93B9-5747-4D89-BC12-B2FA18BDFD93}" sibTransId="{13CDB6DB-9989-4AE7-B527-CC3E6DCF7B5B}"/>
    <dgm:cxn modelId="{FF951F23-A668-4730-8928-A0B39EE36EB8}" type="presOf" srcId="{AABFA175-065D-4AF8-BC72-FA5407BB5384}" destId="{1D3BDA26-460D-40A9-91D6-918AE8BFAB7D}" srcOrd="0" destOrd="0" presId="urn:diagrams.loki3.com/VaryingWidthList"/>
    <dgm:cxn modelId="{0E79FD4A-8B1B-461D-AEA9-FCCFBCB8D5C0}" srcId="{AABFA175-065D-4AF8-BC72-FA5407BB5384}" destId="{D141AAF0-11F2-40A6-B2B1-976E1F9A21C4}" srcOrd="0" destOrd="0" parTransId="{FA71FE8B-8766-4E71-B74D-2B9A2BA8547A}" sibTransId="{ABF2B91A-AA1C-4DBF-8DDD-97DB3051CBA1}"/>
    <dgm:cxn modelId="{8AF8E87A-93B2-4CB1-AF90-1B3CA1ABB37D}" type="presOf" srcId="{D141AAF0-11F2-40A6-B2B1-976E1F9A21C4}" destId="{0E8975F1-8677-4E94-B9C3-48E4E8630361}" srcOrd="0" destOrd="0" presId="urn:diagrams.loki3.com/VaryingWidthList"/>
    <dgm:cxn modelId="{FA0160AE-8CA7-44D1-A380-38C4DA63C9C3}" type="presOf" srcId="{B3A34785-EB04-4214-91F9-459683A1D948}" destId="{45647962-E1F2-4263-8767-14CBB16B42CB}" srcOrd="0" destOrd="0" presId="urn:diagrams.loki3.com/VaryingWidthList"/>
    <dgm:cxn modelId="{63064AD3-534E-470E-BA54-3B31A68AEEC2}" srcId="{AABFA175-065D-4AF8-BC72-FA5407BB5384}" destId="{214655A9-B9F4-44CD-BFC1-F258C54BBBA3}" srcOrd="2" destOrd="0" parTransId="{662DA1FC-59C9-440B-8DD7-5B473989EE26}" sibTransId="{2E5D028D-8EE8-40A1-98D4-240A0BF44057}"/>
    <dgm:cxn modelId="{8183D1ED-AA70-4E65-B9B2-3CFC382468F8}" type="presOf" srcId="{214655A9-B9F4-44CD-BFC1-F258C54BBBA3}" destId="{1EFD26F0-6417-4F32-8943-DB4A19DA668B}" srcOrd="0" destOrd="0" presId="urn:diagrams.loki3.com/VaryingWidthList"/>
    <dgm:cxn modelId="{82D654E0-2F5F-4AF8-A79E-7BC6C3D18EA7}" type="presParOf" srcId="{1D3BDA26-460D-40A9-91D6-918AE8BFAB7D}" destId="{0E8975F1-8677-4E94-B9C3-48E4E8630361}" srcOrd="0" destOrd="0" presId="urn:diagrams.loki3.com/VaryingWidthList"/>
    <dgm:cxn modelId="{E3A813C3-CBBD-47C6-961F-C3B3C3E6796D}" type="presParOf" srcId="{1D3BDA26-460D-40A9-91D6-918AE8BFAB7D}" destId="{9DB6A389-C36A-406B-A683-9F1520CF6CEC}" srcOrd="1" destOrd="0" presId="urn:diagrams.loki3.com/VaryingWidthList"/>
    <dgm:cxn modelId="{FDE55C5A-3D53-4FF3-86BD-CBD93DA0AEEA}" type="presParOf" srcId="{1D3BDA26-460D-40A9-91D6-918AE8BFAB7D}" destId="{45647962-E1F2-4263-8767-14CBB16B42CB}" srcOrd="2" destOrd="0" presId="urn:diagrams.loki3.com/VaryingWidthList"/>
    <dgm:cxn modelId="{BFC587F3-9CBA-449F-8275-0312F78D0652}" type="presParOf" srcId="{1D3BDA26-460D-40A9-91D6-918AE8BFAB7D}" destId="{D3F9CD05-15F3-43BE-97A8-C5A1C893ADE2}" srcOrd="3" destOrd="0" presId="urn:diagrams.loki3.com/VaryingWidthList"/>
    <dgm:cxn modelId="{D2609113-7080-4A5D-9D72-FC94A1720BEF}" type="presParOf" srcId="{1D3BDA26-460D-40A9-91D6-918AE8BFAB7D}" destId="{1EFD26F0-6417-4F32-8943-DB4A19DA668B}"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2D4B4EF-DFA5-9646-AC97-0500094B513B}"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79282D7A-ECED-B44C-A382-07767CBA2ED2}">
      <dgm:prSet phldrT="[Text]"/>
      <dgm:spPr/>
      <dgm:t>
        <a:bodyPr/>
        <a:lstStyle/>
        <a:p>
          <a:r>
            <a:rPr lang="en-US" dirty="0"/>
            <a:t>No data in the free pages</a:t>
          </a:r>
        </a:p>
      </dgm:t>
    </dgm:pt>
    <dgm:pt modelId="{1D57BD3C-BCEC-D748-B062-F4B7A2F7414A}" type="parTrans" cxnId="{BDA56F94-52EC-0D49-A2A2-31924AC438C6}">
      <dgm:prSet/>
      <dgm:spPr/>
      <dgm:t>
        <a:bodyPr/>
        <a:lstStyle/>
        <a:p>
          <a:endParaRPr lang="en-US"/>
        </a:p>
      </dgm:t>
    </dgm:pt>
    <dgm:pt modelId="{FB1DC7D6-F2C6-C644-9E5C-BF19B70832E0}" type="sibTrans" cxnId="{BDA56F94-52EC-0D49-A2A2-31924AC438C6}">
      <dgm:prSet/>
      <dgm:spPr/>
      <dgm:t>
        <a:bodyPr/>
        <a:lstStyle/>
        <a:p>
          <a:endParaRPr lang="en-US"/>
        </a:p>
      </dgm:t>
    </dgm:pt>
    <dgm:pt modelId="{90D68F31-9C64-8742-B705-DB4F96541E55}">
      <dgm:prSet phldrT="[Text]"/>
      <dgm:spPr/>
      <dgm:t>
        <a:bodyPr/>
        <a:lstStyle/>
        <a:p>
          <a:pPr>
            <a:buChar char="•"/>
          </a:pPr>
          <a:r>
            <a:rPr lang="en-US" altLang="en-US" dirty="0"/>
            <a:t>In current devices, it is less likely to see data that exists in the free pages of the SQLite databases</a:t>
          </a:r>
          <a:endParaRPr lang="en-US" dirty="0"/>
        </a:p>
      </dgm:t>
    </dgm:pt>
    <dgm:pt modelId="{D0ADB29D-A0F4-804A-AAB0-6FC222BBB558}" type="parTrans" cxnId="{5225419B-A7F7-BA48-8515-54B6F15DC51F}">
      <dgm:prSet/>
      <dgm:spPr/>
      <dgm:t>
        <a:bodyPr/>
        <a:lstStyle/>
        <a:p>
          <a:endParaRPr lang="en-US"/>
        </a:p>
      </dgm:t>
    </dgm:pt>
    <dgm:pt modelId="{C2CD508E-5402-BF4D-BBFE-813761301A45}" type="sibTrans" cxnId="{5225419B-A7F7-BA48-8515-54B6F15DC51F}">
      <dgm:prSet/>
      <dgm:spPr/>
      <dgm:t>
        <a:bodyPr/>
        <a:lstStyle/>
        <a:p>
          <a:endParaRPr lang="en-US"/>
        </a:p>
      </dgm:t>
    </dgm:pt>
    <dgm:pt modelId="{FEDD322F-57F5-4D44-8F95-4BA8BBE8AB79}">
      <dgm:prSet phldrT="[Text]"/>
      <dgm:spPr/>
      <dgm:t>
        <a:bodyPr/>
        <a:lstStyle/>
        <a:p>
          <a:pPr>
            <a:buNone/>
          </a:pPr>
          <a:r>
            <a:rPr lang="en-US" altLang="en-US" dirty="0"/>
            <a:t>Deletion events can still be found in the Write Ahead Log (WAL)</a:t>
          </a:r>
          <a:endParaRPr lang="en-US" dirty="0"/>
        </a:p>
      </dgm:t>
    </dgm:pt>
    <dgm:pt modelId="{CB3E5BE3-1F26-714F-B561-5F0AF49E6CA0}" type="parTrans" cxnId="{07421F81-6D9C-3B4B-9FEE-5CC55AFB35DB}">
      <dgm:prSet/>
      <dgm:spPr/>
      <dgm:t>
        <a:bodyPr/>
        <a:lstStyle/>
        <a:p>
          <a:endParaRPr lang="en-US"/>
        </a:p>
      </dgm:t>
    </dgm:pt>
    <dgm:pt modelId="{2623958D-8EC0-7445-B2A1-7193CB55F08A}" type="sibTrans" cxnId="{07421F81-6D9C-3B4B-9FEE-5CC55AFB35DB}">
      <dgm:prSet/>
      <dgm:spPr/>
      <dgm:t>
        <a:bodyPr/>
        <a:lstStyle/>
        <a:p>
          <a:endParaRPr lang="en-US"/>
        </a:p>
      </dgm:t>
    </dgm:pt>
    <dgm:pt modelId="{1DBBEF22-98E2-514C-B0CF-576945517721}">
      <dgm:prSet phldrT="[Text]"/>
      <dgm:spPr/>
      <dgm:t>
        <a:bodyPr/>
        <a:lstStyle/>
        <a:p>
          <a:pPr>
            <a:buNone/>
          </a:pPr>
          <a:r>
            <a:rPr lang="en-US" altLang="en-US" dirty="0"/>
            <a:t>This requires a Full File System acquisition</a:t>
          </a:r>
          <a:endParaRPr lang="en-US" dirty="0"/>
        </a:p>
      </dgm:t>
    </dgm:pt>
    <dgm:pt modelId="{24AE65EE-986F-824C-BFBB-E703B3645E20}" type="parTrans" cxnId="{CBB01378-56E8-044E-819A-2D3DE314AC53}">
      <dgm:prSet/>
      <dgm:spPr/>
      <dgm:t>
        <a:bodyPr/>
        <a:lstStyle/>
        <a:p>
          <a:endParaRPr lang="en-US"/>
        </a:p>
      </dgm:t>
    </dgm:pt>
    <dgm:pt modelId="{886E6403-3BD8-B345-B278-104E5F659583}" type="sibTrans" cxnId="{CBB01378-56E8-044E-819A-2D3DE314AC53}">
      <dgm:prSet/>
      <dgm:spPr/>
      <dgm:t>
        <a:bodyPr/>
        <a:lstStyle/>
        <a:p>
          <a:endParaRPr lang="en-US"/>
        </a:p>
      </dgm:t>
    </dgm:pt>
    <dgm:pt modelId="{9E2525BA-A340-FB49-8267-B7567E18216A}">
      <dgm:prSet/>
      <dgm:spPr/>
      <dgm:t>
        <a:bodyPr/>
        <a:lstStyle/>
        <a:p>
          <a:r>
            <a:rPr lang="en-US" altLang="en-US" dirty="0"/>
            <a:t>This is a function of the database VACUUM command being used more often</a:t>
          </a:r>
          <a:endParaRPr lang="en-US" dirty="0"/>
        </a:p>
      </dgm:t>
    </dgm:pt>
    <dgm:pt modelId="{6C5FDF85-5C9B-AA48-B47A-F0E5262F7BB0}" type="parTrans" cxnId="{A1948A91-BE16-FE48-9023-08BB80A970E8}">
      <dgm:prSet/>
      <dgm:spPr/>
      <dgm:t>
        <a:bodyPr/>
        <a:lstStyle/>
        <a:p>
          <a:endParaRPr lang="en-US"/>
        </a:p>
      </dgm:t>
    </dgm:pt>
    <dgm:pt modelId="{DBDA8D57-F098-0C42-8BE3-A3267274D935}" type="sibTrans" cxnId="{A1948A91-BE16-FE48-9023-08BB80A970E8}">
      <dgm:prSet/>
      <dgm:spPr/>
      <dgm:t>
        <a:bodyPr/>
        <a:lstStyle/>
        <a:p>
          <a:endParaRPr lang="en-US"/>
        </a:p>
      </dgm:t>
    </dgm:pt>
    <dgm:pt modelId="{B5A8E40B-5F4A-2649-8AD0-DD84058A4F06}">
      <dgm:prSet/>
      <dgm:spPr/>
      <dgm:t>
        <a:bodyPr/>
        <a:lstStyle/>
        <a:p>
          <a:r>
            <a:rPr lang="en-US" altLang="en-US" dirty="0"/>
            <a:t>Some acquisition methods (iTunes backups) VACUUM the database contents, rewrite the entire cleaned-up database to the flash memory, then use the phone’s APIs to extract or backup allowable content</a:t>
          </a:r>
        </a:p>
      </dgm:t>
    </dgm:pt>
    <dgm:pt modelId="{1E3CCE96-3975-7E48-AC5A-027FE83386F1}" type="parTrans" cxnId="{0EB0D853-F8AF-1F42-AF12-B1A551C39F8D}">
      <dgm:prSet/>
      <dgm:spPr/>
      <dgm:t>
        <a:bodyPr/>
        <a:lstStyle/>
        <a:p>
          <a:endParaRPr lang="en-US"/>
        </a:p>
      </dgm:t>
    </dgm:pt>
    <dgm:pt modelId="{1E6F57C4-87C9-E048-8198-272AC56D4328}" type="sibTrans" cxnId="{0EB0D853-F8AF-1F42-AF12-B1A551C39F8D}">
      <dgm:prSet/>
      <dgm:spPr/>
      <dgm:t>
        <a:bodyPr/>
        <a:lstStyle/>
        <a:p>
          <a:endParaRPr lang="en-US"/>
        </a:p>
      </dgm:t>
    </dgm:pt>
    <dgm:pt modelId="{BB23DF6F-3299-904C-93D4-0728BFEC1D49}">
      <dgm:prSet phldrT="[Text]"/>
      <dgm:spPr/>
      <dgm:t>
        <a:bodyPr/>
        <a:lstStyle/>
        <a:p>
          <a:r>
            <a:rPr lang="en-US" dirty="0"/>
            <a:t>Use a forensic SQLite tool</a:t>
          </a:r>
        </a:p>
      </dgm:t>
    </dgm:pt>
    <dgm:pt modelId="{83D0CD82-5C92-0045-B4D4-A00C021B42F5}" type="parTrans" cxnId="{F3F9066A-EBBC-A749-8459-8D751AFEEEAC}">
      <dgm:prSet/>
      <dgm:spPr/>
    </dgm:pt>
    <dgm:pt modelId="{3CD0F62C-4803-1845-9ABA-E197221B714F}" type="sibTrans" cxnId="{F3F9066A-EBBC-A749-8459-8D751AFEEEAC}">
      <dgm:prSet/>
      <dgm:spPr/>
    </dgm:pt>
    <dgm:pt modelId="{E0B5A5A1-7FEE-264D-BB7C-673998C461FD}">
      <dgm:prSet phldrT="[Text]"/>
      <dgm:spPr/>
      <dgm:t>
        <a:bodyPr/>
        <a:lstStyle/>
        <a:p>
          <a:r>
            <a:rPr lang="en-US" dirty="0"/>
            <a:t>DB Browser for SQLite isn’t a forensic tool</a:t>
          </a:r>
        </a:p>
      </dgm:t>
    </dgm:pt>
    <dgm:pt modelId="{45E02126-FD1A-974B-94F7-DD213713A8DD}" type="parTrans" cxnId="{72EEBE85-6DB9-CB4D-9E1D-C911D6092614}">
      <dgm:prSet/>
      <dgm:spPr/>
      <dgm:t>
        <a:bodyPr/>
        <a:lstStyle/>
        <a:p>
          <a:endParaRPr lang="en-US"/>
        </a:p>
      </dgm:t>
    </dgm:pt>
    <dgm:pt modelId="{441DA744-0C1B-0149-9B8F-E9917857EFF4}" type="sibTrans" cxnId="{72EEBE85-6DB9-CB4D-9E1D-C911D6092614}">
      <dgm:prSet/>
      <dgm:spPr/>
      <dgm:t>
        <a:bodyPr/>
        <a:lstStyle/>
        <a:p>
          <a:endParaRPr lang="en-US"/>
        </a:p>
      </dgm:t>
    </dgm:pt>
    <dgm:pt modelId="{4AB452D4-4A76-014A-9FF0-EE047084E884}">
      <dgm:prSet phldrT="[Text]"/>
      <dgm:spPr/>
      <dgm:t>
        <a:bodyPr/>
        <a:lstStyle/>
        <a:p>
          <a:r>
            <a:rPr lang="en-US" dirty="0"/>
            <a:t>Utilize built-in browsers</a:t>
          </a:r>
        </a:p>
      </dgm:t>
    </dgm:pt>
    <dgm:pt modelId="{646641C4-C41F-5E48-BAE8-59A95494B7E4}" type="parTrans" cxnId="{81EC67B0-3C5C-8F4F-901F-3AF57F68DA3E}">
      <dgm:prSet/>
      <dgm:spPr/>
      <dgm:t>
        <a:bodyPr/>
        <a:lstStyle/>
        <a:p>
          <a:endParaRPr lang="en-US"/>
        </a:p>
      </dgm:t>
    </dgm:pt>
    <dgm:pt modelId="{6C60FF9E-0CE5-D24A-83AD-16917ABBF3F1}" type="sibTrans" cxnId="{81EC67B0-3C5C-8F4F-901F-3AF57F68DA3E}">
      <dgm:prSet/>
      <dgm:spPr/>
      <dgm:t>
        <a:bodyPr/>
        <a:lstStyle/>
        <a:p>
          <a:endParaRPr lang="en-US"/>
        </a:p>
      </dgm:t>
    </dgm:pt>
    <dgm:pt modelId="{64ACB28C-6E69-3B40-AB68-442A58F7983B}">
      <dgm:prSet phldrT="[Text]"/>
      <dgm:spPr/>
      <dgm:t>
        <a:bodyPr/>
        <a:lstStyle/>
        <a:p>
          <a:r>
            <a:rPr lang="en-US" dirty="0" err="1"/>
            <a:t>FQLite</a:t>
          </a:r>
          <a:r>
            <a:rPr lang="en-US" dirty="0"/>
            <a:t>/Paul Sanderson’s Forensic Browser for SQLite</a:t>
          </a:r>
        </a:p>
      </dgm:t>
    </dgm:pt>
    <dgm:pt modelId="{19E24EFE-068A-4346-84F1-3C8B9B81C388}" type="parTrans" cxnId="{0480910C-6846-6741-9F30-C986532DC87F}">
      <dgm:prSet/>
      <dgm:spPr/>
      <dgm:t>
        <a:bodyPr/>
        <a:lstStyle/>
        <a:p>
          <a:endParaRPr lang="en-US"/>
        </a:p>
      </dgm:t>
    </dgm:pt>
    <dgm:pt modelId="{17468AB8-387E-874A-AF59-A8FF8FF239F3}" type="sibTrans" cxnId="{0480910C-6846-6741-9F30-C986532DC87F}">
      <dgm:prSet/>
      <dgm:spPr/>
      <dgm:t>
        <a:bodyPr/>
        <a:lstStyle/>
        <a:p>
          <a:endParaRPr lang="en-US"/>
        </a:p>
      </dgm:t>
    </dgm:pt>
    <dgm:pt modelId="{C766834A-BADE-A649-A108-E46D8E1384B8}" type="pres">
      <dgm:prSet presAssocID="{E2D4B4EF-DFA5-9646-AC97-0500094B513B}" presName="linear" presStyleCnt="0">
        <dgm:presLayoutVars>
          <dgm:animLvl val="lvl"/>
          <dgm:resizeHandles val="exact"/>
        </dgm:presLayoutVars>
      </dgm:prSet>
      <dgm:spPr/>
    </dgm:pt>
    <dgm:pt modelId="{A906D452-2F89-FB42-B0DC-9342544D7678}" type="pres">
      <dgm:prSet presAssocID="{79282D7A-ECED-B44C-A382-07767CBA2ED2}" presName="parentText" presStyleLbl="node1" presStyleIdx="0" presStyleCnt="4">
        <dgm:presLayoutVars>
          <dgm:chMax val="0"/>
          <dgm:bulletEnabled val="1"/>
        </dgm:presLayoutVars>
      </dgm:prSet>
      <dgm:spPr/>
    </dgm:pt>
    <dgm:pt modelId="{A7DBD1C9-B2D7-C644-B4E3-71D675912615}" type="pres">
      <dgm:prSet presAssocID="{79282D7A-ECED-B44C-A382-07767CBA2ED2}" presName="childText" presStyleLbl="revTx" presStyleIdx="0" presStyleCnt="2">
        <dgm:presLayoutVars>
          <dgm:bulletEnabled val="1"/>
        </dgm:presLayoutVars>
      </dgm:prSet>
      <dgm:spPr/>
    </dgm:pt>
    <dgm:pt modelId="{2E041004-021F-F746-BC26-1F34132659B1}" type="pres">
      <dgm:prSet presAssocID="{FEDD322F-57F5-4D44-8F95-4BA8BBE8AB79}" presName="parentText" presStyleLbl="node1" presStyleIdx="1" presStyleCnt="4">
        <dgm:presLayoutVars>
          <dgm:chMax val="0"/>
          <dgm:bulletEnabled val="1"/>
        </dgm:presLayoutVars>
      </dgm:prSet>
      <dgm:spPr/>
    </dgm:pt>
    <dgm:pt modelId="{565D2D41-01BD-8C4E-90AE-16EBFBA9116C}" type="pres">
      <dgm:prSet presAssocID="{2623958D-8EC0-7445-B2A1-7193CB55F08A}" presName="spacer" presStyleCnt="0"/>
      <dgm:spPr/>
    </dgm:pt>
    <dgm:pt modelId="{A7DE5DAF-94D8-714E-8F3F-C3CAB256AE91}" type="pres">
      <dgm:prSet presAssocID="{BB23DF6F-3299-904C-93D4-0728BFEC1D49}" presName="parentText" presStyleLbl="node1" presStyleIdx="2" presStyleCnt="4">
        <dgm:presLayoutVars>
          <dgm:chMax val="0"/>
          <dgm:bulletEnabled val="1"/>
        </dgm:presLayoutVars>
      </dgm:prSet>
      <dgm:spPr/>
    </dgm:pt>
    <dgm:pt modelId="{E7D48968-4ECC-1445-A96D-520F6B2560BA}" type="pres">
      <dgm:prSet presAssocID="{BB23DF6F-3299-904C-93D4-0728BFEC1D49}" presName="childText" presStyleLbl="revTx" presStyleIdx="1" presStyleCnt="2">
        <dgm:presLayoutVars>
          <dgm:bulletEnabled val="1"/>
        </dgm:presLayoutVars>
      </dgm:prSet>
      <dgm:spPr/>
    </dgm:pt>
    <dgm:pt modelId="{3257FBB7-A7F3-C149-937D-2972640E09CF}" type="pres">
      <dgm:prSet presAssocID="{1DBBEF22-98E2-514C-B0CF-576945517721}" presName="parentText" presStyleLbl="node1" presStyleIdx="3" presStyleCnt="4">
        <dgm:presLayoutVars>
          <dgm:chMax val="0"/>
          <dgm:bulletEnabled val="1"/>
        </dgm:presLayoutVars>
      </dgm:prSet>
      <dgm:spPr/>
    </dgm:pt>
  </dgm:ptLst>
  <dgm:cxnLst>
    <dgm:cxn modelId="{4A3F6005-F7E0-534F-BB06-B498580F8E14}" type="presOf" srcId="{FEDD322F-57F5-4D44-8F95-4BA8BBE8AB79}" destId="{2E041004-021F-F746-BC26-1F34132659B1}" srcOrd="0" destOrd="0" presId="urn:microsoft.com/office/officeart/2005/8/layout/vList2"/>
    <dgm:cxn modelId="{A213640A-AE35-8C44-8F22-AA1251DA5390}" type="presOf" srcId="{E0B5A5A1-7FEE-264D-BB7C-673998C461FD}" destId="{E7D48968-4ECC-1445-A96D-520F6B2560BA}" srcOrd="0" destOrd="0" presId="urn:microsoft.com/office/officeart/2005/8/layout/vList2"/>
    <dgm:cxn modelId="{0480910C-6846-6741-9F30-C986532DC87F}" srcId="{BB23DF6F-3299-904C-93D4-0728BFEC1D49}" destId="{64ACB28C-6E69-3B40-AB68-442A58F7983B}" srcOrd="2" destOrd="0" parTransId="{19E24EFE-068A-4346-84F1-3C8B9B81C388}" sibTransId="{17468AB8-387E-874A-AF59-A8FF8FF239F3}"/>
    <dgm:cxn modelId="{214F5524-900D-824C-A683-83A698702D8E}" type="presOf" srcId="{BB23DF6F-3299-904C-93D4-0728BFEC1D49}" destId="{A7DE5DAF-94D8-714E-8F3F-C3CAB256AE91}" srcOrd="0" destOrd="0" presId="urn:microsoft.com/office/officeart/2005/8/layout/vList2"/>
    <dgm:cxn modelId="{935E4D3B-1D66-8A45-9C45-63B43558BF96}" type="presOf" srcId="{90D68F31-9C64-8742-B705-DB4F96541E55}" destId="{A7DBD1C9-B2D7-C644-B4E3-71D675912615}" srcOrd="0" destOrd="0" presId="urn:microsoft.com/office/officeart/2005/8/layout/vList2"/>
    <dgm:cxn modelId="{F3F9066A-EBBC-A749-8459-8D751AFEEEAC}" srcId="{E2D4B4EF-DFA5-9646-AC97-0500094B513B}" destId="{BB23DF6F-3299-904C-93D4-0728BFEC1D49}" srcOrd="2" destOrd="0" parTransId="{83D0CD82-5C92-0045-B4D4-A00C021B42F5}" sibTransId="{3CD0F62C-4803-1845-9ABA-E197221B714F}"/>
    <dgm:cxn modelId="{C7241253-A098-9C40-9FE0-E953DA1885C1}" type="presOf" srcId="{1DBBEF22-98E2-514C-B0CF-576945517721}" destId="{3257FBB7-A7F3-C149-937D-2972640E09CF}" srcOrd="0" destOrd="0" presId="urn:microsoft.com/office/officeart/2005/8/layout/vList2"/>
    <dgm:cxn modelId="{0EB0D853-F8AF-1F42-AF12-B1A551C39F8D}" srcId="{79282D7A-ECED-B44C-A382-07767CBA2ED2}" destId="{B5A8E40B-5F4A-2649-8AD0-DD84058A4F06}" srcOrd="2" destOrd="0" parTransId="{1E3CCE96-3975-7E48-AC5A-027FE83386F1}" sibTransId="{1E6F57C4-87C9-E048-8198-272AC56D4328}"/>
    <dgm:cxn modelId="{CBB01378-56E8-044E-819A-2D3DE314AC53}" srcId="{E2D4B4EF-DFA5-9646-AC97-0500094B513B}" destId="{1DBBEF22-98E2-514C-B0CF-576945517721}" srcOrd="3" destOrd="0" parTransId="{24AE65EE-986F-824C-BFBB-E703B3645E20}" sibTransId="{886E6403-3BD8-B345-B278-104E5F659583}"/>
    <dgm:cxn modelId="{100F3980-48E8-254E-85DC-1425FD00CDCD}" type="presOf" srcId="{B5A8E40B-5F4A-2649-8AD0-DD84058A4F06}" destId="{A7DBD1C9-B2D7-C644-B4E3-71D675912615}" srcOrd="0" destOrd="2" presId="urn:microsoft.com/office/officeart/2005/8/layout/vList2"/>
    <dgm:cxn modelId="{07421F81-6D9C-3B4B-9FEE-5CC55AFB35DB}" srcId="{E2D4B4EF-DFA5-9646-AC97-0500094B513B}" destId="{FEDD322F-57F5-4D44-8F95-4BA8BBE8AB79}" srcOrd="1" destOrd="0" parTransId="{CB3E5BE3-1F26-714F-B561-5F0AF49E6CA0}" sibTransId="{2623958D-8EC0-7445-B2A1-7193CB55F08A}"/>
    <dgm:cxn modelId="{72EEBE85-6DB9-CB4D-9E1D-C911D6092614}" srcId="{BB23DF6F-3299-904C-93D4-0728BFEC1D49}" destId="{E0B5A5A1-7FEE-264D-BB7C-673998C461FD}" srcOrd="0" destOrd="0" parTransId="{45E02126-FD1A-974B-94F7-DD213713A8DD}" sibTransId="{441DA744-0C1B-0149-9B8F-E9917857EFF4}"/>
    <dgm:cxn modelId="{A1948A91-BE16-FE48-9023-08BB80A970E8}" srcId="{79282D7A-ECED-B44C-A382-07767CBA2ED2}" destId="{9E2525BA-A340-FB49-8267-B7567E18216A}" srcOrd="1" destOrd="0" parTransId="{6C5FDF85-5C9B-AA48-B47A-F0E5262F7BB0}" sibTransId="{DBDA8D57-F098-0C42-8BE3-A3267274D935}"/>
    <dgm:cxn modelId="{BDA56F94-52EC-0D49-A2A2-31924AC438C6}" srcId="{E2D4B4EF-DFA5-9646-AC97-0500094B513B}" destId="{79282D7A-ECED-B44C-A382-07767CBA2ED2}" srcOrd="0" destOrd="0" parTransId="{1D57BD3C-BCEC-D748-B062-F4B7A2F7414A}" sibTransId="{FB1DC7D6-F2C6-C644-9E5C-BF19B70832E0}"/>
    <dgm:cxn modelId="{5225419B-A7F7-BA48-8515-54B6F15DC51F}" srcId="{79282D7A-ECED-B44C-A382-07767CBA2ED2}" destId="{90D68F31-9C64-8742-B705-DB4F96541E55}" srcOrd="0" destOrd="0" parTransId="{D0ADB29D-A0F4-804A-AAB0-6FC222BBB558}" sibTransId="{C2CD508E-5402-BF4D-BBFE-813761301A45}"/>
    <dgm:cxn modelId="{5F3CE0AF-2DC7-F048-85D3-457F40D39435}" type="presOf" srcId="{9E2525BA-A340-FB49-8267-B7567E18216A}" destId="{A7DBD1C9-B2D7-C644-B4E3-71D675912615}" srcOrd="0" destOrd="1" presId="urn:microsoft.com/office/officeart/2005/8/layout/vList2"/>
    <dgm:cxn modelId="{81EC67B0-3C5C-8F4F-901F-3AF57F68DA3E}" srcId="{BB23DF6F-3299-904C-93D4-0728BFEC1D49}" destId="{4AB452D4-4A76-014A-9FF0-EE047084E884}" srcOrd="1" destOrd="0" parTransId="{646641C4-C41F-5E48-BAE8-59A95494B7E4}" sibTransId="{6C60FF9E-0CE5-D24A-83AD-16917ABBF3F1}"/>
    <dgm:cxn modelId="{E2B3C5B1-9878-0940-B0D2-607E74ECCB6A}" type="presOf" srcId="{E2D4B4EF-DFA5-9646-AC97-0500094B513B}" destId="{C766834A-BADE-A649-A108-E46D8E1384B8}" srcOrd="0" destOrd="0" presId="urn:microsoft.com/office/officeart/2005/8/layout/vList2"/>
    <dgm:cxn modelId="{870D1EB2-FC0C-F14A-93D8-D8FF78675091}" type="presOf" srcId="{4AB452D4-4A76-014A-9FF0-EE047084E884}" destId="{E7D48968-4ECC-1445-A96D-520F6B2560BA}" srcOrd="0" destOrd="1" presId="urn:microsoft.com/office/officeart/2005/8/layout/vList2"/>
    <dgm:cxn modelId="{57C11FE0-5410-2143-877D-2AEBD5E26EF2}" type="presOf" srcId="{79282D7A-ECED-B44C-A382-07767CBA2ED2}" destId="{A906D452-2F89-FB42-B0DC-9342544D7678}" srcOrd="0" destOrd="0" presId="urn:microsoft.com/office/officeart/2005/8/layout/vList2"/>
    <dgm:cxn modelId="{C5B614F0-6D5A-6B45-9092-94B42AC4EF4D}" type="presOf" srcId="{64ACB28C-6E69-3B40-AB68-442A58F7983B}" destId="{E7D48968-4ECC-1445-A96D-520F6B2560BA}" srcOrd="0" destOrd="2" presId="urn:microsoft.com/office/officeart/2005/8/layout/vList2"/>
    <dgm:cxn modelId="{D3EDF39E-1C5D-8F40-BE92-9F3F319BFB47}" type="presParOf" srcId="{C766834A-BADE-A649-A108-E46D8E1384B8}" destId="{A906D452-2F89-FB42-B0DC-9342544D7678}" srcOrd="0" destOrd="0" presId="urn:microsoft.com/office/officeart/2005/8/layout/vList2"/>
    <dgm:cxn modelId="{5ACF376A-7318-C94A-80FF-C5FC8727849B}" type="presParOf" srcId="{C766834A-BADE-A649-A108-E46D8E1384B8}" destId="{A7DBD1C9-B2D7-C644-B4E3-71D675912615}" srcOrd="1" destOrd="0" presId="urn:microsoft.com/office/officeart/2005/8/layout/vList2"/>
    <dgm:cxn modelId="{7E432DF9-A0DD-1249-9EC6-884FB533FE6B}" type="presParOf" srcId="{C766834A-BADE-A649-A108-E46D8E1384B8}" destId="{2E041004-021F-F746-BC26-1F34132659B1}" srcOrd="2" destOrd="0" presId="urn:microsoft.com/office/officeart/2005/8/layout/vList2"/>
    <dgm:cxn modelId="{FE6EE264-6BF2-5D44-A78E-A4F74FDD1132}" type="presParOf" srcId="{C766834A-BADE-A649-A108-E46D8E1384B8}" destId="{565D2D41-01BD-8C4E-90AE-16EBFBA9116C}" srcOrd="3" destOrd="0" presId="urn:microsoft.com/office/officeart/2005/8/layout/vList2"/>
    <dgm:cxn modelId="{D61D52B6-C19E-0D40-B234-3DAC0008D5BB}" type="presParOf" srcId="{C766834A-BADE-A649-A108-E46D8E1384B8}" destId="{A7DE5DAF-94D8-714E-8F3F-C3CAB256AE91}" srcOrd="4" destOrd="0" presId="urn:microsoft.com/office/officeart/2005/8/layout/vList2"/>
    <dgm:cxn modelId="{AE0D88D6-6F37-AE4F-B9BD-A24B362E70BE}" type="presParOf" srcId="{C766834A-BADE-A649-A108-E46D8E1384B8}" destId="{E7D48968-4ECC-1445-A96D-520F6B2560BA}" srcOrd="5" destOrd="0" presId="urn:microsoft.com/office/officeart/2005/8/layout/vList2"/>
    <dgm:cxn modelId="{0632E319-542C-444B-8326-7B69E26AB64B}" type="presParOf" srcId="{C766834A-BADE-A649-A108-E46D8E1384B8}" destId="{3257FBB7-A7F3-C149-937D-2972640E09C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ED35FF-D1CE-6344-B405-DC5CB07E55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B010048-C12E-2946-B84F-A5890EB88758}">
      <dgm:prSet/>
      <dgm:spPr/>
      <dgm:t>
        <a:bodyPr/>
        <a:lstStyle/>
        <a:p>
          <a:r>
            <a:rPr lang="en-US" b="0" i="0" dirty="0"/>
            <a:t>Wireshark</a:t>
          </a:r>
          <a:endParaRPr lang="en-US" dirty="0"/>
        </a:p>
      </dgm:t>
    </dgm:pt>
    <dgm:pt modelId="{A9852CFF-36EC-1B44-B798-71E861156A65}" type="parTrans" cxnId="{ADA476C3-22E3-684A-AE3C-B4A318BAAC47}">
      <dgm:prSet/>
      <dgm:spPr/>
      <dgm:t>
        <a:bodyPr/>
        <a:lstStyle/>
        <a:p>
          <a:endParaRPr lang="en-US"/>
        </a:p>
      </dgm:t>
    </dgm:pt>
    <dgm:pt modelId="{8875954A-2432-DD48-AE75-2C68C78E8DC7}" type="sibTrans" cxnId="{ADA476C3-22E3-684A-AE3C-B4A318BAAC47}">
      <dgm:prSet/>
      <dgm:spPr/>
      <dgm:t>
        <a:bodyPr/>
        <a:lstStyle/>
        <a:p>
          <a:endParaRPr lang="en-US"/>
        </a:p>
      </dgm:t>
    </dgm:pt>
    <dgm:pt modelId="{336F1991-3C49-8D44-AC6B-FFFCFF357E86}">
      <dgm:prSet/>
      <dgm:spPr/>
      <dgm:t>
        <a:bodyPr/>
        <a:lstStyle/>
        <a:p>
          <a:r>
            <a:rPr lang="en-US" b="0" i="0"/>
            <a:t>DeCode</a:t>
          </a:r>
          <a:endParaRPr lang="en-US"/>
        </a:p>
      </dgm:t>
    </dgm:pt>
    <dgm:pt modelId="{6EBB07F7-CA93-2046-8A7F-79BF4958B0CD}" type="parTrans" cxnId="{A6B40D75-E13B-C34F-A40A-7C5127AA919D}">
      <dgm:prSet/>
      <dgm:spPr/>
      <dgm:t>
        <a:bodyPr/>
        <a:lstStyle/>
        <a:p>
          <a:endParaRPr lang="en-US"/>
        </a:p>
      </dgm:t>
    </dgm:pt>
    <dgm:pt modelId="{9AF0D079-C423-D64D-A63A-4FC2BD3C930A}" type="sibTrans" cxnId="{A6B40D75-E13B-C34F-A40A-7C5127AA919D}">
      <dgm:prSet/>
      <dgm:spPr/>
      <dgm:t>
        <a:bodyPr/>
        <a:lstStyle/>
        <a:p>
          <a:endParaRPr lang="en-US"/>
        </a:p>
      </dgm:t>
    </dgm:pt>
    <dgm:pt modelId="{8E1BA4D8-4259-1444-9C21-0DB03DEE898E}">
      <dgm:prSet/>
      <dgm:spPr/>
      <dgm:t>
        <a:bodyPr/>
        <a:lstStyle/>
        <a:p>
          <a:r>
            <a:rPr lang="en-US" b="0" i="0"/>
            <a:t>Dex2Jar</a:t>
          </a:r>
          <a:endParaRPr lang="en-US"/>
        </a:p>
      </dgm:t>
    </dgm:pt>
    <dgm:pt modelId="{F51E1CF0-7BFD-AA41-8AFE-F2AB826B6EAD}" type="parTrans" cxnId="{DE8390B8-B043-A349-BDD4-9A9ED5749F7B}">
      <dgm:prSet/>
      <dgm:spPr/>
      <dgm:t>
        <a:bodyPr/>
        <a:lstStyle/>
        <a:p>
          <a:endParaRPr lang="en-US"/>
        </a:p>
      </dgm:t>
    </dgm:pt>
    <dgm:pt modelId="{6FFD2318-5F7B-BC4A-B293-C0875198AC27}" type="sibTrans" cxnId="{DE8390B8-B043-A349-BDD4-9A9ED5749F7B}">
      <dgm:prSet/>
      <dgm:spPr/>
      <dgm:t>
        <a:bodyPr/>
        <a:lstStyle/>
        <a:p>
          <a:endParaRPr lang="en-US"/>
        </a:p>
      </dgm:t>
    </dgm:pt>
    <dgm:pt modelId="{460F3C0B-92F2-F842-8712-CC40CD24EF99}">
      <dgm:prSet/>
      <dgm:spPr/>
      <dgm:t>
        <a:bodyPr/>
        <a:lstStyle/>
        <a:p>
          <a:r>
            <a:rPr lang="en-US" b="0" i="0"/>
            <a:t>Java Decompiler/Dev Kit</a:t>
          </a:r>
          <a:endParaRPr lang="en-US"/>
        </a:p>
      </dgm:t>
    </dgm:pt>
    <dgm:pt modelId="{55DA269E-893F-E240-AC02-5322767C6FBA}" type="parTrans" cxnId="{99805B44-02EE-9944-8D9E-6BB89B9B74CE}">
      <dgm:prSet/>
      <dgm:spPr/>
      <dgm:t>
        <a:bodyPr/>
        <a:lstStyle/>
        <a:p>
          <a:endParaRPr lang="en-US"/>
        </a:p>
      </dgm:t>
    </dgm:pt>
    <dgm:pt modelId="{45894240-9D06-7C41-9D6C-7970A09C1B40}" type="sibTrans" cxnId="{99805B44-02EE-9944-8D9E-6BB89B9B74CE}">
      <dgm:prSet/>
      <dgm:spPr/>
      <dgm:t>
        <a:bodyPr/>
        <a:lstStyle/>
        <a:p>
          <a:endParaRPr lang="en-US"/>
        </a:p>
      </dgm:t>
    </dgm:pt>
    <dgm:pt modelId="{FBF76D37-B46D-2D4E-A933-B1643610B376}">
      <dgm:prSet/>
      <dgm:spPr/>
      <dgm:t>
        <a:bodyPr/>
        <a:lstStyle/>
        <a:p>
          <a:r>
            <a:rPr lang="en-US" b="0" i="0"/>
            <a:t>FTK Imager</a:t>
          </a:r>
          <a:endParaRPr lang="en-US"/>
        </a:p>
      </dgm:t>
    </dgm:pt>
    <dgm:pt modelId="{17BF11C6-73BB-1949-A91A-FB707BE7EFF5}" type="parTrans" cxnId="{A1E87C9D-5B04-9C49-BC64-EC42282C4729}">
      <dgm:prSet/>
      <dgm:spPr/>
      <dgm:t>
        <a:bodyPr/>
        <a:lstStyle/>
        <a:p>
          <a:endParaRPr lang="en-US"/>
        </a:p>
      </dgm:t>
    </dgm:pt>
    <dgm:pt modelId="{BEEDEB5C-76C3-C244-86AA-EF7049C15B74}" type="sibTrans" cxnId="{A1E87C9D-5B04-9C49-BC64-EC42282C4729}">
      <dgm:prSet/>
      <dgm:spPr/>
      <dgm:t>
        <a:bodyPr/>
        <a:lstStyle/>
        <a:p>
          <a:endParaRPr lang="en-US"/>
        </a:p>
      </dgm:t>
    </dgm:pt>
    <dgm:pt modelId="{6C74EBEC-3F8B-F64A-89FE-6A2174F73741}">
      <dgm:prSet/>
      <dgm:spPr/>
      <dgm:t>
        <a:bodyPr/>
        <a:lstStyle/>
        <a:p>
          <a:r>
            <a:rPr lang="en-US" b="0" i="0"/>
            <a:t>Autopsy</a:t>
          </a:r>
          <a:endParaRPr lang="en-US"/>
        </a:p>
      </dgm:t>
    </dgm:pt>
    <dgm:pt modelId="{DA66F798-CCA4-604C-A162-D17FFA87882C}" type="parTrans" cxnId="{DAD5E1B1-CDAA-1F4D-BC14-C560DEC5B610}">
      <dgm:prSet/>
      <dgm:spPr/>
      <dgm:t>
        <a:bodyPr/>
        <a:lstStyle/>
        <a:p>
          <a:endParaRPr lang="en-US"/>
        </a:p>
      </dgm:t>
    </dgm:pt>
    <dgm:pt modelId="{EDCB993F-789D-9E48-9792-0D5B8F3DBE78}" type="sibTrans" cxnId="{DAD5E1B1-CDAA-1F4D-BC14-C560DEC5B610}">
      <dgm:prSet/>
      <dgm:spPr/>
      <dgm:t>
        <a:bodyPr/>
        <a:lstStyle/>
        <a:p>
          <a:endParaRPr lang="en-US"/>
        </a:p>
      </dgm:t>
    </dgm:pt>
    <dgm:pt modelId="{7321F87A-322B-6C43-A4DD-239AACAC0B9F}">
      <dgm:prSet/>
      <dgm:spPr/>
      <dgm:t>
        <a:bodyPr/>
        <a:lstStyle/>
        <a:p>
          <a:r>
            <a:rPr lang="en-US" b="0" i="0"/>
            <a:t>Elcomsoft Phone Breaker*</a:t>
          </a:r>
          <a:endParaRPr lang="en-US"/>
        </a:p>
      </dgm:t>
    </dgm:pt>
    <dgm:pt modelId="{0DAAD40E-70D0-3044-A854-8D484012CE85}" type="parTrans" cxnId="{04BEFD89-8E08-114B-BF5B-FEFCFBF17AF2}">
      <dgm:prSet/>
      <dgm:spPr/>
      <dgm:t>
        <a:bodyPr/>
        <a:lstStyle/>
        <a:p>
          <a:endParaRPr lang="en-US"/>
        </a:p>
      </dgm:t>
    </dgm:pt>
    <dgm:pt modelId="{81D0EB4D-DC56-8E4B-861D-B51095B284AF}" type="sibTrans" cxnId="{04BEFD89-8E08-114B-BF5B-FEFCFBF17AF2}">
      <dgm:prSet/>
      <dgm:spPr/>
      <dgm:t>
        <a:bodyPr/>
        <a:lstStyle/>
        <a:p>
          <a:endParaRPr lang="en-US"/>
        </a:p>
      </dgm:t>
    </dgm:pt>
    <dgm:pt modelId="{CF55F70B-04A4-A747-8378-4977831362D1}">
      <dgm:prSet/>
      <dgm:spPr/>
      <dgm:t>
        <a:bodyPr/>
        <a:lstStyle/>
        <a:p>
          <a:r>
            <a:rPr lang="en-US" b="0" i="0"/>
            <a:t>SQLite Forensic Explorer*</a:t>
          </a:r>
          <a:endParaRPr lang="en-US"/>
        </a:p>
      </dgm:t>
    </dgm:pt>
    <dgm:pt modelId="{B2FCC040-705F-D44D-9E19-8F87CA4E7A15}" type="parTrans" cxnId="{C4E41AC1-7280-1C44-A672-E9101D390A87}">
      <dgm:prSet/>
      <dgm:spPr/>
      <dgm:t>
        <a:bodyPr/>
        <a:lstStyle/>
        <a:p>
          <a:endParaRPr lang="en-US"/>
        </a:p>
      </dgm:t>
    </dgm:pt>
    <dgm:pt modelId="{03B2DAC2-547F-4346-8367-29F1E6DABB23}" type="sibTrans" cxnId="{C4E41AC1-7280-1C44-A672-E9101D390A87}">
      <dgm:prSet/>
      <dgm:spPr/>
      <dgm:t>
        <a:bodyPr/>
        <a:lstStyle/>
        <a:p>
          <a:endParaRPr lang="en-US"/>
        </a:p>
      </dgm:t>
    </dgm:pt>
    <dgm:pt modelId="{B16DA892-E892-B547-A456-FF4AFBA7188A}">
      <dgm:prSet/>
      <dgm:spPr/>
      <dgm:t>
        <a:bodyPr/>
        <a:lstStyle/>
        <a:p>
          <a:r>
            <a:rPr lang="en-US" b="0" i="0" dirty="0" err="1"/>
            <a:t>Elcomsoft</a:t>
          </a:r>
          <a:r>
            <a:rPr lang="en-US" b="0" i="0" dirty="0"/>
            <a:t> Cloud </a:t>
          </a:r>
          <a:r>
            <a:rPr lang="en-US" b="0" i="0" dirty="0" err="1"/>
            <a:t>eXplorer</a:t>
          </a:r>
          <a:r>
            <a:rPr lang="en-US" b="0" i="0" dirty="0"/>
            <a:t>*</a:t>
          </a:r>
          <a:endParaRPr lang="en-US" dirty="0"/>
        </a:p>
      </dgm:t>
    </dgm:pt>
    <dgm:pt modelId="{E1A0D924-97FF-5842-89B0-24E13588F6DB}" type="parTrans" cxnId="{4D66BFBB-56A4-E748-BD96-1771692BB8A0}">
      <dgm:prSet/>
      <dgm:spPr/>
      <dgm:t>
        <a:bodyPr/>
        <a:lstStyle/>
        <a:p>
          <a:endParaRPr lang="en-US"/>
        </a:p>
      </dgm:t>
    </dgm:pt>
    <dgm:pt modelId="{1F98FA85-5EF2-9B42-BB4C-3D7777A0133D}" type="sibTrans" cxnId="{4D66BFBB-56A4-E748-BD96-1771692BB8A0}">
      <dgm:prSet/>
      <dgm:spPr/>
      <dgm:t>
        <a:bodyPr/>
        <a:lstStyle/>
        <a:p>
          <a:endParaRPr lang="en-US"/>
        </a:p>
      </dgm:t>
    </dgm:pt>
    <dgm:pt modelId="{C616819F-4A8C-DB46-9208-86EF9B0E32E7}">
      <dgm:prSet/>
      <dgm:spPr/>
      <dgm:t>
        <a:bodyPr/>
        <a:lstStyle/>
        <a:p>
          <a:r>
            <a:rPr lang="en-US" b="0" i="0"/>
            <a:t>Custom scripts and more</a:t>
          </a:r>
          <a:endParaRPr lang="en-US"/>
        </a:p>
      </dgm:t>
    </dgm:pt>
    <dgm:pt modelId="{553EE2E1-10C8-6744-A825-DD7972BF046C}" type="parTrans" cxnId="{D2AF7EB3-473E-BB48-BA19-3E9D7AED049B}">
      <dgm:prSet/>
      <dgm:spPr/>
      <dgm:t>
        <a:bodyPr/>
        <a:lstStyle/>
        <a:p>
          <a:endParaRPr lang="en-US"/>
        </a:p>
      </dgm:t>
    </dgm:pt>
    <dgm:pt modelId="{07C90D88-90BE-9B44-8BD0-371FFE967C03}" type="sibTrans" cxnId="{D2AF7EB3-473E-BB48-BA19-3E9D7AED049B}">
      <dgm:prSet/>
      <dgm:spPr/>
      <dgm:t>
        <a:bodyPr/>
        <a:lstStyle/>
        <a:p>
          <a:endParaRPr lang="en-US"/>
        </a:p>
      </dgm:t>
    </dgm:pt>
    <dgm:pt modelId="{A9E35575-077B-6D47-900F-3F309EE476A1}">
      <dgm:prSet/>
      <dgm:spPr/>
      <dgm:t>
        <a:bodyPr/>
        <a:lstStyle/>
        <a:p>
          <a:r>
            <a:rPr lang="en-US" dirty="0"/>
            <a:t>3U Tools</a:t>
          </a:r>
        </a:p>
      </dgm:t>
    </dgm:pt>
    <dgm:pt modelId="{23F7D381-CF99-2547-B214-E5AFCDC9751D}" type="parTrans" cxnId="{E3AFB540-AB67-394F-BB2C-17309D6CD1F9}">
      <dgm:prSet/>
      <dgm:spPr/>
      <dgm:t>
        <a:bodyPr/>
        <a:lstStyle/>
        <a:p>
          <a:endParaRPr lang="en-US"/>
        </a:p>
      </dgm:t>
    </dgm:pt>
    <dgm:pt modelId="{B53A0C21-40A4-BC4B-8623-6D151C84C3E1}" type="sibTrans" cxnId="{E3AFB540-AB67-394F-BB2C-17309D6CD1F9}">
      <dgm:prSet/>
      <dgm:spPr/>
      <dgm:t>
        <a:bodyPr/>
        <a:lstStyle/>
        <a:p>
          <a:endParaRPr lang="en-US"/>
        </a:p>
      </dgm:t>
    </dgm:pt>
    <dgm:pt modelId="{70B56E78-87DF-A84E-A93E-F6D5C16AB5CF}" type="pres">
      <dgm:prSet presAssocID="{89ED35FF-D1CE-6344-B405-DC5CB07E55FC}" presName="linear" presStyleCnt="0">
        <dgm:presLayoutVars>
          <dgm:animLvl val="lvl"/>
          <dgm:resizeHandles val="exact"/>
        </dgm:presLayoutVars>
      </dgm:prSet>
      <dgm:spPr/>
    </dgm:pt>
    <dgm:pt modelId="{073FEA98-0A55-C447-AC81-6C1BF6C1F2BD}" type="pres">
      <dgm:prSet presAssocID="{BB010048-C12E-2946-B84F-A5890EB88758}" presName="parentText" presStyleLbl="node1" presStyleIdx="0" presStyleCnt="11">
        <dgm:presLayoutVars>
          <dgm:chMax val="0"/>
          <dgm:bulletEnabled val="1"/>
        </dgm:presLayoutVars>
      </dgm:prSet>
      <dgm:spPr/>
    </dgm:pt>
    <dgm:pt modelId="{549002D2-E239-8A40-A630-7583F4915428}" type="pres">
      <dgm:prSet presAssocID="{8875954A-2432-DD48-AE75-2C68C78E8DC7}" presName="spacer" presStyleCnt="0"/>
      <dgm:spPr/>
    </dgm:pt>
    <dgm:pt modelId="{9952E622-8FBB-5940-BA48-A2BC8AAB3504}" type="pres">
      <dgm:prSet presAssocID="{336F1991-3C49-8D44-AC6B-FFFCFF357E86}" presName="parentText" presStyleLbl="node1" presStyleIdx="1" presStyleCnt="11">
        <dgm:presLayoutVars>
          <dgm:chMax val="0"/>
          <dgm:bulletEnabled val="1"/>
        </dgm:presLayoutVars>
      </dgm:prSet>
      <dgm:spPr/>
    </dgm:pt>
    <dgm:pt modelId="{CBCB4E3F-5856-5043-81EA-A4A499018AC3}" type="pres">
      <dgm:prSet presAssocID="{9AF0D079-C423-D64D-A63A-4FC2BD3C930A}" presName="spacer" presStyleCnt="0"/>
      <dgm:spPr/>
    </dgm:pt>
    <dgm:pt modelId="{DA4540B6-9A85-7646-8431-BE67EC37ECE1}" type="pres">
      <dgm:prSet presAssocID="{8E1BA4D8-4259-1444-9C21-0DB03DEE898E}" presName="parentText" presStyleLbl="node1" presStyleIdx="2" presStyleCnt="11">
        <dgm:presLayoutVars>
          <dgm:chMax val="0"/>
          <dgm:bulletEnabled val="1"/>
        </dgm:presLayoutVars>
      </dgm:prSet>
      <dgm:spPr/>
    </dgm:pt>
    <dgm:pt modelId="{487C3BB9-3DEB-E641-9521-692119E7C3E8}" type="pres">
      <dgm:prSet presAssocID="{6FFD2318-5F7B-BC4A-B293-C0875198AC27}" presName="spacer" presStyleCnt="0"/>
      <dgm:spPr/>
    </dgm:pt>
    <dgm:pt modelId="{E3431A1E-146D-F342-8A62-BA2273A9B273}" type="pres">
      <dgm:prSet presAssocID="{460F3C0B-92F2-F842-8712-CC40CD24EF99}" presName="parentText" presStyleLbl="node1" presStyleIdx="3" presStyleCnt="11">
        <dgm:presLayoutVars>
          <dgm:chMax val="0"/>
          <dgm:bulletEnabled val="1"/>
        </dgm:presLayoutVars>
      </dgm:prSet>
      <dgm:spPr/>
    </dgm:pt>
    <dgm:pt modelId="{91F7CEB0-98A6-834A-9728-373B973ACC9F}" type="pres">
      <dgm:prSet presAssocID="{45894240-9D06-7C41-9D6C-7970A09C1B40}" presName="spacer" presStyleCnt="0"/>
      <dgm:spPr/>
    </dgm:pt>
    <dgm:pt modelId="{E4CB864D-6D6E-4C42-B02C-B93D05765FD3}" type="pres">
      <dgm:prSet presAssocID="{FBF76D37-B46D-2D4E-A933-B1643610B376}" presName="parentText" presStyleLbl="node1" presStyleIdx="4" presStyleCnt="11">
        <dgm:presLayoutVars>
          <dgm:chMax val="0"/>
          <dgm:bulletEnabled val="1"/>
        </dgm:presLayoutVars>
      </dgm:prSet>
      <dgm:spPr/>
    </dgm:pt>
    <dgm:pt modelId="{825940BE-5197-5C4F-8F42-7B922492B492}" type="pres">
      <dgm:prSet presAssocID="{BEEDEB5C-76C3-C244-86AA-EF7049C15B74}" presName="spacer" presStyleCnt="0"/>
      <dgm:spPr/>
    </dgm:pt>
    <dgm:pt modelId="{67DF1C90-47FD-D94B-BBE7-6713F7B1951E}" type="pres">
      <dgm:prSet presAssocID="{6C74EBEC-3F8B-F64A-89FE-6A2174F73741}" presName="parentText" presStyleLbl="node1" presStyleIdx="5" presStyleCnt="11">
        <dgm:presLayoutVars>
          <dgm:chMax val="0"/>
          <dgm:bulletEnabled val="1"/>
        </dgm:presLayoutVars>
      </dgm:prSet>
      <dgm:spPr/>
    </dgm:pt>
    <dgm:pt modelId="{691AC942-7776-F649-A599-A023A8B595B2}" type="pres">
      <dgm:prSet presAssocID="{EDCB993F-789D-9E48-9792-0D5B8F3DBE78}" presName="spacer" presStyleCnt="0"/>
      <dgm:spPr/>
    </dgm:pt>
    <dgm:pt modelId="{EBEFBF9E-013F-3249-8338-2132EA020DD1}" type="pres">
      <dgm:prSet presAssocID="{7321F87A-322B-6C43-A4DD-239AACAC0B9F}" presName="parentText" presStyleLbl="node1" presStyleIdx="6" presStyleCnt="11">
        <dgm:presLayoutVars>
          <dgm:chMax val="0"/>
          <dgm:bulletEnabled val="1"/>
        </dgm:presLayoutVars>
      </dgm:prSet>
      <dgm:spPr/>
    </dgm:pt>
    <dgm:pt modelId="{784BC677-4753-2947-8AB5-077B8BE0ABB7}" type="pres">
      <dgm:prSet presAssocID="{81D0EB4D-DC56-8E4B-861D-B51095B284AF}" presName="spacer" presStyleCnt="0"/>
      <dgm:spPr/>
    </dgm:pt>
    <dgm:pt modelId="{5E50AD03-F166-3C44-AD1F-B6F226DE03E8}" type="pres">
      <dgm:prSet presAssocID="{CF55F70B-04A4-A747-8378-4977831362D1}" presName="parentText" presStyleLbl="node1" presStyleIdx="7" presStyleCnt="11">
        <dgm:presLayoutVars>
          <dgm:chMax val="0"/>
          <dgm:bulletEnabled val="1"/>
        </dgm:presLayoutVars>
      </dgm:prSet>
      <dgm:spPr/>
    </dgm:pt>
    <dgm:pt modelId="{1E07D00A-2592-5149-922C-E5FB1FD0918D}" type="pres">
      <dgm:prSet presAssocID="{03B2DAC2-547F-4346-8367-29F1E6DABB23}" presName="spacer" presStyleCnt="0"/>
      <dgm:spPr/>
    </dgm:pt>
    <dgm:pt modelId="{F9F1CC7C-877A-1346-A098-19E273E730A5}" type="pres">
      <dgm:prSet presAssocID="{B16DA892-E892-B547-A456-FF4AFBA7188A}" presName="parentText" presStyleLbl="node1" presStyleIdx="8" presStyleCnt="11">
        <dgm:presLayoutVars>
          <dgm:chMax val="0"/>
          <dgm:bulletEnabled val="1"/>
        </dgm:presLayoutVars>
      </dgm:prSet>
      <dgm:spPr/>
    </dgm:pt>
    <dgm:pt modelId="{539A6F1F-DBCF-0848-A5F6-B023BFCC957B}" type="pres">
      <dgm:prSet presAssocID="{1F98FA85-5EF2-9B42-BB4C-3D7777A0133D}" presName="spacer" presStyleCnt="0"/>
      <dgm:spPr/>
    </dgm:pt>
    <dgm:pt modelId="{94306CA5-189B-7242-81A1-3EEF04E2B26B}" type="pres">
      <dgm:prSet presAssocID="{A9E35575-077B-6D47-900F-3F309EE476A1}" presName="parentText" presStyleLbl="node1" presStyleIdx="9" presStyleCnt="11">
        <dgm:presLayoutVars>
          <dgm:chMax val="0"/>
          <dgm:bulletEnabled val="1"/>
        </dgm:presLayoutVars>
      </dgm:prSet>
      <dgm:spPr/>
    </dgm:pt>
    <dgm:pt modelId="{60C7DE2C-7DF8-1342-A5AE-2A4B87BBEED3}" type="pres">
      <dgm:prSet presAssocID="{B53A0C21-40A4-BC4B-8623-6D151C84C3E1}" presName="spacer" presStyleCnt="0"/>
      <dgm:spPr/>
    </dgm:pt>
    <dgm:pt modelId="{3A893265-3DAE-3341-8B85-15DDDD79665A}" type="pres">
      <dgm:prSet presAssocID="{C616819F-4A8C-DB46-9208-86EF9B0E32E7}" presName="parentText" presStyleLbl="node1" presStyleIdx="10" presStyleCnt="11">
        <dgm:presLayoutVars>
          <dgm:chMax val="0"/>
          <dgm:bulletEnabled val="1"/>
        </dgm:presLayoutVars>
      </dgm:prSet>
      <dgm:spPr/>
    </dgm:pt>
  </dgm:ptLst>
  <dgm:cxnLst>
    <dgm:cxn modelId="{BAB15009-DEDC-6D48-8817-C330ECF14C3E}" type="presOf" srcId="{C616819F-4A8C-DB46-9208-86EF9B0E32E7}" destId="{3A893265-3DAE-3341-8B85-15DDDD79665A}" srcOrd="0" destOrd="0" presId="urn:microsoft.com/office/officeart/2005/8/layout/vList2"/>
    <dgm:cxn modelId="{530B3C22-A3DA-CF48-B3EF-9045AC90518A}" type="presOf" srcId="{6C74EBEC-3F8B-F64A-89FE-6A2174F73741}" destId="{67DF1C90-47FD-D94B-BBE7-6713F7B1951E}" srcOrd="0" destOrd="0" presId="urn:microsoft.com/office/officeart/2005/8/layout/vList2"/>
    <dgm:cxn modelId="{E3AFB540-AB67-394F-BB2C-17309D6CD1F9}" srcId="{89ED35FF-D1CE-6344-B405-DC5CB07E55FC}" destId="{A9E35575-077B-6D47-900F-3F309EE476A1}" srcOrd="9" destOrd="0" parTransId="{23F7D381-CF99-2547-B214-E5AFCDC9751D}" sibTransId="{B53A0C21-40A4-BC4B-8623-6D151C84C3E1}"/>
    <dgm:cxn modelId="{641E5E62-0A6E-5748-8FD2-31F120A3B8AD}" type="presOf" srcId="{BB010048-C12E-2946-B84F-A5890EB88758}" destId="{073FEA98-0A55-C447-AC81-6C1BF6C1F2BD}" srcOrd="0" destOrd="0" presId="urn:microsoft.com/office/officeart/2005/8/layout/vList2"/>
    <dgm:cxn modelId="{99805B44-02EE-9944-8D9E-6BB89B9B74CE}" srcId="{89ED35FF-D1CE-6344-B405-DC5CB07E55FC}" destId="{460F3C0B-92F2-F842-8712-CC40CD24EF99}" srcOrd="3" destOrd="0" parTransId="{55DA269E-893F-E240-AC02-5322767C6FBA}" sibTransId="{45894240-9D06-7C41-9D6C-7970A09C1B40}"/>
    <dgm:cxn modelId="{938F214B-463E-7142-9EDD-3289F44A013B}" type="presOf" srcId="{460F3C0B-92F2-F842-8712-CC40CD24EF99}" destId="{E3431A1E-146D-F342-8A62-BA2273A9B273}" srcOrd="0" destOrd="0" presId="urn:microsoft.com/office/officeart/2005/8/layout/vList2"/>
    <dgm:cxn modelId="{A6B40D75-E13B-C34F-A40A-7C5127AA919D}" srcId="{89ED35FF-D1CE-6344-B405-DC5CB07E55FC}" destId="{336F1991-3C49-8D44-AC6B-FFFCFF357E86}" srcOrd="1" destOrd="0" parTransId="{6EBB07F7-CA93-2046-8A7F-79BF4958B0CD}" sibTransId="{9AF0D079-C423-D64D-A63A-4FC2BD3C930A}"/>
    <dgm:cxn modelId="{420ED889-AF3B-0E40-B2DA-080E01525738}" type="presOf" srcId="{B16DA892-E892-B547-A456-FF4AFBA7188A}" destId="{F9F1CC7C-877A-1346-A098-19E273E730A5}" srcOrd="0" destOrd="0" presId="urn:microsoft.com/office/officeart/2005/8/layout/vList2"/>
    <dgm:cxn modelId="{04BEFD89-8E08-114B-BF5B-FEFCFBF17AF2}" srcId="{89ED35FF-D1CE-6344-B405-DC5CB07E55FC}" destId="{7321F87A-322B-6C43-A4DD-239AACAC0B9F}" srcOrd="6" destOrd="0" parTransId="{0DAAD40E-70D0-3044-A854-8D484012CE85}" sibTransId="{81D0EB4D-DC56-8E4B-861D-B51095B284AF}"/>
    <dgm:cxn modelId="{9852A790-55A3-644E-9C57-79E4DC485ED4}" type="presOf" srcId="{FBF76D37-B46D-2D4E-A933-B1643610B376}" destId="{E4CB864D-6D6E-4C42-B02C-B93D05765FD3}" srcOrd="0" destOrd="0" presId="urn:microsoft.com/office/officeart/2005/8/layout/vList2"/>
    <dgm:cxn modelId="{A1E87C9D-5B04-9C49-BC64-EC42282C4729}" srcId="{89ED35FF-D1CE-6344-B405-DC5CB07E55FC}" destId="{FBF76D37-B46D-2D4E-A933-B1643610B376}" srcOrd="4" destOrd="0" parTransId="{17BF11C6-73BB-1949-A91A-FB707BE7EFF5}" sibTransId="{BEEDEB5C-76C3-C244-86AA-EF7049C15B74}"/>
    <dgm:cxn modelId="{0EEF14B0-F7F1-224D-9882-4450822A107C}" type="presOf" srcId="{8E1BA4D8-4259-1444-9C21-0DB03DEE898E}" destId="{DA4540B6-9A85-7646-8431-BE67EC37ECE1}" srcOrd="0" destOrd="0" presId="urn:microsoft.com/office/officeart/2005/8/layout/vList2"/>
    <dgm:cxn modelId="{DAD5E1B1-CDAA-1F4D-BC14-C560DEC5B610}" srcId="{89ED35FF-D1CE-6344-B405-DC5CB07E55FC}" destId="{6C74EBEC-3F8B-F64A-89FE-6A2174F73741}" srcOrd="5" destOrd="0" parTransId="{DA66F798-CCA4-604C-A162-D17FFA87882C}" sibTransId="{EDCB993F-789D-9E48-9792-0D5B8F3DBE78}"/>
    <dgm:cxn modelId="{D2AF7EB3-473E-BB48-BA19-3E9D7AED049B}" srcId="{89ED35FF-D1CE-6344-B405-DC5CB07E55FC}" destId="{C616819F-4A8C-DB46-9208-86EF9B0E32E7}" srcOrd="10" destOrd="0" parTransId="{553EE2E1-10C8-6744-A825-DD7972BF046C}" sibTransId="{07C90D88-90BE-9B44-8BD0-371FFE967C03}"/>
    <dgm:cxn modelId="{44A1C7B7-B41E-E74B-9523-4EEEC5D49E54}" type="presOf" srcId="{A9E35575-077B-6D47-900F-3F309EE476A1}" destId="{94306CA5-189B-7242-81A1-3EEF04E2B26B}" srcOrd="0" destOrd="0" presId="urn:microsoft.com/office/officeart/2005/8/layout/vList2"/>
    <dgm:cxn modelId="{DE8390B8-B043-A349-BDD4-9A9ED5749F7B}" srcId="{89ED35FF-D1CE-6344-B405-DC5CB07E55FC}" destId="{8E1BA4D8-4259-1444-9C21-0DB03DEE898E}" srcOrd="2" destOrd="0" parTransId="{F51E1CF0-7BFD-AA41-8AFE-F2AB826B6EAD}" sibTransId="{6FFD2318-5F7B-BC4A-B293-C0875198AC27}"/>
    <dgm:cxn modelId="{4D66BFBB-56A4-E748-BD96-1771692BB8A0}" srcId="{89ED35FF-D1CE-6344-B405-DC5CB07E55FC}" destId="{B16DA892-E892-B547-A456-FF4AFBA7188A}" srcOrd="8" destOrd="0" parTransId="{E1A0D924-97FF-5842-89B0-24E13588F6DB}" sibTransId="{1F98FA85-5EF2-9B42-BB4C-3D7777A0133D}"/>
    <dgm:cxn modelId="{03A0A7BE-6B37-5449-9A51-68990ABA2289}" type="presOf" srcId="{CF55F70B-04A4-A747-8378-4977831362D1}" destId="{5E50AD03-F166-3C44-AD1F-B6F226DE03E8}" srcOrd="0" destOrd="0" presId="urn:microsoft.com/office/officeart/2005/8/layout/vList2"/>
    <dgm:cxn modelId="{C4E41AC1-7280-1C44-A672-E9101D390A87}" srcId="{89ED35FF-D1CE-6344-B405-DC5CB07E55FC}" destId="{CF55F70B-04A4-A747-8378-4977831362D1}" srcOrd="7" destOrd="0" parTransId="{B2FCC040-705F-D44D-9E19-8F87CA4E7A15}" sibTransId="{03B2DAC2-547F-4346-8367-29F1E6DABB23}"/>
    <dgm:cxn modelId="{ADA476C3-22E3-684A-AE3C-B4A318BAAC47}" srcId="{89ED35FF-D1CE-6344-B405-DC5CB07E55FC}" destId="{BB010048-C12E-2946-B84F-A5890EB88758}" srcOrd="0" destOrd="0" parTransId="{A9852CFF-36EC-1B44-B798-71E861156A65}" sibTransId="{8875954A-2432-DD48-AE75-2C68C78E8DC7}"/>
    <dgm:cxn modelId="{2FA8EAC3-31D4-004A-A5A4-EEF27F32C0F3}" type="presOf" srcId="{7321F87A-322B-6C43-A4DD-239AACAC0B9F}" destId="{EBEFBF9E-013F-3249-8338-2132EA020DD1}" srcOrd="0" destOrd="0" presId="urn:microsoft.com/office/officeart/2005/8/layout/vList2"/>
    <dgm:cxn modelId="{B4CD16D8-EAAE-2345-A18F-342DA4952EFE}" type="presOf" srcId="{89ED35FF-D1CE-6344-B405-DC5CB07E55FC}" destId="{70B56E78-87DF-A84E-A93E-F6D5C16AB5CF}" srcOrd="0" destOrd="0" presId="urn:microsoft.com/office/officeart/2005/8/layout/vList2"/>
    <dgm:cxn modelId="{FC44E0FE-D324-3545-B215-8F5288AC530B}" type="presOf" srcId="{336F1991-3C49-8D44-AC6B-FFFCFF357E86}" destId="{9952E622-8FBB-5940-BA48-A2BC8AAB3504}" srcOrd="0" destOrd="0" presId="urn:microsoft.com/office/officeart/2005/8/layout/vList2"/>
    <dgm:cxn modelId="{D4F95375-DABA-2A4A-A6F5-2F4D2AA1085C}" type="presParOf" srcId="{70B56E78-87DF-A84E-A93E-F6D5C16AB5CF}" destId="{073FEA98-0A55-C447-AC81-6C1BF6C1F2BD}" srcOrd="0" destOrd="0" presId="urn:microsoft.com/office/officeart/2005/8/layout/vList2"/>
    <dgm:cxn modelId="{418DFB17-8893-B841-ABD3-1474326ED20C}" type="presParOf" srcId="{70B56E78-87DF-A84E-A93E-F6D5C16AB5CF}" destId="{549002D2-E239-8A40-A630-7583F4915428}" srcOrd="1" destOrd="0" presId="urn:microsoft.com/office/officeart/2005/8/layout/vList2"/>
    <dgm:cxn modelId="{6C72522E-5625-E045-A5F0-0ED9593467B0}" type="presParOf" srcId="{70B56E78-87DF-A84E-A93E-F6D5C16AB5CF}" destId="{9952E622-8FBB-5940-BA48-A2BC8AAB3504}" srcOrd="2" destOrd="0" presId="urn:microsoft.com/office/officeart/2005/8/layout/vList2"/>
    <dgm:cxn modelId="{285318A8-A908-5B41-9FE2-41607EF1EC81}" type="presParOf" srcId="{70B56E78-87DF-A84E-A93E-F6D5C16AB5CF}" destId="{CBCB4E3F-5856-5043-81EA-A4A499018AC3}" srcOrd="3" destOrd="0" presId="urn:microsoft.com/office/officeart/2005/8/layout/vList2"/>
    <dgm:cxn modelId="{5E4ACD39-2843-3B49-B0D5-D862F8DA1810}" type="presParOf" srcId="{70B56E78-87DF-A84E-A93E-F6D5C16AB5CF}" destId="{DA4540B6-9A85-7646-8431-BE67EC37ECE1}" srcOrd="4" destOrd="0" presId="urn:microsoft.com/office/officeart/2005/8/layout/vList2"/>
    <dgm:cxn modelId="{C13CF37F-3A0E-2949-91EE-7C4861D6E323}" type="presParOf" srcId="{70B56E78-87DF-A84E-A93E-F6D5C16AB5CF}" destId="{487C3BB9-3DEB-E641-9521-692119E7C3E8}" srcOrd="5" destOrd="0" presId="urn:microsoft.com/office/officeart/2005/8/layout/vList2"/>
    <dgm:cxn modelId="{1056A621-10E5-0741-A183-50606BBAEE55}" type="presParOf" srcId="{70B56E78-87DF-A84E-A93E-F6D5C16AB5CF}" destId="{E3431A1E-146D-F342-8A62-BA2273A9B273}" srcOrd="6" destOrd="0" presId="urn:microsoft.com/office/officeart/2005/8/layout/vList2"/>
    <dgm:cxn modelId="{F046C72A-43E1-D546-B8B7-98C09EA687E1}" type="presParOf" srcId="{70B56E78-87DF-A84E-A93E-F6D5C16AB5CF}" destId="{91F7CEB0-98A6-834A-9728-373B973ACC9F}" srcOrd="7" destOrd="0" presId="urn:microsoft.com/office/officeart/2005/8/layout/vList2"/>
    <dgm:cxn modelId="{0F162EAE-6223-AF41-813F-E10DE196664B}" type="presParOf" srcId="{70B56E78-87DF-A84E-A93E-F6D5C16AB5CF}" destId="{E4CB864D-6D6E-4C42-B02C-B93D05765FD3}" srcOrd="8" destOrd="0" presId="urn:microsoft.com/office/officeart/2005/8/layout/vList2"/>
    <dgm:cxn modelId="{04F855D6-F72A-AF4F-83FC-00CE640A3B8F}" type="presParOf" srcId="{70B56E78-87DF-A84E-A93E-F6D5C16AB5CF}" destId="{825940BE-5197-5C4F-8F42-7B922492B492}" srcOrd="9" destOrd="0" presId="urn:microsoft.com/office/officeart/2005/8/layout/vList2"/>
    <dgm:cxn modelId="{6FE57EC3-3B56-984B-8827-41F637469B5A}" type="presParOf" srcId="{70B56E78-87DF-A84E-A93E-F6D5C16AB5CF}" destId="{67DF1C90-47FD-D94B-BBE7-6713F7B1951E}" srcOrd="10" destOrd="0" presId="urn:microsoft.com/office/officeart/2005/8/layout/vList2"/>
    <dgm:cxn modelId="{67983BE7-BAD0-4F49-9BCA-298BE8BA426C}" type="presParOf" srcId="{70B56E78-87DF-A84E-A93E-F6D5C16AB5CF}" destId="{691AC942-7776-F649-A599-A023A8B595B2}" srcOrd="11" destOrd="0" presId="urn:microsoft.com/office/officeart/2005/8/layout/vList2"/>
    <dgm:cxn modelId="{B368528E-F135-C340-8AE9-FCE20BFD96E9}" type="presParOf" srcId="{70B56E78-87DF-A84E-A93E-F6D5C16AB5CF}" destId="{EBEFBF9E-013F-3249-8338-2132EA020DD1}" srcOrd="12" destOrd="0" presId="urn:microsoft.com/office/officeart/2005/8/layout/vList2"/>
    <dgm:cxn modelId="{72045649-3A24-644E-9C58-8F758F28129D}" type="presParOf" srcId="{70B56E78-87DF-A84E-A93E-F6D5C16AB5CF}" destId="{784BC677-4753-2947-8AB5-077B8BE0ABB7}" srcOrd="13" destOrd="0" presId="urn:microsoft.com/office/officeart/2005/8/layout/vList2"/>
    <dgm:cxn modelId="{A144C702-42CB-B148-86D1-E7209B58E15B}" type="presParOf" srcId="{70B56E78-87DF-A84E-A93E-F6D5C16AB5CF}" destId="{5E50AD03-F166-3C44-AD1F-B6F226DE03E8}" srcOrd="14" destOrd="0" presId="urn:microsoft.com/office/officeart/2005/8/layout/vList2"/>
    <dgm:cxn modelId="{839A5EFA-B6D0-9F41-AB4F-405B4A22A759}" type="presParOf" srcId="{70B56E78-87DF-A84E-A93E-F6D5C16AB5CF}" destId="{1E07D00A-2592-5149-922C-E5FB1FD0918D}" srcOrd="15" destOrd="0" presId="urn:microsoft.com/office/officeart/2005/8/layout/vList2"/>
    <dgm:cxn modelId="{3B8227BA-174D-9243-A198-5EE682CEEABF}" type="presParOf" srcId="{70B56E78-87DF-A84E-A93E-F6D5C16AB5CF}" destId="{F9F1CC7C-877A-1346-A098-19E273E730A5}" srcOrd="16" destOrd="0" presId="urn:microsoft.com/office/officeart/2005/8/layout/vList2"/>
    <dgm:cxn modelId="{DBCC562F-8F90-A84B-A394-C2BDF1816C74}" type="presParOf" srcId="{70B56E78-87DF-A84E-A93E-F6D5C16AB5CF}" destId="{539A6F1F-DBCF-0848-A5F6-B023BFCC957B}" srcOrd="17" destOrd="0" presId="urn:microsoft.com/office/officeart/2005/8/layout/vList2"/>
    <dgm:cxn modelId="{41DE9019-3EF1-F241-B055-08F6ED73530A}" type="presParOf" srcId="{70B56E78-87DF-A84E-A93E-F6D5C16AB5CF}" destId="{94306CA5-189B-7242-81A1-3EEF04E2B26B}" srcOrd="18" destOrd="0" presId="urn:microsoft.com/office/officeart/2005/8/layout/vList2"/>
    <dgm:cxn modelId="{861BD313-D2F9-F640-9CA6-BFC54FFA9ED8}" type="presParOf" srcId="{70B56E78-87DF-A84E-A93E-F6D5C16AB5CF}" destId="{60C7DE2C-7DF8-1342-A5AE-2A4B87BBEED3}" srcOrd="19" destOrd="0" presId="urn:microsoft.com/office/officeart/2005/8/layout/vList2"/>
    <dgm:cxn modelId="{5E3F7AF4-7D9B-3242-9F99-05418E09AD16}" type="presParOf" srcId="{70B56E78-87DF-A84E-A93E-F6D5C16AB5CF}" destId="{3A893265-3DAE-3341-8B85-15DDDD79665A}" srcOrd="2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74AB41-0CCE-8E45-97DE-8D10CCB6724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2C65881-450E-9347-BDF1-D21D6969A8B8}">
      <dgm:prSet/>
      <dgm:spPr/>
      <dgm:t>
        <a:bodyPr/>
        <a:lstStyle/>
        <a:p>
          <a:r>
            <a:rPr lang="en-US" b="0" i="0" dirty="0"/>
            <a:t>New devices released</a:t>
          </a:r>
          <a:endParaRPr lang="en-US" dirty="0"/>
        </a:p>
      </dgm:t>
    </dgm:pt>
    <dgm:pt modelId="{42079B2F-AF39-914C-84F8-21C1847900E4}" type="parTrans" cxnId="{2FC48B61-258D-6047-B173-F35DC9D399A1}">
      <dgm:prSet/>
      <dgm:spPr/>
      <dgm:t>
        <a:bodyPr/>
        <a:lstStyle/>
        <a:p>
          <a:endParaRPr lang="en-US"/>
        </a:p>
      </dgm:t>
    </dgm:pt>
    <dgm:pt modelId="{5A0107FB-D267-2645-8F1F-5CCD6F09A9F7}" type="sibTrans" cxnId="{2FC48B61-258D-6047-B173-F35DC9D399A1}">
      <dgm:prSet/>
      <dgm:spPr/>
      <dgm:t>
        <a:bodyPr/>
        <a:lstStyle/>
        <a:p>
          <a:endParaRPr lang="en-US"/>
        </a:p>
      </dgm:t>
    </dgm:pt>
    <dgm:pt modelId="{9A44ED1A-A447-BF4F-881C-3DE36AF1C9D8}">
      <dgm:prSet/>
      <dgm:spPr/>
      <dgm:t>
        <a:bodyPr/>
        <a:lstStyle/>
        <a:p>
          <a:r>
            <a:rPr lang="en-US" b="0" i="0"/>
            <a:t>Operating system updates</a:t>
          </a:r>
          <a:endParaRPr lang="en-US"/>
        </a:p>
      </dgm:t>
    </dgm:pt>
    <dgm:pt modelId="{DC5287B1-2728-B543-A5A1-BC35C7FF2B41}" type="parTrans" cxnId="{1A228DB5-2FB1-CA49-A5C3-1B3C0BA3FE89}">
      <dgm:prSet/>
      <dgm:spPr/>
      <dgm:t>
        <a:bodyPr/>
        <a:lstStyle/>
        <a:p>
          <a:endParaRPr lang="en-US"/>
        </a:p>
      </dgm:t>
    </dgm:pt>
    <dgm:pt modelId="{4C8A03C8-AA52-2A48-B30E-498B6F049FC5}" type="sibTrans" cxnId="{1A228DB5-2FB1-CA49-A5C3-1B3C0BA3FE89}">
      <dgm:prSet/>
      <dgm:spPr/>
      <dgm:t>
        <a:bodyPr/>
        <a:lstStyle/>
        <a:p>
          <a:endParaRPr lang="en-US"/>
        </a:p>
      </dgm:t>
    </dgm:pt>
    <dgm:pt modelId="{5FABBF3A-578F-014D-9C40-CEAEBBC61B6A}">
      <dgm:prSet/>
      <dgm:spPr/>
      <dgm:t>
        <a:bodyPr/>
        <a:lstStyle/>
        <a:p>
          <a:r>
            <a:rPr lang="en-US" b="0" i="0"/>
            <a:t>Encryption</a:t>
          </a:r>
          <a:endParaRPr lang="en-US"/>
        </a:p>
      </dgm:t>
    </dgm:pt>
    <dgm:pt modelId="{49489B78-1280-5A45-8737-FD34E27BA901}" type="parTrans" cxnId="{7999A101-14F8-1443-BAA9-DE3F6991556E}">
      <dgm:prSet/>
      <dgm:spPr/>
      <dgm:t>
        <a:bodyPr/>
        <a:lstStyle/>
        <a:p>
          <a:endParaRPr lang="en-US"/>
        </a:p>
      </dgm:t>
    </dgm:pt>
    <dgm:pt modelId="{127D2EA7-94EA-3E4C-ABC7-F379E9CDCE6B}" type="sibTrans" cxnId="{7999A101-14F8-1443-BAA9-DE3F6991556E}">
      <dgm:prSet/>
      <dgm:spPr/>
      <dgm:t>
        <a:bodyPr/>
        <a:lstStyle/>
        <a:p>
          <a:endParaRPr lang="en-US"/>
        </a:p>
      </dgm:t>
    </dgm:pt>
    <dgm:pt modelId="{2A61A66C-71EF-C043-97E4-C9074B80154C}">
      <dgm:prSet/>
      <dgm:spPr/>
      <dgm:t>
        <a:bodyPr/>
        <a:lstStyle/>
        <a:p>
          <a:r>
            <a:rPr lang="en-US" b="0" i="0"/>
            <a:t>New applications</a:t>
          </a:r>
          <a:endParaRPr lang="en-US"/>
        </a:p>
      </dgm:t>
    </dgm:pt>
    <dgm:pt modelId="{E62B77D6-FAAB-C04C-AAE4-921061D1C366}" type="parTrans" cxnId="{11F2ED9D-2C32-5C4F-9890-5A4FA271E585}">
      <dgm:prSet/>
      <dgm:spPr/>
      <dgm:t>
        <a:bodyPr/>
        <a:lstStyle/>
        <a:p>
          <a:endParaRPr lang="en-US"/>
        </a:p>
      </dgm:t>
    </dgm:pt>
    <dgm:pt modelId="{161BBC39-E56B-DF4C-AEE4-10A1312E13D5}" type="sibTrans" cxnId="{11F2ED9D-2C32-5C4F-9890-5A4FA271E585}">
      <dgm:prSet/>
      <dgm:spPr/>
      <dgm:t>
        <a:bodyPr/>
        <a:lstStyle/>
        <a:p>
          <a:endParaRPr lang="en-US"/>
        </a:p>
      </dgm:t>
    </dgm:pt>
    <dgm:pt modelId="{6DD1A1DD-0C87-B247-BF2F-720404F05B2E}">
      <dgm:prSet/>
      <dgm:spPr/>
      <dgm:t>
        <a:bodyPr/>
        <a:lstStyle/>
        <a:p>
          <a:r>
            <a:rPr lang="en-US" b="0" i="0"/>
            <a:t>Cloud artifacts</a:t>
          </a:r>
          <a:endParaRPr lang="en-US"/>
        </a:p>
      </dgm:t>
    </dgm:pt>
    <dgm:pt modelId="{DFE6ED51-0839-274F-A6B7-02A413DBEFBC}" type="parTrans" cxnId="{1EFA4D99-14F0-6842-A18E-EBFBBA0D3E59}">
      <dgm:prSet/>
      <dgm:spPr/>
      <dgm:t>
        <a:bodyPr/>
        <a:lstStyle/>
        <a:p>
          <a:endParaRPr lang="en-US"/>
        </a:p>
      </dgm:t>
    </dgm:pt>
    <dgm:pt modelId="{5CEA0ECB-E259-9D4E-81C4-6011E3FFA466}" type="sibTrans" cxnId="{1EFA4D99-14F0-6842-A18E-EBFBBA0D3E59}">
      <dgm:prSet/>
      <dgm:spPr/>
      <dgm:t>
        <a:bodyPr/>
        <a:lstStyle/>
        <a:p>
          <a:endParaRPr lang="en-US"/>
        </a:p>
      </dgm:t>
    </dgm:pt>
    <dgm:pt modelId="{795D0CCB-0DBB-1344-A306-05EC9E9D0090}">
      <dgm:prSet/>
      <dgm:spPr/>
      <dgm:t>
        <a:bodyPr/>
        <a:lstStyle/>
        <a:p>
          <a:r>
            <a:rPr lang="en-US" b="0" i="0"/>
            <a:t>Tool updates</a:t>
          </a:r>
          <a:endParaRPr lang="en-US"/>
        </a:p>
      </dgm:t>
    </dgm:pt>
    <dgm:pt modelId="{E9954386-0D79-4743-82F1-2BD6E285D2F5}" type="parTrans" cxnId="{69380285-C54C-FE47-B05D-B2BD2D2E277C}">
      <dgm:prSet/>
      <dgm:spPr/>
      <dgm:t>
        <a:bodyPr/>
        <a:lstStyle/>
        <a:p>
          <a:endParaRPr lang="en-US"/>
        </a:p>
      </dgm:t>
    </dgm:pt>
    <dgm:pt modelId="{CF61607B-8BE1-F547-BAF0-C1BD3C1681E7}" type="sibTrans" cxnId="{69380285-C54C-FE47-B05D-B2BD2D2E277C}">
      <dgm:prSet/>
      <dgm:spPr/>
      <dgm:t>
        <a:bodyPr/>
        <a:lstStyle/>
        <a:p>
          <a:endParaRPr lang="en-US"/>
        </a:p>
      </dgm:t>
    </dgm:pt>
    <dgm:pt modelId="{2E326A4D-7299-1543-A759-4063BDA2053D}">
      <dgm:prSet/>
      <dgm:spPr/>
      <dgm:t>
        <a:bodyPr/>
        <a:lstStyle/>
        <a:p>
          <a:r>
            <a:rPr lang="en-US" b="0" i="0"/>
            <a:t>Acquisition breakthroughs or new challenges</a:t>
          </a:r>
          <a:endParaRPr lang="en-US"/>
        </a:p>
      </dgm:t>
    </dgm:pt>
    <dgm:pt modelId="{53B4BA6D-875C-334E-B67C-86403E1807BF}" type="parTrans" cxnId="{4BC86014-65CB-8642-B83F-0E810E65EF42}">
      <dgm:prSet/>
      <dgm:spPr/>
      <dgm:t>
        <a:bodyPr/>
        <a:lstStyle/>
        <a:p>
          <a:endParaRPr lang="en-US"/>
        </a:p>
      </dgm:t>
    </dgm:pt>
    <dgm:pt modelId="{16534B07-7A1D-D04C-A058-185520DB7F3F}" type="sibTrans" cxnId="{4BC86014-65CB-8642-B83F-0E810E65EF42}">
      <dgm:prSet/>
      <dgm:spPr/>
      <dgm:t>
        <a:bodyPr/>
        <a:lstStyle/>
        <a:p>
          <a:endParaRPr lang="en-US"/>
        </a:p>
      </dgm:t>
    </dgm:pt>
    <dgm:pt modelId="{617F0C40-0338-364C-B81A-7532DDD2D3CE}">
      <dgm:prSet/>
      <dgm:spPr/>
      <dgm:t>
        <a:bodyPr/>
        <a:lstStyle/>
        <a:p>
          <a:r>
            <a:rPr lang="en-US" b="0" i="0"/>
            <a:t>New techniques</a:t>
          </a:r>
          <a:endParaRPr lang="en-US"/>
        </a:p>
      </dgm:t>
    </dgm:pt>
    <dgm:pt modelId="{4F263C60-E5B4-B14A-9A28-9EF8D272616E}" type="parTrans" cxnId="{B0CB570E-B20C-B44E-B4E1-003C7B36249C}">
      <dgm:prSet/>
      <dgm:spPr/>
      <dgm:t>
        <a:bodyPr/>
        <a:lstStyle/>
        <a:p>
          <a:endParaRPr lang="en-US"/>
        </a:p>
      </dgm:t>
    </dgm:pt>
    <dgm:pt modelId="{B0B41D22-8A46-5B40-A5D9-7146ABE6357D}" type="sibTrans" cxnId="{B0CB570E-B20C-B44E-B4E1-003C7B36249C}">
      <dgm:prSet/>
      <dgm:spPr/>
      <dgm:t>
        <a:bodyPr/>
        <a:lstStyle/>
        <a:p>
          <a:endParaRPr lang="en-US"/>
        </a:p>
      </dgm:t>
    </dgm:pt>
    <dgm:pt modelId="{CE26507D-9CA1-8E46-962F-0E918BCB7FE9}">
      <dgm:prSet/>
      <dgm:spPr/>
      <dgm:t>
        <a:bodyPr/>
        <a:lstStyle/>
        <a:p>
          <a:r>
            <a:rPr lang="en-US" b="0" i="0"/>
            <a:t>Customized scripts</a:t>
          </a:r>
          <a:endParaRPr lang="en-US"/>
        </a:p>
      </dgm:t>
    </dgm:pt>
    <dgm:pt modelId="{93657B0F-4AC1-274B-9E23-0C0CF5B72277}" type="parTrans" cxnId="{699B3572-30F4-6B4B-AE6D-A987BFE71168}">
      <dgm:prSet/>
      <dgm:spPr/>
      <dgm:t>
        <a:bodyPr/>
        <a:lstStyle/>
        <a:p>
          <a:endParaRPr lang="en-US"/>
        </a:p>
      </dgm:t>
    </dgm:pt>
    <dgm:pt modelId="{F747ED03-AD9B-4E43-ACD2-FBBE37E83CDE}" type="sibTrans" cxnId="{699B3572-30F4-6B4B-AE6D-A987BFE71168}">
      <dgm:prSet/>
      <dgm:spPr/>
      <dgm:t>
        <a:bodyPr/>
        <a:lstStyle/>
        <a:p>
          <a:endParaRPr lang="en-US"/>
        </a:p>
      </dgm:t>
    </dgm:pt>
    <dgm:pt modelId="{E4076702-E6C5-7A43-BC1B-08477A3274BA}" type="pres">
      <dgm:prSet presAssocID="{A374AB41-0CCE-8E45-97DE-8D10CCB67245}" presName="linear" presStyleCnt="0">
        <dgm:presLayoutVars>
          <dgm:animLvl val="lvl"/>
          <dgm:resizeHandles val="exact"/>
        </dgm:presLayoutVars>
      </dgm:prSet>
      <dgm:spPr/>
    </dgm:pt>
    <dgm:pt modelId="{38A1A8A2-B51F-9F4B-BA67-C81E98E3B7A1}" type="pres">
      <dgm:prSet presAssocID="{62C65881-450E-9347-BDF1-D21D6969A8B8}" presName="parentText" presStyleLbl="node1" presStyleIdx="0" presStyleCnt="9">
        <dgm:presLayoutVars>
          <dgm:chMax val="0"/>
          <dgm:bulletEnabled val="1"/>
        </dgm:presLayoutVars>
      </dgm:prSet>
      <dgm:spPr/>
    </dgm:pt>
    <dgm:pt modelId="{DA6B7022-0DAD-0845-A166-254769451B45}" type="pres">
      <dgm:prSet presAssocID="{5A0107FB-D267-2645-8F1F-5CCD6F09A9F7}" presName="spacer" presStyleCnt="0"/>
      <dgm:spPr/>
    </dgm:pt>
    <dgm:pt modelId="{537BAEC1-73DE-3045-87B0-2D924874A219}" type="pres">
      <dgm:prSet presAssocID="{9A44ED1A-A447-BF4F-881C-3DE36AF1C9D8}" presName="parentText" presStyleLbl="node1" presStyleIdx="1" presStyleCnt="9">
        <dgm:presLayoutVars>
          <dgm:chMax val="0"/>
          <dgm:bulletEnabled val="1"/>
        </dgm:presLayoutVars>
      </dgm:prSet>
      <dgm:spPr/>
    </dgm:pt>
    <dgm:pt modelId="{005DA6F9-A4E2-784B-B674-C213544C2C63}" type="pres">
      <dgm:prSet presAssocID="{4C8A03C8-AA52-2A48-B30E-498B6F049FC5}" presName="spacer" presStyleCnt="0"/>
      <dgm:spPr/>
    </dgm:pt>
    <dgm:pt modelId="{7A42F4F9-E63F-4945-AA24-79F96216A0DC}" type="pres">
      <dgm:prSet presAssocID="{5FABBF3A-578F-014D-9C40-CEAEBBC61B6A}" presName="parentText" presStyleLbl="node1" presStyleIdx="2" presStyleCnt="9">
        <dgm:presLayoutVars>
          <dgm:chMax val="0"/>
          <dgm:bulletEnabled val="1"/>
        </dgm:presLayoutVars>
      </dgm:prSet>
      <dgm:spPr/>
    </dgm:pt>
    <dgm:pt modelId="{2E5A2055-1104-8D40-B444-F00340108E7E}" type="pres">
      <dgm:prSet presAssocID="{127D2EA7-94EA-3E4C-ABC7-F379E9CDCE6B}" presName="spacer" presStyleCnt="0"/>
      <dgm:spPr/>
    </dgm:pt>
    <dgm:pt modelId="{734FE44E-7B01-1845-9F6C-A8040BC17D7A}" type="pres">
      <dgm:prSet presAssocID="{2A61A66C-71EF-C043-97E4-C9074B80154C}" presName="parentText" presStyleLbl="node1" presStyleIdx="3" presStyleCnt="9">
        <dgm:presLayoutVars>
          <dgm:chMax val="0"/>
          <dgm:bulletEnabled val="1"/>
        </dgm:presLayoutVars>
      </dgm:prSet>
      <dgm:spPr/>
    </dgm:pt>
    <dgm:pt modelId="{0A1775A0-3982-AB4D-BF8E-5A49C9D231CE}" type="pres">
      <dgm:prSet presAssocID="{161BBC39-E56B-DF4C-AEE4-10A1312E13D5}" presName="spacer" presStyleCnt="0"/>
      <dgm:spPr/>
    </dgm:pt>
    <dgm:pt modelId="{22FE4DD4-E797-A545-8E5F-024A9688F1D3}" type="pres">
      <dgm:prSet presAssocID="{6DD1A1DD-0C87-B247-BF2F-720404F05B2E}" presName="parentText" presStyleLbl="node1" presStyleIdx="4" presStyleCnt="9">
        <dgm:presLayoutVars>
          <dgm:chMax val="0"/>
          <dgm:bulletEnabled val="1"/>
        </dgm:presLayoutVars>
      </dgm:prSet>
      <dgm:spPr/>
    </dgm:pt>
    <dgm:pt modelId="{8A5CF2C9-766B-B24C-B127-968760E53404}" type="pres">
      <dgm:prSet presAssocID="{5CEA0ECB-E259-9D4E-81C4-6011E3FFA466}" presName="spacer" presStyleCnt="0"/>
      <dgm:spPr/>
    </dgm:pt>
    <dgm:pt modelId="{1ECF4B96-AB03-924A-95BB-F52B6AE772C7}" type="pres">
      <dgm:prSet presAssocID="{795D0CCB-0DBB-1344-A306-05EC9E9D0090}" presName="parentText" presStyleLbl="node1" presStyleIdx="5" presStyleCnt="9">
        <dgm:presLayoutVars>
          <dgm:chMax val="0"/>
          <dgm:bulletEnabled val="1"/>
        </dgm:presLayoutVars>
      </dgm:prSet>
      <dgm:spPr/>
    </dgm:pt>
    <dgm:pt modelId="{8D720368-97EA-154B-B926-10025269B58D}" type="pres">
      <dgm:prSet presAssocID="{CF61607B-8BE1-F547-BAF0-C1BD3C1681E7}" presName="spacer" presStyleCnt="0"/>
      <dgm:spPr/>
    </dgm:pt>
    <dgm:pt modelId="{A91AA5BA-58D5-194E-92D7-852A9D184B86}" type="pres">
      <dgm:prSet presAssocID="{2E326A4D-7299-1543-A759-4063BDA2053D}" presName="parentText" presStyleLbl="node1" presStyleIdx="6" presStyleCnt="9">
        <dgm:presLayoutVars>
          <dgm:chMax val="0"/>
          <dgm:bulletEnabled val="1"/>
        </dgm:presLayoutVars>
      </dgm:prSet>
      <dgm:spPr/>
    </dgm:pt>
    <dgm:pt modelId="{0EF2F1EC-41BD-E444-BAB7-DCAF90905482}" type="pres">
      <dgm:prSet presAssocID="{16534B07-7A1D-D04C-A058-185520DB7F3F}" presName="spacer" presStyleCnt="0"/>
      <dgm:spPr/>
    </dgm:pt>
    <dgm:pt modelId="{73561DB9-B404-D346-9B91-5E1A779DAD09}" type="pres">
      <dgm:prSet presAssocID="{617F0C40-0338-364C-B81A-7532DDD2D3CE}" presName="parentText" presStyleLbl="node1" presStyleIdx="7" presStyleCnt="9">
        <dgm:presLayoutVars>
          <dgm:chMax val="0"/>
          <dgm:bulletEnabled val="1"/>
        </dgm:presLayoutVars>
      </dgm:prSet>
      <dgm:spPr/>
    </dgm:pt>
    <dgm:pt modelId="{5BA15A51-1F26-8846-8F09-46BD5C849E2F}" type="pres">
      <dgm:prSet presAssocID="{B0B41D22-8A46-5B40-A5D9-7146ABE6357D}" presName="spacer" presStyleCnt="0"/>
      <dgm:spPr/>
    </dgm:pt>
    <dgm:pt modelId="{195239D8-FA80-D54F-A60D-2F16F4E2CB8F}" type="pres">
      <dgm:prSet presAssocID="{CE26507D-9CA1-8E46-962F-0E918BCB7FE9}" presName="parentText" presStyleLbl="node1" presStyleIdx="8" presStyleCnt="9">
        <dgm:presLayoutVars>
          <dgm:chMax val="0"/>
          <dgm:bulletEnabled val="1"/>
        </dgm:presLayoutVars>
      </dgm:prSet>
      <dgm:spPr/>
    </dgm:pt>
  </dgm:ptLst>
  <dgm:cxnLst>
    <dgm:cxn modelId="{7999A101-14F8-1443-BAA9-DE3F6991556E}" srcId="{A374AB41-0CCE-8E45-97DE-8D10CCB67245}" destId="{5FABBF3A-578F-014D-9C40-CEAEBBC61B6A}" srcOrd="2" destOrd="0" parTransId="{49489B78-1280-5A45-8737-FD34E27BA901}" sibTransId="{127D2EA7-94EA-3E4C-ABC7-F379E9CDCE6B}"/>
    <dgm:cxn modelId="{B0CB570E-B20C-B44E-B4E1-003C7B36249C}" srcId="{A374AB41-0CCE-8E45-97DE-8D10CCB67245}" destId="{617F0C40-0338-364C-B81A-7532DDD2D3CE}" srcOrd="7" destOrd="0" parTransId="{4F263C60-E5B4-B14A-9A28-9EF8D272616E}" sibTransId="{B0B41D22-8A46-5B40-A5D9-7146ABE6357D}"/>
    <dgm:cxn modelId="{4BC86014-65CB-8642-B83F-0E810E65EF42}" srcId="{A374AB41-0CCE-8E45-97DE-8D10CCB67245}" destId="{2E326A4D-7299-1543-A759-4063BDA2053D}" srcOrd="6" destOrd="0" parTransId="{53B4BA6D-875C-334E-B67C-86403E1807BF}" sibTransId="{16534B07-7A1D-D04C-A058-185520DB7F3F}"/>
    <dgm:cxn modelId="{9E15FF27-D98F-2F40-9CAE-4A31E24B0CA9}" type="presOf" srcId="{6DD1A1DD-0C87-B247-BF2F-720404F05B2E}" destId="{22FE4DD4-E797-A545-8E5F-024A9688F1D3}" srcOrd="0" destOrd="0" presId="urn:microsoft.com/office/officeart/2005/8/layout/vList2"/>
    <dgm:cxn modelId="{B1BC1F40-C2C0-7B46-B61C-D58A91CE15AB}" type="presOf" srcId="{CE26507D-9CA1-8E46-962F-0E918BCB7FE9}" destId="{195239D8-FA80-D54F-A60D-2F16F4E2CB8F}" srcOrd="0" destOrd="0" presId="urn:microsoft.com/office/officeart/2005/8/layout/vList2"/>
    <dgm:cxn modelId="{2FC48B61-258D-6047-B173-F35DC9D399A1}" srcId="{A374AB41-0CCE-8E45-97DE-8D10CCB67245}" destId="{62C65881-450E-9347-BDF1-D21D6969A8B8}" srcOrd="0" destOrd="0" parTransId="{42079B2F-AF39-914C-84F8-21C1847900E4}" sibTransId="{5A0107FB-D267-2645-8F1F-5CCD6F09A9F7}"/>
    <dgm:cxn modelId="{1BDF0E6A-CEBD-2B47-A73C-0CBB3ACBB4D3}" type="presOf" srcId="{795D0CCB-0DBB-1344-A306-05EC9E9D0090}" destId="{1ECF4B96-AB03-924A-95BB-F52B6AE772C7}" srcOrd="0" destOrd="0" presId="urn:microsoft.com/office/officeart/2005/8/layout/vList2"/>
    <dgm:cxn modelId="{699B3572-30F4-6B4B-AE6D-A987BFE71168}" srcId="{A374AB41-0CCE-8E45-97DE-8D10CCB67245}" destId="{CE26507D-9CA1-8E46-962F-0E918BCB7FE9}" srcOrd="8" destOrd="0" parTransId="{93657B0F-4AC1-274B-9E23-0C0CF5B72277}" sibTransId="{F747ED03-AD9B-4E43-ACD2-FBBE37E83CDE}"/>
    <dgm:cxn modelId="{69380285-C54C-FE47-B05D-B2BD2D2E277C}" srcId="{A374AB41-0CCE-8E45-97DE-8D10CCB67245}" destId="{795D0CCB-0DBB-1344-A306-05EC9E9D0090}" srcOrd="5" destOrd="0" parTransId="{E9954386-0D79-4743-82F1-2BD6E285D2F5}" sibTransId="{CF61607B-8BE1-F547-BAF0-C1BD3C1681E7}"/>
    <dgm:cxn modelId="{88385F8B-3C5D-E044-A394-0EFFC419F346}" type="presOf" srcId="{2E326A4D-7299-1543-A759-4063BDA2053D}" destId="{A91AA5BA-58D5-194E-92D7-852A9D184B86}" srcOrd="0" destOrd="0" presId="urn:microsoft.com/office/officeart/2005/8/layout/vList2"/>
    <dgm:cxn modelId="{1EFA4D99-14F0-6842-A18E-EBFBBA0D3E59}" srcId="{A374AB41-0CCE-8E45-97DE-8D10CCB67245}" destId="{6DD1A1DD-0C87-B247-BF2F-720404F05B2E}" srcOrd="4" destOrd="0" parTransId="{DFE6ED51-0839-274F-A6B7-02A413DBEFBC}" sibTransId="{5CEA0ECB-E259-9D4E-81C4-6011E3FFA466}"/>
    <dgm:cxn modelId="{FF496A9D-9F09-D047-B4D7-813C36E52D3D}" type="presOf" srcId="{A374AB41-0CCE-8E45-97DE-8D10CCB67245}" destId="{E4076702-E6C5-7A43-BC1B-08477A3274BA}" srcOrd="0" destOrd="0" presId="urn:microsoft.com/office/officeart/2005/8/layout/vList2"/>
    <dgm:cxn modelId="{11F2ED9D-2C32-5C4F-9890-5A4FA271E585}" srcId="{A374AB41-0CCE-8E45-97DE-8D10CCB67245}" destId="{2A61A66C-71EF-C043-97E4-C9074B80154C}" srcOrd="3" destOrd="0" parTransId="{E62B77D6-FAAB-C04C-AAE4-921061D1C366}" sibTransId="{161BBC39-E56B-DF4C-AEE4-10A1312E13D5}"/>
    <dgm:cxn modelId="{1A228DB5-2FB1-CA49-A5C3-1B3C0BA3FE89}" srcId="{A374AB41-0CCE-8E45-97DE-8D10CCB67245}" destId="{9A44ED1A-A447-BF4F-881C-3DE36AF1C9D8}" srcOrd="1" destOrd="0" parTransId="{DC5287B1-2728-B543-A5A1-BC35C7FF2B41}" sibTransId="{4C8A03C8-AA52-2A48-B30E-498B6F049FC5}"/>
    <dgm:cxn modelId="{06881FBB-F74C-9043-96C1-2269CA5692AE}" type="presOf" srcId="{9A44ED1A-A447-BF4F-881C-3DE36AF1C9D8}" destId="{537BAEC1-73DE-3045-87B0-2D924874A219}" srcOrd="0" destOrd="0" presId="urn:microsoft.com/office/officeart/2005/8/layout/vList2"/>
    <dgm:cxn modelId="{5A8FCFC7-EC2A-454B-94BE-6B382753D795}" type="presOf" srcId="{5FABBF3A-578F-014D-9C40-CEAEBBC61B6A}" destId="{7A42F4F9-E63F-4945-AA24-79F96216A0DC}" srcOrd="0" destOrd="0" presId="urn:microsoft.com/office/officeart/2005/8/layout/vList2"/>
    <dgm:cxn modelId="{260435CE-3A44-8C4A-9737-D49C9861CFAE}" type="presOf" srcId="{617F0C40-0338-364C-B81A-7532DDD2D3CE}" destId="{73561DB9-B404-D346-9B91-5E1A779DAD09}" srcOrd="0" destOrd="0" presId="urn:microsoft.com/office/officeart/2005/8/layout/vList2"/>
    <dgm:cxn modelId="{8CD045E4-65EA-4648-9E2A-7DC69C9B3487}" type="presOf" srcId="{62C65881-450E-9347-BDF1-D21D6969A8B8}" destId="{38A1A8A2-B51F-9F4B-BA67-C81E98E3B7A1}" srcOrd="0" destOrd="0" presId="urn:microsoft.com/office/officeart/2005/8/layout/vList2"/>
    <dgm:cxn modelId="{403629F5-1D16-4C4A-AF4E-DF25732C7CB1}" type="presOf" srcId="{2A61A66C-71EF-C043-97E4-C9074B80154C}" destId="{734FE44E-7B01-1845-9F6C-A8040BC17D7A}" srcOrd="0" destOrd="0" presId="urn:microsoft.com/office/officeart/2005/8/layout/vList2"/>
    <dgm:cxn modelId="{6C7CDB8A-7F82-FB49-BB85-B929107E86BC}" type="presParOf" srcId="{E4076702-E6C5-7A43-BC1B-08477A3274BA}" destId="{38A1A8A2-B51F-9F4B-BA67-C81E98E3B7A1}" srcOrd="0" destOrd="0" presId="urn:microsoft.com/office/officeart/2005/8/layout/vList2"/>
    <dgm:cxn modelId="{CFDD7B7E-F89A-A64E-B040-2479086B650F}" type="presParOf" srcId="{E4076702-E6C5-7A43-BC1B-08477A3274BA}" destId="{DA6B7022-0DAD-0845-A166-254769451B45}" srcOrd="1" destOrd="0" presId="urn:microsoft.com/office/officeart/2005/8/layout/vList2"/>
    <dgm:cxn modelId="{C1829FDA-99E7-A74B-BE48-485E0DCDBFDD}" type="presParOf" srcId="{E4076702-E6C5-7A43-BC1B-08477A3274BA}" destId="{537BAEC1-73DE-3045-87B0-2D924874A219}" srcOrd="2" destOrd="0" presId="urn:microsoft.com/office/officeart/2005/8/layout/vList2"/>
    <dgm:cxn modelId="{1ADB902A-D83D-5F43-9E72-885008817621}" type="presParOf" srcId="{E4076702-E6C5-7A43-BC1B-08477A3274BA}" destId="{005DA6F9-A4E2-784B-B674-C213544C2C63}" srcOrd="3" destOrd="0" presId="urn:microsoft.com/office/officeart/2005/8/layout/vList2"/>
    <dgm:cxn modelId="{90CB0962-0FBA-5447-8E7D-40CD0AECA8F7}" type="presParOf" srcId="{E4076702-E6C5-7A43-BC1B-08477A3274BA}" destId="{7A42F4F9-E63F-4945-AA24-79F96216A0DC}" srcOrd="4" destOrd="0" presId="urn:microsoft.com/office/officeart/2005/8/layout/vList2"/>
    <dgm:cxn modelId="{44476BE2-B2EA-AC49-BDAA-0566740B5F91}" type="presParOf" srcId="{E4076702-E6C5-7A43-BC1B-08477A3274BA}" destId="{2E5A2055-1104-8D40-B444-F00340108E7E}" srcOrd="5" destOrd="0" presId="urn:microsoft.com/office/officeart/2005/8/layout/vList2"/>
    <dgm:cxn modelId="{25A7E3AE-9A8C-3B42-A377-FA330984020B}" type="presParOf" srcId="{E4076702-E6C5-7A43-BC1B-08477A3274BA}" destId="{734FE44E-7B01-1845-9F6C-A8040BC17D7A}" srcOrd="6" destOrd="0" presId="urn:microsoft.com/office/officeart/2005/8/layout/vList2"/>
    <dgm:cxn modelId="{F8951EBC-F7F3-7E4A-AECB-555E5E093098}" type="presParOf" srcId="{E4076702-E6C5-7A43-BC1B-08477A3274BA}" destId="{0A1775A0-3982-AB4D-BF8E-5A49C9D231CE}" srcOrd="7" destOrd="0" presId="urn:microsoft.com/office/officeart/2005/8/layout/vList2"/>
    <dgm:cxn modelId="{3DAF321A-6502-4046-AA2F-6C1D712BC04A}" type="presParOf" srcId="{E4076702-E6C5-7A43-BC1B-08477A3274BA}" destId="{22FE4DD4-E797-A545-8E5F-024A9688F1D3}" srcOrd="8" destOrd="0" presId="urn:microsoft.com/office/officeart/2005/8/layout/vList2"/>
    <dgm:cxn modelId="{8AEE31FC-BDC4-A44B-8586-408FC3F4C168}" type="presParOf" srcId="{E4076702-E6C5-7A43-BC1B-08477A3274BA}" destId="{8A5CF2C9-766B-B24C-B127-968760E53404}" srcOrd="9" destOrd="0" presId="urn:microsoft.com/office/officeart/2005/8/layout/vList2"/>
    <dgm:cxn modelId="{02D3C39A-4C2B-294F-87FF-8CFDE9393865}" type="presParOf" srcId="{E4076702-E6C5-7A43-BC1B-08477A3274BA}" destId="{1ECF4B96-AB03-924A-95BB-F52B6AE772C7}" srcOrd="10" destOrd="0" presId="urn:microsoft.com/office/officeart/2005/8/layout/vList2"/>
    <dgm:cxn modelId="{D3B8A6FD-F6F9-B94F-B033-3D30CE91E38A}" type="presParOf" srcId="{E4076702-E6C5-7A43-BC1B-08477A3274BA}" destId="{8D720368-97EA-154B-B926-10025269B58D}" srcOrd="11" destOrd="0" presId="urn:microsoft.com/office/officeart/2005/8/layout/vList2"/>
    <dgm:cxn modelId="{7C5773D2-7A93-2D4B-BEE2-5F20AD051830}" type="presParOf" srcId="{E4076702-E6C5-7A43-BC1B-08477A3274BA}" destId="{A91AA5BA-58D5-194E-92D7-852A9D184B86}" srcOrd="12" destOrd="0" presId="urn:microsoft.com/office/officeart/2005/8/layout/vList2"/>
    <dgm:cxn modelId="{0D67DEBF-971D-7D4E-9514-4D3C58FB6EEF}" type="presParOf" srcId="{E4076702-E6C5-7A43-BC1B-08477A3274BA}" destId="{0EF2F1EC-41BD-E444-BAB7-DCAF90905482}" srcOrd="13" destOrd="0" presId="urn:microsoft.com/office/officeart/2005/8/layout/vList2"/>
    <dgm:cxn modelId="{257FF347-9AF8-1D40-8F08-7BE3491A83AF}" type="presParOf" srcId="{E4076702-E6C5-7A43-BC1B-08477A3274BA}" destId="{73561DB9-B404-D346-9B91-5E1A779DAD09}" srcOrd="14" destOrd="0" presId="urn:microsoft.com/office/officeart/2005/8/layout/vList2"/>
    <dgm:cxn modelId="{A08B61DE-F3AC-C64A-9BE8-36542C2DBEA0}" type="presParOf" srcId="{E4076702-E6C5-7A43-BC1B-08477A3274BA}" destId="{5BA15A51-1F26-8846-8F09-46BD5C849E2F}" srcOrd="15" destOrd="0" presId="urn:microsoft.com/office/officeart/2005/8/layout/vList2"/>
    <dgm:cxn modelId="{05E1222C-25D1-3D4B-BB4E-1D76B6608297}" type="presParOf" srcId="{E4076702-E6C5-7A43-BC1B-08477A3274BA}" destId="{195239D8-FA80-D54F-A60D-2F16F4E2CB8F}"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9B62E-BE91-404B-B97D-B31880E6E74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71B7778-C5AF-1642-A6B8-E519EDCC39C8}">
      <dgm:prSet custT="1"/>
      <dgm:spPr/>
      <dgm:t>
        <a:bodyPr/>
        <a:lstStyle/>
        <a:p>
          <a:r>
            <a:rPr lang="en-US" sz="2400" b="1" i="0" dirty="0"/>
            <a:t>ICCID</a:t>
          </a:r>
          <a:r>
            <a:rPr lang="en-US" sz="2400" b="0" i="0" dirty="0"/>
            <a:t>: Integrated Circuit Card Identification</a:t>
          </a:r>
          <a:endParaRPr lang="en-US" sz="2400" dirty="0"/>
        </a:p>
      </dgm:t>
    </dgm:pt>
    <dgm:pt modelId="{F0DF5167-C72A-864E-A61A-234BF51E50F9}" type="parTrans" cxnId="{E9473F41-79DE-1641-A8E6-149632BEFCA1}">
      <dgm:prSet/>
      <dgm:spPr/>
      <dgm:t>
        <a:bodyPr/>
        <a:lstStyle/>
        <a:p>
          <a:endParaRPr lang="en-US"/>
        </a:p>
      </dgm:t>
    </dgm:pt>
    <dgm:pt modelId="{FC12D0CB-A827-744C-AB74-B6D6648EB389}" type="sibTrans" cxnId="{E9473F41-79DE-1641-A8E6-149632BEFCA1}">
      <dgm:prSet/>
      <dgm:spPr/>
      <dgm:t>
        <a:bodyPr/>
        <a:lstStyle/>
        <a:p>
          <a:endParaRPr lang="en-US"/>
        </a:p>
      </dgm:t>
    </dgm:pt>
    <dgm:pt modelId="{B967E6C9-45BF-814E-9D53-71CDA1B3CDAF}">
      <dgm:prSet custT="1"/>
      <dgm:spPr/>
      <dgm:t>
        <a:bodyPr/>
        <a:lstStyle/>
        <a:p>
          <a:r>
            <a:rPr lang="en-US" sz="2400" b="1" i="0" dirty="0"/>
            <a:t>IMSI</a:t>
          </a:r>
          <a:r>
            <a:rPr lang="en-US" sz="2400" b="0" i="0" dirty="0"/>
            <a:t>: International Mobile Subscriber Identity</a:t>
          </a:r>
          <a:endParaRPr lang="en-US" sz="2400" dirty="0"/>
        </a:p>
      </dgm:t>
    </dgm:pt>
    <dgm:pt modelId="{EA99C62E-DC89-B140-A77E-5BF35397E4AB}" type="parTrans" cxnId="{5B587D45-940C-1D44-9A8B-DC4F2ABC724C}">
      <dgm:prSet/>
      <dgm:spPr/>
      <dgm:t>
        <a:bodyPr/>
        <a:lstStyle/>
        <a:p>
          <a:endParaRPr lang="en-US"/>
        </a:p>
      </dgm:t>
    </dgm:pt>
    <dgm:pt modelId="{01A72C96-BD7F-4642-A7C3-5CF0E6655EAD}" type="sibTrans" cxnId="{5B587D45-940C-1D44-9A8B-DC4F2ABC724C}">
      <dgm:prSet/>
      <dgm:spPr/>
      <dgm:t>
        <a:bodyPr/>
        <a:lstStyle/>
        <a:p>
          <a:endParaRPr lang="en-US"/>
        </a:p>
      </dgm:t>
    </dgm:pt>
    <dgm:pt modelId="{05F8E0E6-2B1C-194E-83BF-1671B9AA4297}" type="pres">
      <dgm:prSet presAssocID="{8459B62E-BE91-404B-B97D-B31880E6E74A}" presName="linear" presStyleCnt="0">
        <dgm:presLayoutVars>
          <dgm:animLvl val="lvl"/>
          <dgm:resizeHandles val="exact"/>
        </dgm:presLayoutVars>
      </dgm:prSet>
      <dgm:spPr/>
    </dgm:pt>
    <dgm:pt modelId="{EDDA893D-C9C4-F048-8E63-817EC28D32B0}" type="pres">
      <dgm:prSet presAssocID="{171B7778-C5AF-1642-A6B8-E519EDCC39C8}" presName="parentText" presStyleLbl="node1" presStyleIdx="0" presStyleCnt="2" custLinFactY="-100000" custLinFactNeighborY="-140433">
        <dgm:presLayoutVars>
          <dgm:chMax val="0"/>
          <dgm:bulletEnabled val="1"/>
        </dgm:presLayoutVars>
      </dgm:prSet>
      <dgm:spPr/>
    </dgm:pt>
    <dgm:pt modelId="{D06C4F55-01AC-0B46-BBD9-C121DD78A41A}" type="pres">
      <dgm:prSet presAssocID="{FC12D0CB-A827-744C-AB74-B6D6648EB389}" presName="spacer" presStyleCnt="0"/>
      <dgm:spPr/>
    </dgm:pt>
    <dgm:pt modelId="{B2E8851E-07DA-2441-A6A9-7E86EA056109}" type="pres">
      <dgm:prSet presAssocID="{B967E6C9-45BF-814E-9D53-71CDA1B3CDAF}" presName="parentText" presStyleLbl="node1" presStyleIdx="1" presStyleCnt="2" custLinFactY="-100000" custLinFactNeighborY="-140433">
        <dgm:presLayoutVars>
          <dgm:chMax val="0"/>
          <dgm:bulletEnabled val="1"/>
        </dgm:presLayoutVars>
      </dgm:prSet>
      <dgm:spPr/>
    </dgm:pt>
  </dgm:ptLst>
  <dgm:cxnLst>
    <dgm:cxn modelId="{E9473F41-79DE-1641-A8E6-149632BEFCA1}" srcId="{8459B62E-BE91-404B-B97D-B31880E6E74A}" destId="{171B7778-C5AF-1642-A6B8-E519EDCC39C8}" srcOrd="0" destOrd="0" parTransId="{F0DF5167-C72A-864E-A61A-234BF51E50F9}" sibTransId="{FC12D0CB-A827-744C-AB74-B6D6648EB389}"/>
    <dgm:cxn modelId="{5B587D45-940C-1D44-9A8B-DC4F2ABC724C}" srcId="{8459B62E-BE91-404B-B97D-B31880E6E74A}" destId="{B967E6C9-45BF-814E-9D53-71CDA1B3CDAF}" srcOrd="1" destOrd="0" parTransId="{EA99C62E-DC89-B140-A77E-5BF35397E4AB}" sibTransId="{01A72C96-BD7F-4642-A7C3-5CF0E6655EAD}"/>
    <dgm:cxn modelId="{C3B58777-618B-A74D-9F6C-F43F1B0B31DD}" type="presOf" srcId="{B967E6C9-45BF-814E-9D53-71CDA1B3CDAF}" destId="{B2E8851E-07DA-2441-A6A9-7E86EA056109}" srcOrd="0" destOrd="0" presId="urn:microsoft.com/office/officeart/2005/8/layout/vList2"/>
    <dgm:cxn modelId="{2DCCBF87-3BDE-D248-99CD-F02AE9E8A332}" type="presOf" srcId="{8459B62E-BE91-404B-B97D-B31880E6E74A}" destId="{05F8E0E6-2B1C-194E-83BF-1671B9AA4297}" srcOrd="0" destOrd="0" presId="urn:microsoft.com/office/officeart/2005/8/layout/vList2"/>
    <dgm:cxn modelId="{0B8B94F7-5C30-294E-82E8-A0C81EE3B78F}" type="presOf" srcId="{171B7778-C5AF-1642-A6B8-E519EDCC39C8}" destId="{EDDA893D-C9C4-F048-8E63-817EC28D32B0}" srcOrd="0" destOrd="0" presId="urn:microsoft.com/office/officeart/2005/8/layout/vList2"/>
    <dgm:cxn modelId="{A445137F-C4DF-3944-81FB-A3F6B3BB7863}" type="presParOf" srcId="{05F8E0E6-2B1C-194E-83BF-1671B9AA4297}" destId="{EDDA893D-C9C4-F048-8E63-817EC28D32B0}" srcOrd="0" destOrd="0" presId="urn:microsoft.com/office/officeart/2005/8/layout/vList2"/>
    <dgm:cxn modelId="{F3B58E0D-C07F-264D-BC6C-4D5E8D5FD8A6}" type="presParOf" srcId="{05F8E0E6-2B1C-194E-83BF-1671B9AA4297}" destId="{D06C4F55-01AC-0B46-BBD9-C121DD78A41A}" srcOrd="1" destOrd="0" presId="urn:microsoft.com/office/officeart/2005/8/layout/vList2"/>
    <dgm:cxn modelId="{4A184231-B836-8647-A8F8-3C7D50F4D45F}" type="presParOf" srcId="{05F8E0E6-2B1C-194E-83BF-1671B9AA4297}" destId="{B2E8851E-07DA-2441-A6A9-7E86EA056109}"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50B86B-9B82-3E4C-9073-0DC6DB658A5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B44E8B9-D4B3-4D4E-B330-A07159AA2626}">
      <dgm:prSet custT="1"/>
      <dgm:spPr/>
      <dgm:t>
        <a:bodyPr/>
        <a:lstStyle/>
        <a:p>
          <a:r>
            <a:rPr lang="en-US" sz="2400" b="0" i="0" baseline="0" dirty="0"/>
            <a:t>Garbage collection is the process by which solid-state memory improves write performance by proactively eliminating the need for whole block erasures prior to every write operation.</a:t>
          </a:r>
          <a:endParaRPr lang="en-US" sz="2400" dirty="0"/>
        </a:p>
      </dgm:t>
    </dgm:pt>
    <dgm:pt modelId="{F5E94D95-D722-4341-AD09-6A5B46F7EF46}" type="parTrans" cxnId="{01AB246C-C60E-C64A-9821-CDD887F5321F}">
      <dgm:prSet/>
      <dgm:spPr/>
      <dgm:t>
        <a:bodyPr/>
        <a:lstStyle/>
        <a:p>
          <a:endParaRPr lang="en-US" sz="2400"/>
        </a:p>
      </dgm:t>
    </dgm:pt>
    <dgm:pt modelId="{08D9F957-720F-354A-A4F7-848F0913C6DC}" type="sibTrans" cxnId="{01AB246C-C60E-C64A-9821-CDD887F5321F}">
      <dgm:prSet/>
      <dgm:spPr/>
      <dgm:t>
        <a:bodyPr/>
        <a:lstStyle/>
        <a:p>
          <a:endParaRPr lang="en-US" sz="2400"/>
        </a:p>
      </dgm:t>
    </dgm:pt>
    <dgm:pt modelId="{AB7275D2-5FB3-484A-A0E3-4B9A534583FA}">
      <dgm:prSet custT="1"/>
      <dgm:spPr/>
      <dgm:t>
        <a:bodyPr/>
        <a:lstStyle/>
        <a:p>
          <a:r>
            <a:rPr lang="en-US" sz="2400" b="0" i="0" baseline="0" dirty="0"/>
            <a:t>Database vacuuming is the process of clearing data marked for deletion by the application or the user.</a:t>
          </a:r>
          <a:endParaRPr lang="en-US" sz="2400" dirty="0"/>
        </a:p>
      </dgm:t>
    </dgm:pt>
    <dgm:pt modelId="{D3AEA2AD-7499-E544-96E1-A531D4DD929D}" type="parTrans" cxnId="{5DCBB8ED-840F-4244-8B5C-1965A9821CCE}">
      <dgm:prSet/>
      <dgm:spPr/>
      <dgm:t>
        <a:bodyPr/>
        <a:lstStyle/>
        <a:p>
          <a:endParaRPr lang="en-US" sz="2400"/>
        </a:p>
      </dgm:t>
    </dgm:pt>
    <dgm:pt modelId="{EBE3FFD5-46F5-D943-ADF8-0FA64B8BAB53}" type="sibTrans" cxnId="{5DCBB8ED-840F-4244-8B5C-1965A9821CCE}">
      <dgm:prSet/>
      <dgm:spPr/>
      <dgm:t>
        <a:bodyPr/>
        <a:lstStyle/>
        <a:p>
          <a:endParaRPr lang="en-US" sz="2400"/>
        </a:p>
      </dgm:t>
    </dgm:pt>
    <dgm:pt modelId="{6C797C00-3BDB-E94E-BE05-43E5314FD4D9}" type="pres">
      <dgm:prSet presAssocID="{6C50B86B-9B82-3E4C-9073-0DC6DB658A50}" presName="Name0" presStyleCnt="0">
        <dgm:presLayoutVars>
          <dgm:dir/>
          <dgm:resizeHandles val="exact"/>
        </dgm:presLayoutVars>
      </dgm:prSet>
      <dgm:spPr/>
    </dgm:pt>
    <dgm:pt modelId="{D137661A-05AE-D542-A223-FEA017650020}" type="pres">
      <dgm:prSet presAssocID="{6B44E8B9-D4B3-4D4E-B330-A07159AA2626}" presName="node" presStyleLbl="node1" presStyleIdx="0" presStyleCnt="2">
        <dgm:presLayoutVars>
          <dgm:bulletEnabled val="1"/>
        </dgm:presLayoutVars>
      </dgm:prSet>
      <dgm:spPr/>
    </dgm:pt>
    <dgm:pt modelId="{E4016CE7-5968-B14B-BE93-736C05834DE2}" type="pres">
      <dgm:prSet presAssocID="{08D9F957-720F-354A-A4F7-848F0913C6DC}" presName="sibTrans" presStyleCnt="0"/>
      <dgm:spPr/>
    </dgm:pt>
    <dgm:pt modelId="{1D408DBF-55BA-1B4D-962F-1BA9F2DD0B8C}" type="pres">
      <dgm:prSet presAssocID="{AB7275D2-5FB3-484A-A0E3-4B9A534583FA}" presName="node" presStyleLbl="node1" presStyleIdx="1" presStyleCnt="2">
        <dgm:presLayoutVars>
          <dgm:bulletEnabled val="1"/>
        </dgm:presLayoutVars>
      </dgm:prSet>
      <dgm:spPr/>
    </dgm:pt>
  </dgm:ptLst>
  <dgm:cxnLst>
    <dgm:cxn modelId="{9ED82F2C-923A-224E-A30C-53F779F3C6B0}" type="presOf" srcId="{6B44E8B9-D4B3-4D4E-B330-A07159AA2626}" destId="{D137661A-05AE-D542-A223-FEA017650020}" srcOrd="0" destOrd="0" presId="urn:microsoft.com/office/officeart/2005/8/layout/hList6"/>
    <dgm:cxn modelId="{04A7BD66-CF8D-104C-A043-20AD1740B155}" type="presOf" srcId="{6C50B86B-9B82-3E4C-9073-0DC6DB658A50}" destId="{6C797C00-3BDB-E94E-BE05-43E5314FD4D9}" srcOrd="0" destOrd="0" presId="urn:microsoft.com/office/officeart/2005/8/layout/hList6"/>
    <dgm:cxn modelId="{8E79C266-187C-E648-9A15-BE8A80399758}" type="presOf" srcId="{AB7275D2-5FB3-484A-A0E3-4B9A534583FA}" destId="{1D408DBF-55BA-1B4D-962F-1BA9F2DD0B8C}" srcOrd="0" destOrd="0" presId="urn:microsoft.com/office/officeart/2005/8/layout/hList6"/>
    <dgm:cxn modelId="{01AB246C-C60E-C64A-9821-CDD887F5321F}" srcId="{6C50B86B-9B82-3E4C-9073-0DC6DB658A50}" destId="{6B44E8B9-D4B3-4D4E-B330-A07159AA2626}" srcOrd="0" destOrd="0" parTransId="{F5E94D95-D722-4341-AD09-6A5B46F7EF46}" sibTransId="{08D9F957-720F-354A-A4F7-848F0913C6DC}"/>
    <dgm:cxn modelId="{5DCBB8ED-840F-4244-8B5C-1965A9821CCE}" srcId="{6C50B86B-9B82-3E4C-9073-0DC6DB658A50}" destId="{AB7275D2-5FB3-484A-A0E3-4B9A534583FA}" srcOrd="1" destOrd="0" parTransId="{D3AEA2AD-7499-E544-96E1-A531D4DD929D}" sibTransId="{EBE3FFD5-46F5-D943-ADF8-0FA64B8BAB53}"/>
    <dgm:cxn modelId="{C2D43AC8-2F49-BD4D-870B-477C438C5912}" type="presParOf" srcId="{6C797C00-3BDB-E94E-BE05-43E5314FD4D9}" destId="{D137661A-05AE-D542-A223-FEA017650020}" srcOrd="0" destOrd="0" presId="urn:microsoft.com/office/officeart/2005/8/layout/hList6"/>
    <dgm:cxn modelId="{47507A14-1D96-034C-928B-ECAE4FBA1CA1}" type="presParOf" srcId="{6C797C00-3BDB-E94E-BE05-43E5314FD4D9}" destId="{E4016CE7-5968-B14B-BE93-736C05834DE2}" srcOrd="1" destOrd="0" presId="urn:microsoft.com/office/officeart/2005/8/layout/hList6"/>
    <dgm:cxn modelId="{53368032-8D95-644B-9D46-F7AB577E1941}" type="presParOf" srcId="{6C797C00-3BDB-E94E-BE05-43E5314FD4D9}" destId="{1D408DBF-55BA-1B4D-962F-1BA9F2DD0B8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C6575B-DAF4-4F78-AF18-FF971AAF82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EA0D0DD-F6B1-42A0-87F3-80A8E28833CF}">
      <dgm:prSet custT="1"/>
      <dgm:spPr/>
      <dgm:t>
        <a:bodyPr/>
        <a:lstStyle/>
        <a:p>
          <a:pPr rtl="0"/>
          <a:r>
            <a:rPr lang="en-US" sz="2400" dirty="0"/>
            <a:t>Provides additional storage for your smartphone</a:t>
          </a:r>
        </a:p>
      </dgm:t>
    </dgm:pt>
    <dgm:pt modelId="{6B81ABE8-0821-40AB-B163-CB698085396C}" type="parTrans" cxnId="{54ECAAD5-D47F-437F-9B8B-F85667122924}">
      <dgm:prSet/>
      <dgm:spPr/>
      <dgm:t>
        <a:bodyPr/>
        <a:lstStyle/>
        <a:p>
          <a:endParaRPr lang="en-US" sz="2400"/>
        </a:p>
      </dgm:t>
    </dgm:pt>
    <dgm:pt modelId="{1B46B4E3-1295-4D99-9115-C47188BACE08}" type="sibTrans" cxnId="{54ECAAD5-D47F-437F-9B8B-F85667122924}">
      <dgm:prSet/>
      <dgm:spPr/>
      <dgm:t>
        <a:bodyPr/>
        <a:lstStyle/>
        <a:p>
          <a:endParaRPr lang="en-US" sz="2400"/>
        </a:p>
      </dgm:t>
    </dgm:pt>
    <dgm:pt modelId="{89343451-589C-4819-B2D7-DE12B2C8B148}">
      <dgm:prSet custT="1"/>
      <dgm:spPr/>
      <dgm:t>
        <a:bodyPr/>
        <a:lstStyle/>
        <a:p>
          <a:pPr rtl="0"/>
          <a:r>
            <a:rPr lang="en-US" sz="2400" dirty="0"/>
            <a:t>The smartphone you use may limit the size of the card accepted</a:t>
          </a:r>
        </a:p>
      </dgm:t>
    </dgm:pt>
    <dgm:pt modelId="{C5F1F838-BC5F-44BE-87DD-3F20DA7F874C}" type="parTrans" cxnId="{AFD6CC25-C146-408B-9F4F-2762169C14EF}">
      <dgm:prSet/>
      <dgm:spPr/>
      <dgm:t>
        <a:bodyPr/>
        <a:lstStyle/>
        <a:p>
          <a:endParaRPr lang="en-US" sz="2400"/>
        </a:p>
      </dgm:t>
    </dgm:pt>
    <dgm:pt modelId="{7CE10E9B-4363-44B9-92DE-B57E7992DF55}" type="sibTrans" cxnId="{AFD6CC25-C146-408B-9F4F-2762169C14EF}">
      <dgm:prSet/>
      <dgm:spPr/>
      <dgm:t>
        <a:bodyPr/>
        <a:lstStyle/>
        <a:p>
          <a:endParaRPr lang="en-US" sz="2400"/>
        </a:p>
      </dgm:t>
    </dgm:pt>
    <dgm:pt modelId="{AF5FB304-4DD1-4B5B-926C-EB42CA9CEBB1}">
      <dgm:prSet custT="1"/>
      <dgm:spPr/>
      <dgm:t>
        <a:bodyPr/>
        <a:lstStyle/>
        <a:p>
          <a:pPr rtl="0"/>
          <a:r>
            <a:rPr lang="en-US" sz="2400" dirty="0"/>
            <a:t>Transient devices (Stores anything)</a:t>
          </a:r>
        </a:p>
      </dgm:t>
    </dgm:pt>
    <dgm:pt modelId="{B23039DC-30E1-4D50-8727-F2FA2CA05CFD}" type="parTrans" cxnId="{1EBAB7C1-EF4E-4593-9CDD-961EC2BDB9AE}">
      <dgm:prSet/>
      <dgm:spPr/>
      <dgm:t>
        <a:bodyPr/>
        <a:lstStyle/>
        <a:p>
          <a:endParaRPr lang="en-US" sz="2400"/>
        </a:p>
      </dgm:t>
    </dgm:pt>
    <dgm:pt modelId="{0219D149-D5D3-49CA-B128-FA5167778110}" type="sibTrans" cxnId="{1EBAB7C1-EF4E-4593-9CDD-961EC2BDB9AE}">
      <dgm:prSet/>
      <dgm:spPr/>
      <dgm:t>
        <a:bodyPr/>
        <a:lstStyle/>
        <a:p>
          <a:endParaRPr lang="en-US" sz="2400"/>
        </a:p>
      </dgm:t>
    </dgm:pt>
    <dgm:pt modelId="{CB7B0F6B-B0F3-46E2-B903-457671A10788}">
      <dgm:prSet custT="1"/>
      <dgm:spPr/>
      <dgm:t>
        <a:bodyPr/>
        <a:lstStyle/>
        <a:p>
          <a:pPr rtl="0"/>
          <a:r>
            <a:rPr lang="en-US" sz="2400" dirty="0"/>
            <a:t>Path to storage locations is similar whether the card is real or emulated</a:t>
          </a:r>
        </a:p>
      </dgm:t>
    </dgm:pt>
    <dgm:pt modelId="{64BCC8F2-83C3-4CA6-8946-C7D9670A2B91}" type="parTrans" cxnId="{3B1D7E0D-E99D-457E-B665-69B8A82C1230}">
      <dgm:prSet/>
      <dgm:spPr/>
      <dgm:t>
        <a:bodyPr/>
        <a:lstStyle/>
        <a:p>
          <a:endParaRPr lang="en-US" sz="2400"/>
        </a:p>
      </dgm:t>
    </dgm:pt>
    <dgm:pt modelId="{D839DB55-E5D9-4CB3-97FA-114B0195D82B}" type="sibTrans" cxnId="{3B1D7E0D-E99D-457E-B665-69B8A82C1230}">
      <dgm:prSet/>
      <dgm:spPr/>
      <dgm:t>
        <a:bodyPr/>
        <a:lstStyle/>
        <a:p>
          <a:endParaRPr lang="en-US" sz="2400"/>
        </a:p>
      </dgm:t>
    </dgm:pt>
    <dgm:pt modelId="{D00C8844-AC92-42C2-8C06-884CED3E7A9A}">
      <dgm:prSet custT="1"/>
      <dgm:spPr/>
      <dgm:t>
        <a:bodyPr/>
        <a:lstStyle/>
        <a:p>
          <a:r>
            <a:rPr lang="en-US" sz="2400" dirty="0"/>
            <a:t>Acquire outside the phone, then inside the phone if time allows—you will soon understand why!</a:t>
          </a:r>
        </a:p>
      </dgm:t>
    </dgm:pt>
    <dgm:pt modelId="{7F96F837-E284-4091-8184-A32E6BC01225}" type="parTrans" cxnId="{2E73A0E2-90E6-4456-B119-9A5EAEBB6007}">
      <dgm:prSet/>
      <dgm:spPr/>
      <dgm:t>
        <a:bodyPr/>
        <a:lstStyle/>
        <a:p>
          <a:endParaRPr lang="en-US" sz="2400"/>
        </a:p>
      </dgm:t>
    </dgm:pt>
    <dgm:pt modelId="{E72A2DC1-9D5B-4D99-9E89-C14413EBBF61}" type="sibTrans" cxnId="{2E73A0E2-90E6-4456-B119-9A5EAEBB6007}">
      <dgm:prSet/>
      <dgm:spPr/>
      <dgm:t>
        <a:bodyPr/>
        <a:lstStyle/>
        <a:p>
          <a:endParaRPr lang="en-US" sz="2400"/>
        </a:p>
      </dgm:t>
    </dgm:pt>
    <dgm:pt modelId="{516055B2-663B-4894-8243-F4E6381B04DD}">
      <dgm:prSet custT="1"/>
      <dgm:spPr/>
      <dgm:t>
        <a:bodyPr/>
        <a:lstStyle/>
        <a:p>
          <a:pPr rtl="0"/>
          <a:r>
            <a:rPr lang="en-US" sz="2400" dirty="0"/>
            <a:t>Modern devices will NOT ask to reformat the card, so you will see evidence of other device data as part of the file system</a:t>
          </a:r>
        </a:p>
      </dgm:t>
    </dgm:pt>
    <dgm:pt modelId="{50402B77-7658-40EC-B591-814E5D75FB12}" type="parTrans" cxnId="{A30B0B36-C861-4C55-8622-DB672B289807}">
      <dgm:prSet/>
      <dgm:spPr/>
    </dgm:pt>
    <dgm:pt modelId="{FF77B01C-A6B0-4098-8968-45B98222E63A}" type="sibTrans" cxnId="{A30B0B36-C861-4C55-8622-DB672B289807}">
      <dgm:prSet/>
      <dgm:spPr/>
    </dgm:pt>
    <dgm:pt modelId="{6B219BF5-4D3D-4FED-BC11-058B606F6061}" type="pres">
      <dgm:prSet presAssocID="{28C6575B-DAF4-4F78-AF18-FF971AAF827E}" presName="linear" presStyleCnt="0">
        <dgm:presLayoutVars>
          <dgm:animLvl val="lvl"/>
          <dgm:resizeHandles val="exact"/>
        </dgm:presLayoutVars>
      </dgm:prSet>
      <dgm:spPr/>
    </dgm:pt>
    <dgm:pt modelId="{E9E12CA9-8506-4F68-9A68-74938C678206}" type="pres">
      <dgm:prSet presAssocID="{BEA0D0DD-F6B1-42A0-87F3-80A8E28833CF}" presName="parentText" presStyleLbl="node1" presStyleIdx="0" presStyleCnt="6">
        <dgm:presLayoutVars>
          <dgm:chMax val="0"/>
          <dgm:bulletEnabled val="1"/>
        </dgm:presLayoutVars>
      </dgm:prSet>
      <dgm:spPr/>
    </dgm:pt>
    <dgm:pt modelId="{A8743036-E6A6-4299-834D-93B140B6A4AD}" type="pres">
      <dgm:prSet presAssocID="{1B46B4E3-1295-4D99-9115-C47188BACE08}" presName="spacer" presStyleCnt="0"/>
      <dgm:spPr/>
    </dgm:pt>
    <dgm:pt modelId="{E65AFDA3-D1BF-4780-ADBA-037E2A4FDD97}" type="pres">
      <dgm:prSet presAssocID="{89343451-589C-4819-B2D7-DE12B2C8B148}" presName="parentText" presStyleLbl="node1" presStyleIdx="1" presStyleCnt="6">
        <dgm:presLayoutVars>
          <dgm:chMax val="0"/>
          <dgm:bulletEnabled val="1"/>
        </dgm:presLayoutVars>
      </dgm:prSet>
      <dgm:spPr/>
    </dgm:pt>
    <dgm:pt modelId="{B0457B8B-BB37-4383-AC0C-09FED5B2E320}" type="pres">
      <dgm:prSet presAssocID="{7CE10E9B-4363-44B9-92DE-B57E7992DF55}" presName="spacer" presStyleCnt="0"/>
      <dgm:spPr/>
    </dgm:pt>
    <dgm:pt modelId="{0467141C-E81A-4CDD-8D14-30BB14B95B02}" type="pres">
      <dgm:prSet presAssocID="{AF5FB304-4DD1-4B5B-926C-EB42CA9CEBB1}" presName="parentText" presStyleLbl="node1" presStyleIdx="2" presStyleCnt="6">
        <dgm:presLayoutVars>
          <dgm:chMax val="0"/>
          <dgm:bulletEnabled val="1"/>
        </dgm:presLayoutVars>
      </dgm:prSet>
      <dgm:spPr/>
    </dgm:pt>
    <dgm:pt modelId="{ACBF091C-3765-4B02-9051-CDC19BA6DA3E}" type="pres">
      <dgm:prSet presAssocID="{0219D149-D5D3-49CA-B128-FA5167778110}" presName="spacer" presStyleCnt="0"/>
      <dgm:spPr/>
    </dgm:pt>
    <dgm:pt modelId="{844C668D-E9CE-4421-BBCA-29A9F473DEF2}" type="pres">
      <dgm:prSet presAssocID="{516055B2-663B-4894-8243-F4E6381B04DD}" presName="parentText" presStyleLbl="node1" presStyleIdx="3" presStyleCnt="6">
        <dgm:presLayoutVars>
          <dgm:chMax val="0"/>
          <dgm:bulletEnabled val="1"/>
        </dgm:presLayoutVars>
      </dgm:prSet>
      <dgm:spPr/>
    </dgm:pt>
    <dgm:pt modelId="{F6B12CFE-D600-47B8-A415-9BAC38C958FE}" type="pres">
      <dgm:prSet presAssocID="{FF77B01C-A6B0-4098-8968-45B98222E63A}" presName="spacer" presStyleCnt="0"/>
      <dgm:spPr/>
    </dgm:pt>
    <dgm:pt modelId="{B6C7E43A-FEDA-4A3B-9AFC-2806F64C3EE1}" type="pres">
      <dgm:prSet presAssocID="{CB7B0F6B-B0F3-46E2-B903-457671A10788}" presName="parentText" presStyleLbl="node1" presStyleIdx="4" presStyleCnt="6">
        <dgm:presLayoutVars>
          <dgm:chMax val="0"/>
          <dgm:bulletEnabled val="1"/>
        </dgm:presLayoutVars>
      </dgm:prSet>
      <dgm:spPr/>
    </dgm:pt>
    <dgm:pt modelId="{056E504D-64E1-45B0-ABA3-519F837F5CBA}" type="pres">
      <dgm:prSet presAssocID="{D839DB55-E5D9-4CB3-97FA-114B0195D82B}" presName="spacer" presStyleCnt="0"/>
      <dgm:spPr/>
    </dgm:pt>
    <dgm:pt modelId="{5F231159-573E-4636-8F85-2A3F35D093D8}" type="pres">
      <dgm:prSet presAssocID="{D00C8844-AC92-42C2-8C06-884CED3E7A9A}" presName="parentText" presStyleLbl="node1" presStyleIdx="5" presStyleCnt="6">
        <dgm:presLayoutVars>
          <dgm:chMax val="0"/>
          <dgm:bulletEnabled val="1"/>
        </dgm:presLayoutVars>
      </dgm:prSet>
      <dgm:spPr/>
    </dgm:pt>
  </dgm:ptLst>
  <dgm:cxnLst>
    <dgm:cxn modelId="{3B1D7E0D-E99D-457E-B665-69B8A82C1230}" srcId="{28C6575B-DAF4-4F78-AF18-FF971AAF827E}" destId="{CB7B0F6B-B0F3-46E2-B903-457671A10788}" srcOrd="4" destOrd="0" parTransId="{64BCC8F2-83C3-4CA6-8946-C7D9670A2B91}" sibTransId="{D839DB55-E5D9-4CB3-97FA-114B0195D82B}"/>
    <dgm:cxn modelId="{4A11D323-8F30-41B9-A8CE-FAC25156EE4D}" type="presOf" srcId="{D00C8844-AC92-42C2-8C06-884CED3E7A9A}" destId="{5F231159-573E-4636-8F85-2A3F35D093D8}" srcOrd="0" destOrd="0" presId="urn:microsoft.com/office/officeart/2005/8/layout/vList2"/>
    <dgm:cxn modelId="{AFD6CC25-C146-408B-9F4F-2762169C14EF}" srcId="{28C6575B-DAF4-4F78-AF18-FF971AAF827E}" destId="{89343451-589C-4819-B2D7-DE12B2C8B148}" srcOrd="1" destOrd="0" parTransId="{C5F1F838-BC5F-44BE-87DD-3F20DA7F874C}" sibTransId="{7CE10E9B-4363-44B9-92DE-B57E7992DF55}"/>
    <dgm:cxn modelId="{A30B0B36-C861-4C55-8622-DB672B289807}" srcId="{28C6575B-DAF4-4F78-AF18-FF971AAF827E}" destId="{516055B2-663B-4894-8243-F4E6381B04DD}" srcOrd="3" destOrd="0" parTransId="{50402B77-7658-40EC-B591-814E5D75FB12}" sibTransId="{FF77B01C-A6B0-4098-8968-45B98222E63A}"/>
    <dgm:cxn modelId="{41DEBD78-110F-4B41-9F4C-597F9039EB45}" type="presOf" srcId="{89343451-589C-4819-B2D7-DE12B2C8B148}" destId="{E65AFDA3-D1BF-4780-ADBA-037E2A4FDD97}" srcOrd="0" destOrd="0" presId="urn:microsoft.com/office/officeart/2005/8/layout/vList2"/>
    <dgm:cxn modelId="{6F3CEB93-3CBD-4E1A-8D2E-8F7AF0610799}" type="presOf" srcId="{BEA0D0DD-F6B1-42A0-87F3-80A8E28833CF}" destId="{E9E12CA9-8506-4F68-9A68-74938C678206}" srcOrd="0" destOrd="0" presId="urn:microsoft.com/office/officeart/2005/8/layout/vList2"/>
    <dgm:cxn modelId="{22E9BF9D-9EC7-45D2-B550-1CF775A72A3C}" type="presOf" srcId="{CB7B0F6B-B0F3-46E2-B903-457671A10788}" destId="{B6C7E43A-FEDA-4A3B-9AFC-2806F64C3EE1}" srcOrd="0" destOrd="0" presId="urn:microsoft.com/office/officeart/2005/8/layout/vList2"/>
    <dgm:cxn modelId="{1EBAB7C1-EF4E-4593-9CDD-961EC2BDB9AE}" srcId="{28C6575B-DAF4-4F78-AF18-FF971AAF827E}" destId="{AF5FB304-4DD1-4B5B-926C-EB42CA9CEBB1}" srcOrd="2" destOrd="0" parTransId="{B23039DC-30E1-4D50-8727-F2FA2CA05CFD}" sibTransId="{0219D149-D5D3-49CA-B128-FA5167778110}"/>
    <dgm:cxn modelId="{742735CF-DCD6-4E9D-8F84-B91E4ED93EB0}" type="presOf" srcId="{516055B2-663B-4894-8243-F4E6381B04DD}" destId="{844C668D-E9CE-4421-BBCA-29A9F473DEF2}" srcOrd="0" destOrd="0" presId="urn:microsoft.com/office/officeart/2005/8/layout/vList2"/>
    <dgm:cxn modelId="{54ECAAD5-D47F-437F-9B8B-F85667122924}" srcId="{28C6575B-DAF4-4F78-AF18-FF971AAF827E}" destId="{BEA0D0DD-F6B1-42A0-87F3-80A8E28833CF}" srcOrd="0" destOrd="0" parTransId="{6B81ABE8-0821-40AB-B163-CB698085396C}" sibTransId="{1B46B4E3-1295-4D99-9115-C47188BACE08}"/>
    <dgm:cxn modelId="{2E73A0E2-90E6-4456-B119-9A5EAEBB6007}" srcId="{28C6575B-DAF4-4F78-AF18-FF971AAF827E}" destId="{D00C8844-AC92-42C2-8C06-884CED3E7A9A}" srcOrd="5" destOrd="0" parTransId="{7F96F837-E284-4091-8184-A32E6BC01225}" sibTransId="{E72A2DC1-9D5B-4D99-9E89-C14413EBBF61}"/>
    <dgm:cxn modelId="{EA9442EA-EBDE-4D77-944E-5942783BA695}" type="presOf" srcId="{AF5FB304-4DD1-4B5B-926C-EB42CA9CEBB1}" destId="{0467141C-E81A-4CDD-8D14-30BB14B95B02}" srcOrd="0" destOrd="0" presId="urn:microsoft.com/office/officeart/2005/8/layout/vList2"/>
    <dgm:cxn modelId="{4303CCEA-533D-4C8F-8A75-28D23403BDE3}" type="presOf" srcId="{28C6575B-DAF4-4F78-AF18-FF971AAF827E}" destId="{6B219BF5-4D3D-4FED-BC11-058B606F6061}" srcOrd="0" destOrd="0" presId="urn:microsoft.com/office/officeart/2005/8/layout/vList2"/>
    <dgm:cxn modelId="{FF77B07C-1C7B-4E70-A001-912E6E6C3DD6}" type="presParOf" srcId="{6B219BF5-4D3D-4FED-BC11-058B606F6061}" destId="{E9E12CA9-8506-4F68-9A68-74938C678206}" srcOrd="0" destOrd="0" presId="urn:microsoft.com/office/officeart/2005/8/layout/vList2"/>
    <dgm:cxn modelId="{9E9DAD93-7BCD-4D16-915A-E1438F2CF33A}" type="presParOf" srcId="{6B219BF5-4D3D-4FED-BC11-058B606F6061}" destId="{A8743036-E6A6-4299-834D-93B140B6A4AD}" srcOrd="1" destOrd="0" presId="urn:microsoft.com/office/officeart/2005/8/layout/vList2"/>
    <dgm:cxn modelId="{6C416F50-2B5F-4158-B9F3-6407A0B16952}" type="presParOf" srcId="{6B219BF5-4D3D-4FED-BC11-058B606F6061}" destId="{E65AFDA3-D1BF-4780-ADBA-037E2A4FDD97}" srcOrd="2" destOrd="0" presId="urn:microsoft.com/office/officeart/2005/8/layout/vList2"/>
    <dgm:cxn modelId="{90EB6756-E893-4E11-8C46-7E28B1068EF0}" type="presParOf" srcId="{6B219BF5-4D3D-4FED-BC11-058B606F6061}" destId="{B0457B8B-BB37-4383-AC0C-09FED5B2E320}" srcOrd="3" destOrd="0" presId="urn:microsoft.com/office/officeart/2005/8/layout/vList2"/>
    <dgm:cxn modelId="{643E313C-C62B-4F1B-896A-D566698BB82E}" type="presParOf" srcId="{6B219BF5-4D3D-4FED-BC11-058B606F6061}" destId="{0467141C-E81A-4CDD-8D14-30BB14B95B02}" srcOrd="4" destOrd="0" presId="urn:microsoft.com/office/officeart/2005/8/layout/vList2"/>
    <dgm:cxn modelId="{AAA45215-2214-4012-96A1-CF5171514AD3}" type="presParOf" srcId="{6B219BF5-4D3D-4FED-BC11-058B606F6061}" destId="{ACBF091C-3765-4B02-9051-CDC19BA6DA3E}" srcOrd="5" destOrd="0" presId="urn:microsoft.com/office/officeart/2005/8/layout/vList2"/>
    <dgm:cxn modelId="{02FAEFEB-2A6F-4CD4-AFA7-1EAC9973EEEB}" type="presParOf" srcId="{6B219BF5-4D3D-4FED-BC11-058B606F6061}" destId="{844C668D-E9CE-4421-BBCA-29A9F473DEF2}" srcOrd="6" destOrd="0" presId="urn:microsoft.com/office/officeart/2005/8/layout/vList2"/>
    <dgm:cxn modelId="{881B20AE-EF54-4F02-9C57-1A2CB4AB0FC7}" type="presParOf" srcId="{6B219BF5-4D3D-4FED-BC11-058B606F6061}" destId="{F6B12CFE-D600-47B8-A415-9BAC38C958FE}" srcOrd="7" destOrd="0" presId="urn:microsoft.com/office/officeart/2005/8/layout/vList2"/>
    <dgm:cxn modelId="{0B382FB8-50AC-4F38-BA08-47AFF6CDB76A}" type="presParOf" srcId="{6B219BF5-4D3D-4FED-BC11-058B606F6061}" destId="{B6C7E43A-FEDA-4A3B-9AFC-2806F64C3EE1}" srcOrd="8" destOrd="0" presId="urn:microsoft.com/office/officeart/2005/8/layout/vList2"/>
    <dgm:cxn modelId="{7A315704-B77C-4FFF-8F11-979A2501FB24}" type="presParOf" srcId="{6B219BF5-4D3D-4FED-BC11-058B606F6061}" destId="{056E504D-64E1-45B0-ABA3-519F837F5CBA}" srcOrd="9" destOrd="0" presId="urn:microsoft.com/office/officeart/2005/8/layout/vList2"/>
    <dgm:cxn modelId="{63598D64-3913-4F25-A7C0-4424E338C442}" type="presParOf" srcId="{6B219BF5-4D3D-4FED-BC11-058B606F6061}" destId="{5F231159-573E-4636-8F85-2A3F35D093D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921EF0-B766-A641-96E4-C0A1ADA208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A971ED3-4398-1B4A-AFA2-90EB343432B3}">
      <dgm:prSet/>
      <dgm:spPr/>
      <dgm:t>
        <a:bodyPr/>
        <a:lstStyle/>
        <a:p>
          <a:r>
            <a:rPr lang="en-US"/>
            <a:t>Logical acquisition</a:t>
          </a:r>
        </a:p>
      </dgm:t>
    </dgm:pt>
    <dgm:pt modelId="{63148A7C-0D03-8441-A7F4-96F6C718D004}" type="parTrans" cxnId="{5C1C164A-6535-184A-B229-CB7C0C644D40}">
      <dgm:prSet/>
      <dgm:spPr/>
      <dgm:t>
        <a:bodyPr/>
        <a:lstStyle/>
        <a:p>
          <a:endParaRPr lang="en-US"/>
        </a:p>
      </dgm:t>
    </dgm:pt>
    <dgm:pt modelId="{D23E0F79-13E5-D944-8FF7-13B4E4429AF3}" type="sibTrans" cxnId="{5C1C164A-6535-184A-B229-CB7C0C644D40}">
      <dgm:prSet/>
      <dgm:spPr/>
      <dgm:t>
        <a:bodyPr/>
        <a:lstStyle/>
        <a:p>
          <a:endParaRPr lang="en-US"/>
        </a:p>
      </dgm:t>
    </dgm:pt>
    <dgm:pt modelId="{2B3F9F22-5CC4-D647-97E1-6A56D9855AC0}" type="pres">
      <dgm:prSet presAssocID="{F5921EF0-B766-A641-96E4-C0A1ADA208F6}" presName="linear" presStyleCnt="0">
        <dgm:presLayoutVars>
          <dgm:animLvl val="lvl"/>
          <dgm:resizeHandles val="exact"/>
        </dgm:presLayoutVars>
      </dgm:prSet>
      <dgm:spPr/>
    </dgm:pt>
    <dgm:pt modelId="{86F7FF08-7A9C-4340-A954-E00E4FBD5936}" type="pres">
      <dgm:prSet presAssocID="{FA971ED3-4398-1B4A-AFA2-90EB343432B3}" presName="parentText" presStyleLbl="node1" presStyleIdx="0" presStyleCnt="1">
        <dgm:presLayoutVars>
          <dgm:chMax val="0"/>
          <dgm:bulletEnabled val="1"/>
        </dgm:presLayoutVars>
      </dgm:prSet>
      <dgm:spPr/>
    </dgm:pt>
  </dgm:ptLst>
  <dgm:cxnLst>
    <dgm:cxn modelId="{B386FF25-CD77-F44B-94C9-2839F48D1311}" type="presOf" srcId="{FA971ED3-4398-1B4A-AFA2-90EB343432B3}" destId="{86F7FF08-7A9C-4340-A954-E00E4FBD5936}" srcOrd="0" destOrd="0" presId="urn:microsoft.com/office/officeart/2005/8/layout/vList2"/>
    <dgm:cxn modelId="{5C1C164A-6535-184A-B229-CB7C0C644D40}" srcId="{F5921EF0-B766-A641-96E4-C0A1ADA208F6}" destId="{FA971ED3-4398-1B4A-AFA2-90EB343432B3}" srcOrd="0" destOrd="0" parTransId="{63148A7C-0D03-8441-A7F4-96F6C718D004}" sibTransId="{D23E0F79-13E5-D944-8FF7-13B4E4429AF3}"/>
    <dgm:cxn modelId="{1757EC56-53A9-944A-8A30-D53B67D46D4E}" type="presOf" srcId="{F5921EF0-B766-A641-96E4-C0A1ADA208F6}" destId="{2B3F9F22-5CC4-D647-97E1-6A56D9855AC0}" srcOrd="0" destOrd="0" presId="urn:microsoft.com/office/officeart/2005/8/layout/vList2"/>
    <dgm:cxn modelId="{391D3BDF-7826-394C-B1B0-BCAD918F458B}" type="presParOf" srcId="{2B3F9F22-5CC4-D647-97E1-6A56D9855AC0}" destId="{86F7FF08-7A9C-4340-A954-E00E4FBD593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E8B1A1-2265-7247-940E-61D4D42A07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CF6C9B-0686-9844-A055-E49B3ECB4F88}">
      <dgm:prSet/>
      <dgm:spPr/>
      <dgm:t>
        <a:bodyPr/>
        <a:lstStyle/>
        <a:p>
          <a:r>
            <a:rPr lang="en-US"/>
            <a:t>File system acquisition (Advanced Logical)</a:t>
          </a:r>
        </a:p>
      </dgm:t>
    </dgm:pt>
    <dgm:pt modelId="{E1C36414-49BA-F14E-AC76-81247966E9C0}" type="parTrans" cxnId="{B1AF836E-6DE1-0E46-A73A-B51CE2A2FDFF}">
      <dgm:prSet/>
      <dgm:spPr/>
      <dgm:t>
        <a:bodyPr/>
        <a:lstStyle/>
        <a:p>
          <a:endParaRPr lang="en-US"/>
        </a:p>
      </dgm:t>
    </dgm:pt>
    <dgm:pt modelId="{3C636AB3-C254-B646-ABF0-9B180C6BC05D}" type="sibTrans" cxnId="{B1AF836E-6DE1-0E46-A73A-B51CE2A2FDFF}">
      <dgm:prSet/>
      <dgm:spPr/>
      <dgm:t>
        <a:bodyPr/>
        <a:lstStyle/>
        <a:p>
          <a:endParaRPr lang="en-US"/>
        </a:p>
      </dgm:t>
    </dgm:pt>
    <dgm:pt modelId="{13C83F62-0527-534D-B8DE-50FEDA42F4FE}" type="pres">
      <dgm:prSet presAssocID="{47E8B1A1-2265-7247-940E-61D4D42A071A}" presName="linear" presStyleCnt="0">
        <dgm:presLayoutVars>
          <dgm:animLvl val="lvl"/>
          <dgm:resizeHandles val="exact"/>
        </dgm:presLayoutVars>
      </dgm:prSet>
      <dgm:spPr/>
    </dgm:pt>
    <dgm:pt modelId="{1A28DC39-A271-B94C-9A6B-85DC596AC031}" type="pres">
      <dgm:prSet presAssocID="{BFCF6C9B-0686-9844-A055-E49B3ECB4F88}" presName="parentText" presStyleLbl="node1" presStyleIdx="0" presStyleCnt="1">
        <dgm:presLayoutVars>
          <dgm:chMax val="0"/>
          <dgm:bulletEnabled val="1"/>
        </dgm:presLayoutVars>
      </dgm:prSet>
      <dgm:spPr/>
    </dgm:pt>
  </dgm:ptLst>
  <dgm:cxnLst>
    <dgm:cxn modelId="{A781B12C-0594-564E-83D5-21962B9B1981}" type="presOf" srcId="{47E8B1A1-2265-7247-940E-61D4D42A071A}" destId="{13C83F62-0527-534D-B8DE-50FEDA42F4FE}" srcOrd="0" destOrd="0" presId="urn:microsoft.com/office/officeart/2005/8/layout/vList2"/>
    <dgm:cxn modelId="{B1AF836E-6DE1-0E46-A73A-B51CE2A2FDFF}" srcId="{47E8B1A1-2265-7247-940E-61D4D42A071A}" destId="{BFCF6C9B-0686-9844-A055-E49B3ECB4F88}" srcOrd="0" destOrd="0" parTransId="{E1C36414-49BA-F14E-AC76-81247966E9C0}" sibTransId="{3C636AB3-C254-B646-ABF0-9B180C6BC05D}"/>
    <dgm:cxn modelId="{87A8A1F5-F9FE-3747-97A6-D346D3C4AF10}" type="presOf" srcId="{BFCF6C9B-0686-9844-A055-E49B3ECB4F88}" destId="{1A28DC39-A271-B94C-9A6B-85DC596AC031}" srcOrd="0" destOrd="0" presId="urn:microsoft.com/office/officeart/2005/8/layout/vList2"/>
    <dgm:cxn modelId="{2E4D8AC5-E401-5A4C-8704-80F06915EF74}" type="presParOf" srcId="{13C83F62-0527-534D-B8DE-50FEDA42F4FE}" destId="{1A28DC39-A271-B94C-9A6B-85DC596AC03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679198-A96C-DB49-BFDC-6055A2E56F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DF5C336-26EB-CF46-9A50-188A921EB6A8}">
      <dgm:prSet/>
      <dgm:spPr/>
      <dgm:t>
        <a:bodyPr/>
        <a:lstStyle/>
        <a:p>
          <a:r>
            <a:rPr lang="en-US"/>
            <a:t>Full file system acquisition</a:t>
          </a:r>
        </a:p>
      </dgm:t>
    </dgm:pt>
    <dgm:pt modelId="{9AFD05AF-39CA-4849-8506-FE50B1502CAA}" type="parTrans" cxnId="{BA4AFAF4-6D61-7A42-BF38-1CB3860D2169}">
      <dgm:prSet/>
      <dgm:spPr/>
      <dgm:t>
        <a:bodyPr/>
        <a:lstStyle/>
        <a:p>
          <a:endParaRPr lang="en-US"/>
        </a:p>
      </dgm:t>
    </dgm:pt>
    <dgm:pt modelId="{21ABD493-D85F-994F-9D05-4211C197CAE9}" type="sibTrans" cxnId="{BA4AFAF4-6D61-7A42-BF38-1CB3860D2169}">
      <dgm:prSet/>
      <dgm:spPr/>
      <dgm:t>
        <a:bodyPr/>
        <a:lstStyle/>
        <a:p>
          <a:endParaRPr lang="en-US"/>
        </a:p>
      </dgm:t>
    </dgm:pt>
    <dgm:pt modelId="{82DE09F1-F05F-CA4F-9864-A59003187DDE}" type="pres">
      <dgm:prSet presAssocID="{45679198-A96C-DB49-BFDC-6055A2E56F84}" presName="linear" presStyleCnt="0">
        <dgm:presLayoutVars>
          <dgm:animLvl val="lvl"/>
          <dgm:resizeHandles val="exact"/>
        </dgm:presLayoutVars>
      </dgm:prSet>
      <dgm:spPr/>
    </dgm:pt>
    <dgm:pt modelId="{99453961-9965-AA40-B0F9-61B50D111A80}" type="pres">
      <dgm:prSet presAssocID="{BDF5C336-26EB-CF46-9A50-188A921EB6A8}" presName="parentText" presStyleLbl="node1" presStyleIdx="0" presStyleCnt="1">
        <dgm:presLayoutVars>
          <dgm:chMax val="0"/>
          <dgm:bulletEnabled val="1"/>
        </dgm:presLayoutVars>
      </dgm:prSet>
      <dgm:spPr/>
    </dgm:pt>
  </dgm:ptLst>
  <dgm:cxnLst>
    <dgm:cxn modelId="{F510A908-5B5C-B24B-8A78-5F741FBBE19A}" type="presOf" srcId="{BDF5C336-26EB-CF46-9A50-188A921EB6A8}" destId="{99453961-9965-AA40-B0F9-61B50D111A80}" srcOrd="0" destOrd="0" presId="urn:microsoft.com/office/officeart/2005/8/layout/vList2"/>
    <dgm:cxn modelId="{0BAEEB86-5CA2-7648-8836-8F2939AE6888}" type="presOf" srcId="{45679198-A96C-DB49-BFDC-6055A2E56F84}" destId="{82DE09F1-F05F-CA4F-9864-A59003187DDE}" srcOrd="0" destOrd="0" presId="urn:microsoft.com/office/officeart/2005/8/layout/vList2"/>
    <dgm:cxn modelId="{BA4AFAF4-6D61-7A42-BF38-1CB3860D2169}" srcId="{45679198-A96C-DB49-BFDC-6055A2E56F84}" destId="{BDF5C336-26EB-CF46-9A50-188A921EB6A8}" srcOrd="0" destOrd="0" parTransId="{9AFD05AF-39CA-4849-8506-FE50B1502CAA}" sibTransId="{21ABD493-D85F-994F-9D05-4211C197CAE9}"/>
    <dgm:cxn modelId="{5A0DE73C-7FC8-7C40-BBE6-CC4146EB293E}" type="presParOf" srcId="{82DE09F1-F05F-CA4F-9864-A59003187DDE}" destId="{99453961-9965-AA40-B0F9-61B50D111A8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536EA-EF45-0A4E-A6CC-710D0B9389E8}">
      <dsp:nvSpPr>
        <dsp:cNvPr id="0" name=""/>
        <dsp:cNvSpPr/>
      </dsp:nvSpPr>
      <dsp:spPr>
        <a:xfrm>
          <a:off x="0" y="171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Cellebrite Physical Analyzer</a:t>
          </a:r>
          <a:endParaRPr lang="en-US" sz="1900" kern="1200"/>
        </a:p>
      </dsp:txBody>
      <dsp:txXfrm>
        <a:off x="21704" y="38859"/>
        <a:ext cx="5528717" cy="401192"/>
      </dsp:txXfrm>
    </dsp:sp>
    <dsp:sp modelId="{F32EA522-3941-5A42-8F62-6EC4FCE12A95}">
      <dsp:nvSpPr>
        <dsp:cNvPr id="0" name=""/>
        <dsp:cNvSpPr/>
      </dsp:nvSpPr>
      <dsp:spPr>
        <a:xfrm>
          <a:off x="0" y="51647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Magnet AXIOM</a:t>
          </a:r>
          <a:endParaRPr lang="en-US" sz="1900" kern="1200"/>
        </a:p>
      </dsp:txBody>
      <dsp:txXfrm>
        <a:off x="21704" y="538179"/>
        <a:ext cx="5528717" cy="401192"/>
      </dsp:txXfrm>
    </dsp:sp>
    <dsp:sp modelId="{04547E21-8ACA-8E40-82AB-668D7823138C}">
      <dsp:nvSpPr>
        <dsp:cNvPr id="0" name=""/>
        <dsp:cNvSpPr/>
      </dsp:nvSpPr>
      <dsp:spPr>
        <a:xfrm>
          <a:off x="0" y="101579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ArtEx</a:t>
          </a:r>
          <a:endParaRPr lang="en-US" sz="1900" kern="1200"/>
        </a:p>
      </dsp:txBody>
      <dsp:txXfrm>
        <a:off x="21704" y="1037499"/>
        <a:ext cx="5528717" cy="401192"/>
      </dsp:txXfrm>
    </dsp:sp>
    <dsp:sp modelId="{4ED7393B-0012-9D4A-A4C0-FB16E8DBAD26}">
      <dsp:nvSpPr>
        <dsp:cNvPr id="0" name=""/>
        <dsp:cNvSpPr/>
      </dsp:nvSpPr>
      <dsp:spPr>
        <a:xfrm>
          <a:off x="0" y="151511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Mushy PList Editor</a:t>
          </a:r>
          <a:endParaRPr lang="en-US" sz="1900" kern="1200"/>
        </a:p>
      </dsp:txBody>
      <dsp:txXfrm>
        <a:off x="21704" y="1536819"/>
        <a:ext cx="5528717" cy="401192"/>
      </dsp:txXfrm>
    </dsp:sp>
    <dsp:sp modelId="{12A774E9-48A2-E14A-8089-ADF726C756F3}">
      <dsp:nvSpPr>
        <dsp:cNvPr id="0" name=""/>
        <dsp:cNvSpPr/>
      </dsp:nvSpPr>
      <dsp:spPr>
        <a:xfrm>
          <a:off x="0" y="201443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iLEAPP</a:t>
          </a:r>
          <a:r>
            <a:rPr lang="en-US" sz="1900" b="0" i="0" kern="1200" dirty="0"/>
            <a:t> and ALEAPP</a:t>
          </a:r>
          <a:endParaRPr lang="en-US" sz="1900" kern="1200" dirty="0"/>
        </a:p>
      </dsp:txBody>
      <dsp:txXfrm>
        <a:off x="21704" y="2036139"/>
        <a:ext cx="5528717" cy="401192"/>
      </dsp:txXfrm>
    </dsp:sp>
    <dsp:sp modelId="{B58BD55A-B403-2147-A261-84A955E1468C}">
      <dsp:nvSpPr>
        <dsp:cNvPr id="0" name=""/>
        <dsp:cNvSpPr/>
      </dsp:nvSpPr>
      <dsp:spPr>
        <a:xfrm>
          <a:off x="0" y="25137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DB Browser for SQLite</a:t>
          </a:r>
          <a:endParaRPr lang="en-US" sz="1900" kern="1200" dirty="0"/>
        </a:p>
      </dsp:txBody>
      <dsp:txXfrm>
        <a:off x="21704" y="2535459"/>
        <a:ext cx="5528717" cy="401192"/>
      </dsp:txXfrm>
    </dsp:sp>
    <dsp:sp modelId="{03FC46C9-0D7F-3440-9C8F-29D3327BFAE5}">
      <dsp:nvSpPr>
        <dsp:cNvPr id="0" name=""/>
        <dsp:cNvSpPr/>
      </dsp:nvSpPr>
      <dsp:spPr>
        <a:xfrm>
          <a:off x="0" y="301307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Andriller</a:t>
          </a:r>
          <a:endParaRPr lang="en-US" sz="1900" kern="1200"/>
        </a:p>
      </dsp:txBody>
      <dsp:txXfrm>
        <a:off x="21704" y="3034779"/>
        <a:ext cx="5528717" cy="401192"/>
      </dsp:txXfrm>
    </dsp:sp>
    <dsp:sp modelId="{EF506A3D-D98E-154F-815D-A91B84B4ADFE}">
      <dsp:nvSpPr>
        <dsp:cNvPr id="0" name=""/>
        <dsp:cNvSpPr/>
      </dsp:nvSpPr>
      <dsp:spPr>
        <a:xfrm>
          <a:off x="0" y="351239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iTunes</a:t>
          </a:r>
          <a:endParaRPr lang="en-US" sz="1900" kern="1200" dirty="0"/>
        </a:p>
      </dsp:txBody>
      <dsp:txXfrm>
        <a:off x="21704" y="3534099"/>
        <a:ext cx="5528717" cy="401192"/>
      </dsp:txXfrm>
    </dsp:sp>
    <dsp:sp modelId="{5689BF15-D892-A14C-B98B-21217A63AEEE}">
      <dsp:nvSpPr>
        <dsp:cNvPr id="0" name=""/>
        <dsp:cNvSpPr/>
      </dsp:nvSpPr>
      <dsp:spPr>
        <a:xfrm>
          <a:off x="0" y="401171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Frhed</a:t>
          </a:r>
          <a:endParaRPr lang="en-US" sz="1900" kern="1200"/>
        </a:p>
      </dsp:txBody>
      <dsp:txXfrm>
        <a:off x="21704" y="4033419"/>
        <a:ext cx="5528717" cy="401192"/>
      </dsp:txXfrm>
    </dsp:sp>
    <dsp:sp modelId="{9431EA85-0869-B34E-9C04-0BB88BA0E371}">
      <dsp:nvSpPr>
        <dsp:cNvPr id="0" name=""/>
        <dsp:cNvSpPr/>
      </dsp:nvSpPr>
      <dsp:spPr>
        <a:xfrm>
          <a:off x="0" y="451103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JADX</a:t>
          </a:r>
          <a:endParaRPr lang="en-US" sz="1900" kern="1200"/>
        </a:p>
      </dsp:txBody>
      <dsp:txXfrm>
        <a:off x="21704" y="4532739"/>
        <a:ext cx="5528717" cy="401192"/>
      </dsp:txXfrm>
    </dsp:sp>
    <dsp:sp modelId="{B3938224-97C3-254A-B894-8D1CF86020EB}">
      <dsp:nvSpPr>
        <dsp:cNvPr id="0" name=""/>
        <dsp:cNvSpPr/>
      </dsp:nvSpPr>
      <dsp:spPr>
        <a:xfrm>
          <a:off x="0" y="50103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Agent Ransack</a:t>
          </a:r>
          <a:endParaRPr lang="en-US" sz="1900" kern="1200"/>
        </a:p>
      </dsp:txBody>
      <dsp:txXfrm>
        <a:off x="21704" y="5032059"/>
        <a:ext cx="5528717" cy="4011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963A3-04A7-6344-B778-B8AC16EB4B95}">
      <dsp:nvSpPr>
        <dsp:cNvPr id="0" name=""/>
        <dsp:cNvSpPr/>
      </dsp:nvSpPr>
      <dsp:spPr>
        <a:xfrm>
          <a:off x="0" y="11699"/>
          <a:ext cx="1133475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Physical acquisition</a:t>
          </a:r>
        </a:p>
      </dsp:txBody>
      <dsp:txXfrm>
        <a:off x="26273" y="37972"/>
        <a:ext cx="11282204" cy="485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15F98-48F8-0745-B757-1590C6DED32C}">
      <dsp:nvSpPr>
        <dsp:cNvPr id="0" name=""/>
        <dsp:cNvSpPr/>
      </dsp:nvSpPr>
      <dsp:spPr>
        <a:xfrm>
          <a:off x="0" y="84116"/>
          <a:ext cx="5572125" cy="1274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Additional features are available in the main toolbar</a:t>
          </a:r>
        </a:p>
      </dsp:txBody>
      <dsp:txXfrm>
        <a:off x="62198" y="146314"/>
        <a:ext cx="5447729" cy="1149734"/>
      </dsp:txXfrm>
    </dsp:sp>
    <dsp:sp modelId="{BD139E81-8D7F-074A-9B24-6F5F4900BB41}">
      <dsp:nvSpPr>
        <dsp:cNvPr id="0" name=""/>
        <dsp:cNvSpPr/>
      </dsp:nvSpPr>
      <dsp:spPr>
        <a:xfrm>
          <a:off x="0" y="1427366"/>
          <a:ext cx="5572125" cy="1274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Most features are listed under Tools</a:t>
          </a:r>
        </a:p>
      </dsp:txBody>
      <dsp:txXfrm>
        <a:off x="62198" y="1489564"/>
        <a:ext cx="5447729" cy="1149734"/>
      </dsp:txXfrm>
    </dsp:sp>
    <dsp:sp modelId="{3C8AAE59-9868-5642-A595-AB29289354DD}">
      <dsp:nvSpPr>
        <dsp:cNvPr id="0" name=""/>
        <dsp:cNvSpPr/>
      </dsp:nvSpPr>
      <dsp:spPr>
        <a:xfrm>
          <a:off x="0" y="2770616"/>
          <a:ext cx="5572125" cy="1274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Plug-ins, Cloud, and Reports are their own tab</a:t>
          </a:r>
        </a:p>
      </dsp:txBody>
      <dsp:txXfrm>
        <a:off x="62198" y="2832814"/>
        <a:ext cx="5447729" cy="1149734"/>
      </dsp:txXfrm>
    </dsp:sp>
    <dsp:sp modelId="{053872FB-8585-2D47-A177-03F150417FB0}">
      <dsp:nvSpPr>
        <dsp:cNvPr id="0" name=""/>
        <dsp:cNvSpPr/>
      </dsp:nvSpPr>
      <dsp:spPr>
        <a:xfrm>
          <a:off x="0" y="4113866"/>
          <a:ext cx="5572125" cy="1274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If the option is grayed out, it may not be available for your license or that extraction type</a:t>
          </a:r>
        </a:p>
      </dsp:txBody>
      <dsp:txXfrm>
        <a:off x="62198" y="4176064"/>
        <a:ext cx="5447729" cy="11497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6EEE9-7346-412B-A81A-D97071B3DE90}">
      <dsp:nvSpPr>
        <dsp:cNvPr id="0" name=""/>
        <dsp:cNvSpPr/>
      </dsp:nvSpPr>
      <dsp:spPr>
        <a:xfrm>
          <a:off x="0" y="242"/>
          <a:ext cx="3188852" cy="362431"/>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Timeline</a:t>
          </a:r>
        </a:p>
      </dsp:txBody>
      <dsp:txXfrm>
        <a:off x="17692" y="17934"/>
        <a:ext cx="3153468" cy="327047"/>
      </dsp:txXfrm>
    </dsp:sp>
    <dsp:sp modelId="{CE249345-A068-4B6C-9EDB-5DC4D7F4F27A}">
      <dsp:nvSpPr>
        <dsp:cNvPr id="0" name=""/>
        <dsp:cNvSpPr/>
      </dsp:nvSpPr>
      <dsp:spPr>
        <a:xfrm>
          <a:off x="0" y="375905"/>
          <a:ext cx="3188852" cy="362431"/>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Data Carving</a:t>
          </a:r>
        </a:p>
      </dsp:txBody>
      <dsp:txXfrm>
        <a:off x="17692" y="393597"/>
        <a:ext cx="3153468" cy="327047"/>
      </dsp:txXfrm>
    </dsp:sp>
    <dsp:sp modelId="{63FB9DEE-A440-4410-AE5A-7E1C595423E4}">
      <dsp:nvSpPr>
        <dsp:cNvPr id="0" name=""/>
        <dsp:cNvSpPr/>
      </dsp:nvSpPr>
      <dsp:spPr>
        <a:xfrm>
          <a:off x="0" y="753821"/>
          <a:ext cx="3188852" cy="362431"/>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“Go to” option</a:t>
          </a:r>
        </a:p>
      </dsp:txBody>
      <dsp:txXfrm>
        <a:off x="17692" y="771513"/>
        <a:ext cx="3153468" cy="327047"/>
      </dsp:txXfrm>
    </dsp:sp>
    <dsp:sp modelId="{D2372A87-0212-48D0-8AA7-BB436EF17BD6}">
      <dsp:nvSpPr>
        <dsp:cNvPr id="0" name=""/>
        <dsp:cNvSpPr/>
      </dsp:nvSpPr>
      <dsp:spPr>
        <a:xfrm>
          <a:off x="0" y="1130414"/>
          <a:ext cx="3188852" cy="362431"/>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Multiple Tab Navigation</a:t>
          </a:r>
        </a:p>
      </dsp:txBody>
      <dsp:txXfrm>
        <a:off x="17692" y="1148106"/>
        <a:ext cx="3153468" cy="327047"/>
      </dsp:txXfrm>
    </dsp:sp>
    <dsp:sp modelId="{41B75AAA-C4C0-4660-95D2-3B21564B7DDB}">
      <dsp:nvSpPr>
        <dsp:cNvPr id="0" name=""/>
        <dsp:cNvSpPr/>
      </dsp:nvSpPr>
      <dsp:spPr>
        <a:xfrm>
          <a:off x="0" y="1507006"/>
          <a:ext cx="3188852" cy="362431"/>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Media Categorization</a:t>
          </a:r>
        </a:p>
      </dsp:txBody>
      <dsp:txXfrm>
        <a:off x="17692" y="1524698"/>
        <a:ext cx="3153468" cy="3270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B822C-F93F-0640-B12B-2E4B9C746A6C}">
      <dsp:nvSpPr>
        <dsp:cNvPr id="0" name=""/>
        <dsp:cNvSpPr/>
      </dsp:nvSpPr>
      <dsp:spPr>
        <a:xfrm>
          <a:off x="0" y="0"/>
          <a:ext cx="11169490"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Most common file type for data storage/organization on smartphones </a:t>
          </a:r>
        </a:p>
      </dsp:txBody>
      <dsp:txXfrm>
        <a:off x="32898" y="32898"/>
        <a:ext cx="11103694" cy="6081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F7295-4E56-8B41-9D4C-9DB29FA77D12}">
      <dsp:nvSpPr>
        <dsp:cNvPr id="0" name=""/>
        <dsp:cNvSpPr/>
      </dsp:nvSpPr>
      <dsp:spPr>
        <a:xfrm>
          <a:off x="0" y="277"/>
          <a:ext cx="11169490" cy="8145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Each SQLite database consists of one or more pages, which are logical units that store data</a:t>
          </a:r>
        </a:p>
      </dsp:txBody>
      <dsp:txXfrm>
        <a:off x="39764" y="40041"/>
        <a:ext cx="11089962" cy="73503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6AC6A-2D2B-4F18-ACE9-395624F53873}">
      <dsp:nvSpPr>
        <dsp:cNvPr id="0" name=""/>
        <dsp:cNvSpPr/>
      </dsp:nvSpPr>
      <dsp:spPr>
        <a:xfrm>
          <a:off x="0" y="406953"/>
          <a:ext cx="2983720" cy="1024501"/>
        </a:xfrm>
        <a:prstGeom prst="roundRect">
          <a:avLst/>
        </a:prstGeom>
        <a:solidFill>
          <a:schemeClr val="tx2">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Look in both Application and Group/Shared directories</a:t>
          </a:r>
        </a:p>
      </dsp:txBody>
      <dsp:txXfrm>
        <a:off x="50012" y="456965"/>
        <a:ext cx="2883696" cy="924477"/>
      </dsp:txXfrm>
    </dsp:sp>
    <dsp:sp modelId="{5A3E1A6E-C733-4723-9E8B-0633B620E961}">
      <dsp:nvSpPr>
        <dsp:cNvPr id="0" name=""/>
        <dsp:cNvSpPr/>
      </dsp:nvSpPr>
      <dsp:spPr>
        <a:xfrm>
          <a:off x="0" y="1439355"/>
          <a:ext cx="2983720" cy="875853"/>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User data in .plist files and SQLite databases</a:t>
          </a:r>
        </a:p>
      </dsp:txBody>
      <dsp:txXfrm>
        <a:off x="42756" y="1482111"/>
        <a:ext cx="2898208" cy="79034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975F1-8677-4E94-B9C3-48E4E8630361}">
      <dsp:nvSpPr>
        <dsp:cNvPr id="0" name=""/>
        <dsp:cNvSpPr/>
      </dsp:nvSpPr>
      <dsp:spPr>
        <a:xfrm>
          <a:off x="1779856" y="1766"/>
          <a:ext cx="2715984" cy="11660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Page 1</a:t>
          </a:r>
        </a:p>
      </dsp:txBody>
      <dsp:txXfrm>
        <a:off x="1779856" y="1766"/>
        <a:ext cx="2715984" cy="1166036"/>
      </dsp:txXfrm>
    </dsp:sp>
    <dsp:sp modelId="{45647962-E1F2-4263-8767-14CBB16B42CB}">
      <dsp:nvSpPr>
        <dsp:cNvPr id="0" name=""/>
        <dsp:cNvSpPr/>
      </dsp:nvSpPr>
      <dsp:spPr>
        <a:xfrm>
          <a:off x="1779856" y="1226105"/>
          <a:ext cx="2715984" cy="11660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Page 2</a:t>
          </a:r>
        </a:p>
      </dsp:txBody>
      <dsp:txXfrm>
        <a:off x="1779856" y="1226105"/>
        <a:ext cx="2715984" cy="1166036"/>
      </dsp:txXfrm>
    </dsp:sp>
    <dsp:sp modelId="{1EFD26F0-6417-4F32-8943-DB4A19DA668B}">
      <dsp:nvSpPr>
        <dsp:cNvPr id="0" name=""/>
        <dsp:cNvSpPr/>
      </dsp:nvSpPr>
      <dsp:spPr>
        <a:xfrm>
          <a:off x="1779856" y="2450443"/>
          <a:ext cx="2715984" cy="11660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Page 3</a:t>
          </a:r>
        </a:p>
      </dsp:txBody>
      <dsp:txXfrm>
        <a:off x="1779856" y="2450443"/>
        <a:ext cx="2715984" cy="11660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975F1-8677-4E94-B9C3-48E4E8630361}">
      <dsp:nvSpPr>
        <dsp:cNvPr id="0" name=""/>
        <dsp:cNvSpPr/>
      </dsp:nvSpPr>
      <dsp:spPr>
        <a:xfrm>
          <a:off x="2105256" y="1536"/>
          <a:ext cx="2287144" cy="1014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Page 1</a:t>
          </a:r>
        </a:p>
      </dsp:txBody>
      <dsp:txXfrm>
        <a:off x="2105256" y="1536"/>
        <a:ext cx="2287144" cy="1014176"/>
      </dsp:txXfrm>
    </dsp:sp>
    <dsp:sp modelId="{45647962-E1F2-4263-8767-14CBB16B42CB}">
      <dsp:nvSpPr>
        <dsp:cNvPr id="0" name=""/>
        <dsp:cNvSpPr/>
      </dsp:nvSpPr>
      <dsp:spPr>
        <a:xfrm>
          <a:off x="2105256" y="1066421"/>
          <a:ext cx="2287144" cy="1014176"/>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Old Page 2</a:t>
          </a:r>
        </a:p>
      </dsp:txBody>
      <dsp:txXfrm>
        <a:off x="2105256" y="1066421"/>
        <a:ext cx="2287144" cy="1014176"/>
      </dsp:txXfrm>
    </dsp:sp>
    <dsp:sp modelId="{1EFD26F0-6417-4F32-8943-DB4A19DA668B}">
      <dsp:nvSpPr>
        <dsp:cNvPr id="0" name=""/>
        <dsp:cNvSpPr/>
      </dsp:nvSpPr>
      <dsp:spPr>
        <a:xfrm>
          <a:off x="2105256" y="2131307"/>
          <a:ext cx="2287144" cy="1014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Page 3</a:t>
          </a:r>
        </a:p>
      </dsp:txBody>
      <dsp:txXfrm>
        <a:off x="2105256" y="2131307"/>
        <a:ext cx="2287144" cy="10141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6D452-2F89-FB42-B0DC-9342544D7678}">
      <dsp:nvSpPr>
        <dsp:cNvPr id="0" name=""/>
        <dsp:cNvSpPr/>
      </dsp:nvSpPr>
      <dsp:spPr>
        <a:xfrm>
          <a:off x="0" y="852"/>
          <a:ext cx="11334751"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No data in the free pages</a:t>
          </a:r>
        </a:p>
      </dsp:txBody>
      <dsp:txXfrm>
        <a:off x="29700" y="30552"/>
        <a:ext cx="11275351" cy="549000"/>
      </dsp:txXfrm>
    </dsp:sp>
    <dsp:sp modelId="{A7DBD1C9-B2D7-C644-B4E3-71D675912615}">
      <dsp:nvSpPr>
        <dsp:cNvPr id="0" name=""/>
        <dsp:cNvSpPr/>
      </dsp:nvSpPr>
      <dsp:spPr>
        <a:xfrm>
          <a:off x="0" y="609252"/>
          <a:ext cx="11334751"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87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a:t>In current devices, it is less likely to see data that exists in the free pages of the SQLite databases</a:t>
          </a:r>
          <a:endParaRPr lang="en-US" sz="2000" kern="1200" dirty="0"/>
        </a:p>
        <a:p>
          <a:pPr marL="228600" lvl="1" indent="-228600" algn="l" defTabSz="889000">
            <a:lnSpc>
              <a:spcPct val="90000"/>
            </a:lnSpc>
            <a:spcBef>
              <a:spcPct val="0"/>
            </a:spcBef>
            <a:spcAft>
              <a:spcPct val="20000"/>
            </a:spcAft>
            <a:buChar char="•"/>
          </a:pPr>
          <a:r>
            <a:rPr lang="en-US" altLang="en-US" sz="2000" kern="1200" dirty="0"/>
            <a:t>This is a function of the database VACUUM command being used more often</a:t>
          </a:r>
          <a:endParaRPr lang="en-US" sz="2000" kern="1200" dirty="0"/>
        </a:p>
        <a:p>
          <a:pPr marL="228600" lvl="1" indent="-228600" algn="l" defTabSz="889000">
            <a:lnSpc>
              <a:spcPct val="90000"/>
            </a:lnSpc>
            <a:spcBef>
              <a:spcPct val="0"/>
            </a:spcBef>
            <a:spcAft>
              <a:spcPct val="20000"/>
            </a:spcAft>
            <a:buChar char="•"/>
          </a:pPr>
          <a:r>
            <a:rPr lang="en-US" altLang="en-US" sz="2000" kern="1200" dirty="0"/>
            <a:t>Some acquisition methods (iTunes backups) VACUUM the database contents, rewrite the entire cleaned-up database to the flash memory, then use the phone’s APIs to extract or backup allowable content</a:t>
          </a:r>
        </a:p>
      </dsp:txBody>
      <dsp:txXfrm>
        <a:off x="0" y="609252"/>
        <a:ext cx="11334751" cy="1776060"/>
      </dsp:txXfrm>
    </dsp:sp>
    <dsp:sp modelId="{2E041004-021F-F746-BC26-1F34132659B1}">
      <dsp:nvSpPr>
        <dsp:cNvPr id="0" name=""/>
        <dsp:cNvSpPr/>
      </dsp:nvSpPr>
      <dsp:spPr>
        <a:xfrm>
          <a:off x="0" y="2385313"/>
          <a:ext cx="11334751"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altLang="en-US" sz="2600" kern="1200" dirty="0"/>
            <a:t>Deletion events can still be found in the Write Ahead Log (WAL)</a:t>
          </a:r>
          <a:endParaRPr lang="en-US" sz="2600" kern="1200" dirty="0"/>
        </a:p>
      </dsp:txBody>
      <dsp:txXfrm>
        <a:off x="29700" y="2415013"/>
        <a:ext cx="11275351" cy="549000"/>
      </dsp:txXfrm>
    </dsp:sp>
    <dsp:sp modelId="{A7DE5DAF-94D8-714E-8F3F-C3CAB256AE91}">
      <dsp:nvSpPr>
        <dsp:cNvPr id="0" name=""/>
        <dsp:cNvSpPr/>
      </dsp:nvSpPr>
      <dsp:spPr>
        <a:xfrm>
          <a:off x="0" y="3068593"/>
          <a:ext cx="11334751"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Use a forensic SQLite tool</a:t>
          </a:r>
        </a:p>
      </dsp:txBody>
      <dsp:txXfrm>
        <a:off x="29700" y="3098293"/>
        <a:ext cx="11275351" cy="549000"/>
      </dsp:txXfrm>
    </dsp:sp>
    <dsp:sp modelId="{E7D48968-4ECC-1445-A96D-520F6B2560BA}">
      <dsp:nvSpPr>
        <dsp:cNvPr id="0" name=""/>
        <dsp:cNvSpPr/>
      </dsp:nvSpPr>
      <dsp:spPr>
        <a:xfrm>
          <a:off x="0" y="3676993"/>
          <a:ext cx="11334751"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87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DB Browser for SQLite isn’t a forensic tool</a:t>
          </a:r>
        </a:p>
        <a:p>
          <a:pPr marL="228600" lvl="1" indent="-228600" algn="l" defTabSz="889000">
            <a:lnSpc>
              <a:spcPct val="90000"/>
            </a:lnSpc>
            <a:spcBef>
              <a:spcPct val="0"/>
            </a:spcBef>
            <a:spcAft>
              <a:spcPct val="20000"/>
            </a:spcAft>
            <a:buChar char="•"/>
          </a:pPr>
          <a:r>
            <a:rPr lang="en-US" sz="2000" kern="1200" dirty="0"/>
            <a:t>Utilize built-in browsers</a:t>
          </a:r>
        </a:p>
        <a:p>
          <a:pPr marL="228600" lvl="1" indent="-228600" algn="l" defTabSz="889000">
            <a:lnSpc>
              <a:spcPct val="90000"/>
            </a:lnSpc>
            <a:spcBef>
              <a:spcPct val="0"/>
            </a:spcBef>
            <a:spcAft>
              <a:spcPct val="20000"/>
            </a:spcAft>
            <a:buChar char="•"/>
          </a:pPr>
          <a:r>
            <a:rPr lang="en-US" sz="2000" kern="1200" dirty="0" err="1"/>
            <a:t>FQLite</a:t>
          </a:r>
          <a:r>
            <a:rPr lang="en-US" sz="2000" kern="1200" dirty="0"/>
            <a:t>/Paul Sanderson’s Forensic Browser for SQLite</a:t>
          </a:r>
        </a:p>
      </dsp:txBody>
      <dsp:txXfrm>
        <a:off x="0" y="3676993"/>
        <a:ext cx="11334751" cy="995670"/>
      </dsp:txXfrm>
    </dsp:sp>
    <dsp:sp modelId="{3257FBB7-A7F3-C149-937D-2972640E09CF}">
      <dsp:nvSpPr>
        <dsp:cNvPr id="0" name=""/>
        <dsp:cNvSpPr/>
      </dsp:nvSpPr>
      <dsp:spPr>
        <a:xfrm>
          <a:off x="0" y="4672663"/>
          <a:ext cx="11334751"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altLang="en-US" sz="2600" kern="1200" dirty="0"/>
            <a:t>This requires a Full File System acquisition</a:t>
          </a:r>
          <a:endParaRPr lang="en-US" sz="2600" kern="1200" dirty="0"/>
        </a:p>
      </dsp:txBody>
      <dsp:txXfrm>
        <a:off x="29700" y="4702363"/>
        <a:ext cx="11275351"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FEA98-0A55-C447-AC81-6C1BF6C1F2BD}">
      <dsp:nvSpPr>
        <dsp:cNvPr id="0" name=""/>
        <dsp:cNvSpPr/>
      </dsp:nvSpPr>
      <dsp:spPr>
        <a:xfrm>
          <a:off x="0" y="171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Wireshark</a:t>
          </a:r>
          <a:endParaRPr lang="en-US" sz="1900" kern="1200" dirty="0"/>
        </a:p>
      </dsp:txBody>
      <dsp:txXfrm>
        <a:off x="21704" y="38859"/>
        <a:ext cx="5528717" cy="401192"/>
      </dsp:txXfrm>
    </dsp:sp>
    <dsp:sp modelId="{9952E622-8FBB-5940-BA48-A2BC8AAB3504}">
      <dsp:nvSpPr>
        <dsp:cNvPr id="0" name=""/>
        <dsp:cNvSpPr/>
      </dsp:nvSpPr>
      <dsp:spPr>
        <a:xfrm>
          <a:off x="0" y="51647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DeCode</a:t>
          </a:r>
          <a:endParaRPr lang="en-US" sz="1900" kern="1200"/>
        </a:p>
      </dsp:txBody>
      <dsp:txXfrm>
        <a:off x="21704" y="538179"/>
        <a:ext cx="5528717" cy="401192"/>
      </dsp:txXfrm>
    </dsp:sp>
    <dsp:sp modelId="{DA4540B6-9A85-7646-8431-BE67EC37ECE1}">
      <dsp:nvSpPr>
        <dsp:cNvPr id="0" name=""/>
        <dsp:cNvSpPr/>
      </dsp:nvSpPr>
      <dsp:spPr>
        <a:xfrm>
          <a:off x="0" y="101579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Dex2Jar</a:t>
          </a:r>
          <a:endParaRPr lang="en-US" sz="1900" kern="1200"/>
        </a:p>
      </dsp:txBody>
      <dsp:txXfrm>
        <a:off x="21704" y="1037499"/>
        <a:ext cx="5528717" cy="401192"/>
      </dsp:txXfrm>
    </dsp:sp>
    <dsp:sp modelId="{E3431A1E-146D-F342-8A62-BA2273A9B273}">
      <dsp:nvSpPr>
        <dsp:cNvPr id="0" name=""/>
        <dsp:cNvSpPr/>
      </dsp:nvSpPr>
      <dsp:spPr>
        <a:xfrm>
          <a:off x="0" y="151511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Java Decompiler/Dev Kit</a:t>
          </a:r>
          <a:endParaRPr lang="en-US" sz="1900" kern="1200"/>
        </a:p>
      </dsp:txBody>
      <dsp:txXfrm>
        <a:off x="21704" y="1536819"/>
        <a:ext cx="5528717" cy="401192"/>
      </dsp:txXfrm>
    </dsp:sp>
    <dsp:sp modelId="{E4CB864D-6D6E-4C42-B02C-B93D05765FD3}">
      <dsp:nvSpPr>
        <dsp:cNvPr id="0" name=""/>
        <dsp:cNvSpPr/>
      </dsp:nvSpPr>
      <dsp:spPr>
        <a:xfrm>
          <a:off x="0" y="201443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FTK Imager</a:t>
          </a:r>
          <a:endParaRPr lang="en-US" sz="1900" kern="1200"/>
        </a:p>
      </dsp:txBody>
      <dsp:txXfrm>
        <a:off x="21704" y="2036139"/>
        <a:ext cx="5528717" cy="401192"/>
      </dsp:txXfrm>
    </dsp:sp>
    <dsp:sp modelId="{67DF1C90-47FD-D94B-BBE7-6713F7B1951E}">
      <dsp:nvSpPr>
        <dsp:cNvPr id="0" name=""/>
        <dsp:cNvSpPr/>
      </dsp:nvSpPr>
      <dsp:spPr>
        <a:xfrm>
          <a:off x="0" y="25137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Autopsy</a:t>
          </a:r>
          <a:endParaRPr lang="en-US" sz="1900" kern="1200"/>
        </a:p>
      </dsp:txBody>
      <dsp:txXfrm>
        <a:off x="21704" y="2535459"/>
        <a:ext cx="5528717" cy="401192"/>
      </dsp:txXfrm>
    </dsp:sp>
    <dsp:sp modelId="{EBEFBF9E-013F-3249-8338-2132EA020DD1}">
      <dsp:nvSpPr>
        <dsp:cNvPr id="0" name=""/>
        <dsp:cNvSpPr/>
      </dsp:nvSpPr>
      <dsp:spPr>
        <a:xfrm>
          <a:off x="0" y="301307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Elcomsoft Phone Breaker*</a:t>
          </a:r>
          <a:endParaRPr lang="en-US" sz="1900" kern="1200"/>
        </a:p>
      </dsp:txBody>
      <dsp:txXfrm>
        <a:off x="21704" y="3034779"/>
        <a:ext cx="5528717" cy="401192"/>
      </dsp:txXfrm>
    </dsp:sp>
    <dsp:sp modelId="{5E50AD03-F166-3C44-AD1F-B6F226DE03E8}">
      <dsp:nvSpPr>
        <dsp:cNvPr id="0" name=""/>
        <dsp:cNvSpPr/>
      </dsp:nvSpPr>
      <dsp:spPr>
        <a:xfrm>
          <a:off x="0" y="351239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SQLite Forensic Explorer*</a:t>
          </a:r>
          <a:endParaRPr lang="en-US" sz="1900" kern="1200"/>
        </a:p>
      </dsp:txBody>
      <dsp:txXfrm>
        <a:off x="21704" y="3534099"/>
        <a:ext cx="5528717" cy="401192"/>
      </dsp:txXfrm>
    </dsp:sp>
    <dsp:sp modelId="{F9F1CC7C-877A-1346-A098-19E273E730A5}">
      <dsp:nvSpPr>
        <dsp:cNvPr id="0" name=""/>
        <dsp:cNvSpPr/>
      </dsp:nvSpPr>
      <dsp:spPr>
        <a:xfrm>
          <a:off x="0" y="401171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Elcomsoft</a:t>
          </a:r>
          <a:r>
            <a:rPr lang="en-US" sz="1900" b="0" i="0" kern="1200" dirty="0"/>
            <a:t> Cloud </a:t>
          </a:r>
          <a:r>
            <a:rPr lang="en-US" sz="1900" b="0" i="0" kern="1200" dirty="0" err="1"/>
            <a:t>eXplorer</a:t>
          </a:r>
          <a:r>
            <a:rPr lang="en-US" sz="1900" b="0" i="0" kern="1200" dirty="0"/>
            <a:t>*</a:t>
          </a:r>
          <a:endParaRPr lang="en-US" sz="1900" kern="1200" dirty="0"/>
        </a:p>
      </dsp:txBody>
      <dsp:txXfrm>
        <a:off x="21704" y="4033419"/>
        <a:ext cx="5528717" cy="401192"/>
      </dsp:txXfrm>
    </dsp:sp>
    <dsp:sp modelId="{94306CA5-189B-7242-81A1-3EEF04E2B26B}">
      <dsp:nvSpPr>
        <dsp:cNvPr id="0" name=""/>
        <dsp:cNvSpPr/>
      </dsp:nvSpPr>
      <dsp:spPr>
        <a:xfrm>
          <a:off x="0" y="451103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3U Tools</a:t>
          </a:r>
        </a:p>
      </dsp:txBody>
      <dsp:txXfrm>
        <a:off x="21704" y="4532739"/>
        <a:ext cx="5528717" cy="401192"/>
      </dsp:txXfrm>
    </dsp:sp>
    <dsp:sp modelId="{3A893265-3DAE-3341-8B85-15DDDD79665A}">
      <dsp:nvSpPr>
        <dsp:cNvPr id="0" name=""/>
        <dsp:cNvSpPr/>
      </dsp:nvSpPr>
      <dsp:spPr>
        <a:xfrm>
          <a:off x="0" y="5010355"/>
          <a:ext cx="5572125" cy="444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Custom scripts and more</a:t>
          </a:r>
          <a:endParaRPr lang="en-US" sz="1900" kern="1200"/>
        </a:p>
      </dsp:txBody>
      <dsp:txXfrm>
        <a:off x="21704" y="5032059"/>
        <a:ext cx="5528717"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1A8A2-B51F-9F4B-BA67-C81E98E3B7A1}">
      <dsp:nvSpPr>
        <dsp:cNvPr id="0" name=""/>
        <dsp:cNvSpPr/>
      </dsp:nvSpPr>
      <dsp:spPr>
        <a:xfrm>
          <a:off x="0" y="28283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New devices released</a:t>
          </a:r>
          <a:endParaRPr lang="en-US" sz="2100" kern="1200" dirty="0"/>
        </a:p>
      </dsp:txBody>
      <dsp:txXfrm>
        <a:off x="23988" y="306823"/>
        <a:ext cx="5524149" cy="443423"/>
      </dsp:txXfrm>
    </dsp:sp>
    <dsp:sp modelId="{537BAEC1-73DE-3045-87B0-2D924874A219}">
      <dsp:nvSpPr>
        <dsp:cNvPr id="0" name=""/>
        <dsp:cNvSpPr/>
      </dsp:nvSpPr>
      <dsp:spPr>
        <a:xfrm>
          <a:off x="0" y="83471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Operating system updates</a:t>
          </a:r>
          <a:endParaRPr lang="en-US" sz="2100" kern="1200"/>
        </a:p>
      </dsp:txBody>
      <dsp:txXfrm>
        <a:off x="23988" y="858703"/>
        <a:ext cx="5524149" cy="443423"/>
      </dsp:txXfrm>
    </dsp:sp>
    <dsp:sp modelId="{7A42F4F9-E63F-4945-AA24-79F96216A0DC}">
      <dsp:nvSpPr>
        <dsp:cNvPr id="0" name=""/>
        <dsp:cNvSpPr/>
      </dsp:nvSpPr>
      <dsp:spPr>
        <a:xfrm>
          <a:off x="0" y="138659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Encryption</a:t>
          </a:r>
          <a:endParaRPr lang="en-US" sz="2100" kern="1200"/>
        </a:p>
      </dsp:txBody>
      <dsp:txXfrm>
        <a:off x="23988" y="1410583"/>
        <a:ext cx="5524149" cy="443423"/>
      </dsp:txXfrm>
    </dsp:sp>
    <dsp:sp modelId="{734FE44E-7B01-1845-9F6C-A8040BC17D7A}">
      <dsp:nvSpPr>
        <dsp:cNvPr id="0" name=""/>
        <dsp:cNvSpPr/>
      </dsp:nvSpPr>
      <dsp:spPr>
        <a:xfrm>
          <a:off x="0" y="193847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New applications</a:t>
          </a:r>
          <a:endParaRPr lang="en-US" sz="2100" kern="1200"/>
        </a:p>
      </dsp:txBody>
      <dsp:txXfrm>
        <a:off x="23988" y="1962463"/>
        <a:ext cx="5524149" cy="443423"/>
      </dsp:txXfrm>
    </dsp:sp>
    <dsp:sp modelId="{22FE4DD4-E797-A545-8E5F-024A9688F1D3}">
      <dsp:nvSpPr>
        <dsp:cNvPr id="0" name=""/>
        <dsp:cNvSpPr/>
      </dsp:nvSpPr>
      <dsp:spPr>
        <a:xfrm>
          <a:off x="0" y="249035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Cloud artifacts</a:t>
          </a:r>
          <a:endParaRPr lang="en-US" sz="2100" kern="1200"/>
        </a:p>
      </dsp:txBody>
      <dsp:txXfrm>
        <a:off x="23988" y="2514343"/>
        <a:ext cx="5524149" cy="443423"/>
      </dsp:txXfrm>
    </dsp:sp>
    <dsp:sp modelId="{1ECF4B96-AB03-924A-95BB-F52B6AE772C7}">
      <dsp:nvSpPr>
        <dsp:cNvPr id="0" name=""/>
        <dsp:cNvSpPr/>
      </dsp:nvSpPr>
      <dsp:spPr>
        <a:xfrm>
          <a:off x="0" y="304223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Tool updates</a:t>
          </a:r>
          <a:endParaRPr lang="en-US" sz="2100" kern="1200"/>
        </a:p>
      </dsp:txBody>
      <dsp:txXfrm>
        <a:off x="23988" y="3066223"/>
        <a:ext cx="5524149" cy="443423"/>
      </dsp:txXfrm>
    </dsp:sp>
    <dsp:sp modelId="{A91AA5BA-58D5-194E-92D7-852A9D184B86}">
      <dsp:nvSpPr>
        <dsp:cNvPr id="0" name=""/>
        <dsp:cNvSpPr/>
      </dsp:nvSpPr>
      <dsp:spPr>
        <a:xfrm>
          <a:off x="0" y="359411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Acquisition breakthroughs or new challenges</a:t>
          </a:r>
          <a:endParaRPr lang="en-US" sz="2100" kern="1200"/>
        </a:p>
      </dsp:txBody>
      <dsp:txXfrm>
        <a:off x="23988" y="3618103"/>
        <a:ext cx="5524149" cy="443423"/>
      </dsp:txXfrm>
    </dsp:sp>
    <dsp:sp modelId="{73561DB9-B404-D346-9B91-5E1A779DAD09}">
      <dsp:nvSpPr>
        <dsp:cNvPr id="0" name=""/>
        <dsp:cNvSpPr/>
      </dsp:nvSpPr>
      <dsp:spPr>
        <a:xfrm>
          <a:off x="0" y="414599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New techniques</a:t>
          </a:r>
          <a:endParaRPr lang="en-US" sz="2100" kern="1200"/>
        </a:p>
      </dsp:txBody>
      <dsp:txXfrm>
        <a:off x="23988" y="4169983"/>
        <a:ext cx="5524149" cy="443423"/>
      </dsp:txXfrm>
    </dsp:sp>
    <dsp:sp modelId="{195239D8-FA80-D54F-A60D-2F16F4E2CB8F}">
      <dsp:nvSpPr>
        <dsp:cNvPr id="0" name=""/>
        <dsp:cNvSpPr/>
      </dsp:nvSpPr>
      <dsp:spPr>
        <a:xfrm>
          <a:off x="0" y="4697875"/>
          <a:ext cx="55721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Customized scripts</a:t>
          </a:r>
          <a:endParaRPr lang="en-US" sz="2100" kern="1200"/>
        </a:p>
      </dsp:txBody>
      <dsp:txXfrm>
        <a:off x="23988" y="4721863"/>
        <a:ext cx="5524149" cy="443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A893D-C9C4-F048-8E63-817EC28D32B0}">
      <dsp:nvSpPr>
        <dsp:cNvPr id="0" name=""/>
        <dsp:cNvSpPr/>
      </dsp:nvSpPr>
      <dsp:spPr>
        <a:xfrm>
          <a:off x="0" y="0"/>
          <a:ext cx="1133475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ICCID</a:t>
          </a:r>
          <a:r>
            <a:rPr lang="en-US" sz="2400" b="0" i="0" kern="1200" dirty="0"/>
            <a:t>: Integrated Circuit Card Identification</a:t>
          </a:r>
          <a:endParaRPr lang="en-US" sz="2400" kern="1200" dirty="0"/>
        </a:p>
      </dsp:txBody>
      <dsp:txXfrm>
        <a:off x="59399" y="59399"/>
        <a:ext cx="11215952" cy="1098002"/>
      </dsp:txXfrm>
    </dsp:sp>
    <dsp:sp modelId="{B2E8851E-07DA-2441-A6A9-7E86EA056109}">
      <dsp:nvSpPr>
        <dsp:cNvPr id="0" name=""/>
        <dsp:cNvSpPr/>
      </dsp:nvSpPr>
      <dsp:spPr>
        <a:xfrm>
          <a:off x="0" y="1349964"/>
          <a:ext cx="1133475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IMSI</a:t>
          </a:r>
          <a:r>
            <a:rPr lang="en-US" sz="2400" b="0" i="0" kern="1200" dirty="0"/>
            <a:t>: International Mobile Subscriber Identity</a:t>
          </a:r>
          <a:endParaRPr lang="en-US" sz="2400" kern="1200" dirty="0"/>
        </a:p>
      </dsp:txBody>
      <dsp:txXfrm>
        <a:off x="59399" y="1409363"/>
        <a:ext cx="1121595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7661A-05AE-D542-A223-FEA017650020}">
      <dsp:nvSpPr>
        <dsp:cNvPr id="0" name=""/>
        <dsp:cNvSpPr/>
      </dsp:nvSpPr>
      <dsp:spPr>
        <a:xfrm rot="16200000">
          <a:off x="134673" y="-129000"/>
          <a:ext cx="5199062" cy="545706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t>Garbage collection is the process by which solid-state memory improves write performance by proactively eliminating the need for whole block erasures prior to every write operation.</a:t>
          </a:r>
          <a:endParaRPr lang="en-US" sz="2400" kern="1200" dirty="0"/>
        </a:p>
      </dsp:txBody>
      <dsp:txXfrm rot="5400000">
        <a:off x="5673" y="1039812"/>
        <a:ext cx="5457062" cy="3119438"/>
      </dsp:txXfrm>
    </dsp:sp>
    <dsp:sp modelId="{1D408DBF-55BA-1B4D-962F-1BA9F2DD0B8C}">
      <dsp:nvSpPr>
        <dsp:cNvPr id="0" name=""/>
        <dsp:cNvSpPr/>
      </dsp:nvSpPr>
      <dsp:spPr>
        <a:xfrm rot="16200000">
          <a:off x="6001014" y="-129000"/>
          <a:ext cx="5199062" cy="5457062"/>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t>Database vacuuming is the process of clearing data marked for deletion by the application or the user.</a:t>
          </a:r>
          <a:endParaRPr lang="en-US" sz="2400" kern="1200" dirty="0"/>
        </a:p>
      </dsp:txBody>
      <dsp:txXfrm rot="5400000">
        <a:off x="5872014" y="1039812"/>
        <a:ext cx="5457062" cy="31194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12CA9-8506-4F68-9A68-74938C678206}">
      <dsp:nvSpPr>
        <dsp:cNvPr id="0" name=""/>
        <dsp:cNvSpPr/>
      </dsp:nvSpPr>
      <dsp:spPr>
        <a:xfrm>
          <a:off x="0" y="179"/>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Provides additional storage for your smartphone</a:t>
          </a:r>
        </a:p>
      </dsp:txBody>
      <dsp:txXfrm>
        <a:off x="43940" y="44119"/>
        <a:ext cx="11246870" cy="812243"/>
      </dsp:txXfrm>
    </dsp:sp>
    <dsp:sp modelId="{E65AFDA3-D1BF-4780-ADBA-037E2A4FDD97}">
      <dsp:nvSpPr>
        <dsp:cNvPr id="0" name=""/>
        <dsp:cNvSpPr/>
      </dsp:nvSpPr>
      <dsp:spPr>
        <a:xfrm>
          <a:off x="0" y="914505"/>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The smartphone you use may limit the size of the card accepted</a:t>
          </a:r>
        </a:p>
      </dsp:txBody>
      <dsp:txXfrm>
        <a:off x="43940" y="958445"/>
        <a:ext cx="11246870" cy="812243"/>
      </dsp:txXfrm>
    </dsp:sp>
    <dsp:sp modelId="{0467141C-E81A-4CDD-8D14-30BB14B95B02}">
      <dsp:nvSpPr>
        <dsp:cNvPr id="0" name=""/>
        <dsp:cNvSpPr/>
      </dsp:nvSpPr>
      <dsp:spPr>
        <a:xfrm>
          <a:off x="0" y="1828831"/>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Transient devices (Stores anything)</a:t>
          </a:r>
        </a:p>
      </dsp:txBody>
      <dsp:txXfrm>
        <a:off x="43940" y="1872771"/>
        <a:ext cx="11246870" cy="812243"/>
      </dsp:txXfrm>
    </dsp:sp>
    <dsp:sp modelId="{844C668D-E9CE-4421-BBCA-29A9F473DEF2}">
      <dsp:nvSpPr>
        <dsp:cNvPr id="0" name=""/>
        <dsp:cNvSpPr/>
      </dsp:nvSpPr>
      <dsp:spPr>
        <a:xfrm>
          <a:off x="0" y="2743157"/>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Modern devices will NOT ask to reformat the card, so you will see evidence of other device data as part of the file system</a:t>
          </a:r>
        </a:p>
      </dsp:txBody>
      <dsp:txXfrm>
        <a:off x="43940" y="2787097"/>
        <a:ext cx="11246870" cy="812243"/>
      </dsp:txXfrm>
    </dsp:sp>
    <dsp:sp modelId="{B6C7E43A-FEDA-4A3B-9AFC-2806F64C3EE1}">
      <dsp:nvSpPr>
        <dsp:cNvPr id="0" name=""/>
        <dsp:cNvSpPr/>
      </dsp:nvSpPr>
      <dsp:spPr>
        <a:xfrm>
          <a:off x="0" y="3657483"/>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Path to storage locations is similar whether the card is real or emulated</a:t>
          </a:r>
        </a:p>
      </dsp:txBody>
      <dsp:txXfrm>
        <a:off x="43940" y="3701423"/>
        <a:ext cx="11246870" cy="812243"/>
      </dsp:txXfrm>
    </dsp:sp>
    <dsp:sp modelId="{5F231159-573E-4636-8F85-2A3F35D093D8}">
      <dsp:nvSpPr>
        <dsp:cNvPr id="0" name=""/>
        <dsp:cNvSpPr/>
      </dsp:nvSpPr>
      <dsp:spPr>
        <a:xfrm>
          <a:off x="0" y="4571809"/>
          <a:ext cx="11334750" cy="900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Acquire outside the phone, then inside the phone if time allows—you will soon understand why!</a:t>
          </a:r>
        </a:p>
      </dsp:txBody>
      <dsp:txXfrm>
        <a:off x="43940" y="4615749"/>
        <a:ext cx="11246870" cy="8122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7FF08-7A9C-4340-A954-E00E4FBD5936}">
      <dsp:nvSpPr>
        <dsp:cNvPr id="0" name=""/>
        <dsp:cNvSpPr/>
      </dsp:nvSpPr>
      <dsp:spPr>
        <a:xfrm>
          <a:off x="0" y="11699"/>
          <a:ext cx="1133475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Logical acquisition</a:t>
          </a:r>
        </a:p>
      </dsp:txBody>
      <dsp:txXfrm>
        <a:off x="26273" y="37972"/>
        <a:ext cx="11282204" cy="485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8DC39-A271-B94C-9A6B-85DC596AC031}">
      <dsp:nvSpPr>
        <dsp:cNvPr id="0" name=""/>
        <dsp:cNvSpPr/>
      </dsp:nvSpPr>
      <dsp:spPr>
        <a:xfrm>
          <a:off x="0" y="11699"/>
          <a:ext cx="1133475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File system acquisition (Advanced Logical)</a:t>
          </a:r>
        </a:p>
      </dsp:txBody>
      <dsp:txXfrm>
        <a:off x="26273" y="37972"/>
        <a:ext cx="11282204" cy="485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53961-9965-AA40-B0F9-61B50D111A80}">
      <dsp:nvSpPr>
        <dsp:cNvPr id="0" name=""/>
        <dsp:cNvSpPr/>
      </dsp:nvSpPr>
      <dsp:spPr>
        <a:xfrm>
          <a:off x="0" y="11699"/>
          <a:ext cx="1133475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Full file system acquisition</a:t>
          </a:r>
        </a:p>
      </dsp:txBody>
      <dsp:txXfrm>
        <a:off x="26273" y="37972"/>
        <a:ext cx="11282204" cy="485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1030B-1D51-2A07-E680-EE1910905F3C}"/>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FBA08C2A-B2AA-3FC9-DDEC-F92637EA0D46}"/>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B17599-72FC-402C-AA4C-A5619B215867}" type="datetimeFigureOut">
              <a:rPr lang="en-US" smtClean="0">
                <a:latin typeface="Arial" panose="020B0604020202020204" pitchFamily="34" charset="0"/>
              </a:rPr>
              <a:t>3/29/2024</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7E581BCD-F0DF-EA01-68A6-AD463707A6C1}"/>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AF421DB7-CEFB-99F3-151C-B39A21137FC6}"/>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696BA1FF-F088-4C0D-A542-B3A947BCF9D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8229600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96863" y="332190"/>
            <a:ext cx="6721475" cy="378142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296863" y="4288281"/>
            <a:ext cx="6721475" cy="5059917"/>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186821" y="9196488"/>
            <a:ext cx="941559" cy="303420"/>
          </a:xfrm>
          <a:prstGeom prst="rect">
            <a:avLst/>
          </a:prstGeom>
        </p:spPr>
        <p:txBody>
          <a:bodyPr vert="horz" lIns="96661" tIns="48331" rIns="96661" bIns="48331" rtlCol="0" anchor="b"/>
          <a:lstStyle>
            <a:lvl1pPr algn="ctr">
              <a:defRPr sz="1000"/>
            </a:lvl1pPr>
          </a:lstStyle>
          <a:p>
            <a:fld id="{3E35E697-39D1-7641-AEE2-3F6A60E264FC}" type="slidenum">
              <a:rPr lang="en-US" smtClean="0"/>
              <a:pPr/>
              <a:t>‹#›</a:t>
            </a:fld>
            <a:endParaRPr lang="en-US" dirty="0"/>
          </a:p>
        </p:txBody>
      </p:sp>
    </p:spTree>
    <p:extLst>
      <p:ext uri="{BB962C8B-B14F-4D97-AF65-F5344CB8AC3E}">
        <p14:creationId xmlns:p14="http://schemas.microsoft.com/office/powerpoint/2010/main" val="12546294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1pPr>
    <a:lvl2pPr marL="117475" indent="52388"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2pPr>
    <a:lvl3pPr marL="169863" indent="169863"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3pPr>
    <a:lvl4pPr marL="509588" indent="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4pPr>
    <a:lvl5pPr marL="1828800" indent="-113665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image" Target="../media/image99.jpeg"/></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s/slide116.xml"/><Relationship Id="rId1" Type="http://schemas.openxmlformats.org/officeDocument/2006/relationships/notesMaster" Target="../notesMasters/notesMaster1.xml"/><Relationship Id="rId5" Type="http://schemas.openxmlformats.org/officeDocument/2006/relationships/image" Target="../media/image122.png"/><Relationship Id="rId4" Type="http://schemas.openxmlformats.org/officeDocument/2006/relationships/image" Target="../media/image121.png"/></Relationships>
</file>

<file path=ppt/notesSlides/_rels/notesSlide1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s/slide117.xml"/><Relationship Id="rId1" Type="http://schemas.openxmlformats.org/officeDocument/2006/relationships/notesMaster" Target="../notesMasters/notesMaster1.xml"/><Relationship Id="rId5" Type="http://schemas.openxmlformats.org/officeDocument/2006/relationships/image" Target="../media/image125.png"/><Relationship Id="rId4" Type="http://schemas.openxmlformats.org/officeDocument/2006/relationships/image" Target="../media/image124.png"/></Relationships>
</file>

<file path=ppt/notesSlides/_rels/notesSlide1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image" Target="../media/image126.png"/></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slide" Target="../slides/slide150.xml"/><Relationship Id="rId1" Type="http://schemas.openxmlformats.org/officeDocument/2006/relationships/notesMaster" Target="../notesMasters/notesMaster1.xml"/><Relationship Id="rId5" Type="http://schemas.openxmlformats.org/officeDocument/2006/relationships/image" Target="../media/image159.JPG"/><Relationship Id="rId4" Type="http://schemas.openxmlformats.org/officeDocument/2006/relationships/image" Target="../media/image158.JPG"/></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image" Target="../media/image8.png"/></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image" Target="../media/image18.JPG"/></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image" Target="../media/image30.png"/></Relationships>
</file>

<file path=ppt/notesSlides/_rels/note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image" Target="../media/image66.JPG"/></Relationships>
</file>

<file path=ppt/notesSlides/_rels/note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area is intentionally left blank.</a:t>
            </a:r>
          </a:p>
        </p:txBody>
      </p:sp>
      <p:sp>
        <p:nvSpPr>
          <p:cNvPr id="7" name="Slide Image Placeholder 6">
            <a:extLst>
              <a:ext uri="{FF2B5EF4-FFF2-40B4-BE49-F238E27FC236}">
                <a16:creationId xmlns:a16="http://schemas.microsoft.com/office/drawing/2014/main" id="{5032950F-0149-951A-0B4D-31FACC19B0AD}"/>
              </a:ext>
            </a:extLst>
          </p:cNvPr>
          <p:cNvSpPr>
            <a:spLocks noGrp="1" noRot="1" noChangeAspect="1"/>
          </p:cNvSpPr>
          <p:nvPr>
            <p:ph type="sldImg"/>
          </p:nvPr>
        </p:nvSpPr>
        <p:spPr>
          <a:xfrm>
            <a:off x="296863" y="331788"/>
            <a:ext cx="6721475" cy="3781425"/>
          </a:xfrm>
        </p:spPr>
      </p:sp>
      <p:sp>
        <p:nvSpPr>
          <p:cNvPr id="2" name="Slide Number Placeholder 1">
            <a:extLst>
              <a:ext uri="{FF2B5EF4-FFF2-40B4-BE49-F238E27FC236}">
                <a16:creationId xmlns:a16="http://schemas.microsoft.com/office/drawing/2014/main" id="{22F13A98-14F0-DF31-194F-156D5C95B733}"/>
              </a:ext>
            </a:extLst>
          </p:cNvPr>
          <p:cNvSpPr>
            <a:spLocks noGrp="1"/>
          </p:cNvSpPr>
          <p:nvPr>
            <p:ph type="sldNum" sz="quarter" idx="5"/>
          </p:nvPr>
        </p:nvSpPr>
        <p:spPr/>
        <p:txBody>
          <a:bodyPr/>
          <a:lstStyle/>
          <a:p>
            <a:fld id="{3E35E697-39D1-7641-AEE2-3F6A60E264FC}" type="slidenum">
              <a:rPr lang="en-US" smtClean="0"/>
              <a:pPr/>
              <a:t>1</a:t>
            </a:fld>
            <a:endParaRPr lang="en-US" dirty="0"/>
          </a:p>
        </p:txBody>
      </p:sp>
    </p:spTree>
    <p:extLst>
      <p:ext uri="{BB962C8B-B14F-4D97-AF65-F5344CB8AC3E}">
        <p14:creationId xmlns:p14="http://schemas.microsoft.com/office/powerpoint/2010/main" val="290057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Note that </a:t>
            </a:r>
            <a:r>
              <a:rPr lang="en-US" dirty="0" err="1"/>
              <a:t>Elcomsoft</a:t>
            </a:r>
            <a:r>
              <a:rPr lang="en-US" dirty="0"/>
              <a:t> must be installed prior to use. The licenses and links to the software are available in your </a:t>
            </a:r>
            <a:r>
              <a:rPr lang="en-US" dirty="0" err="1"/>
              <a:t>MyLabs</a:t>
            </a:r>
            <a:r>
              <a:rPr lang="en-US" dirty="0"/>
              <a:t> portal.</a:t>
            </a:r>
          </a:p>
        </p:txBody>
      </p:sp>
      <p:sp>
        <p:nvSpPr>
          <p:cNvPr id="5" name="Slide Number Placeholder 4">
            <a:extLst>
              <a:ext uri="{FF2B5EF4-FFF2-40B4-BE49-F238E27FC236}">
                <a16:creationId xmlns:a16="http://schemas.microsoft.com/office/drawing/2014/main" id="{786BCBF8-3AC7-AB69-DED5-4666EDEAAE6E}"/>
              </a:ext>
            </a:extLst>
          </p:cNvPr>
          <p:cNvSpPr>
            <a:spLocks noGrp="1"/>
          </p:cNvSpPr>
          <p:nvPr>
            <p:ph type="sldNum" sz="quarter" idx="5"/>
          </p:nvPr>
        </p:nvSpPr>
        <p:spPr/>
        <p:txBody>
          <a:bodyPr/>
          <a:lstStyle/>
          <a:p>
            <a:fld id="{3E35E697-39D1-7641-AEE2-3F6A60E264FC}" type="slidenum">
              <a:rPr lang="en-US" smtClean="0"/>
              <a:pPr/>
              <a:t>10</a:t>
            </a:fld>
            <a:endParaRPr lang="en-US" dirty="0"/>
          </a:p>
        </p:txBody>
      </p:sp>
    </p:spTree>
    <p:extLst>
      <p:ext uri="{BB962C8B-B14F-4D97-AF65-F5344CB8AC3E}">
        <p14:creationId xmlns:p14="http://schemas.microsoft.com/office/powerpoint/2010/main" val="11040605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pPr>
              <a:spcBef>
                <a:spcPts val="0"/>
              </a:spcBef>
            </a:pPr>
            <a:r>
              <a:rPr lang="en-US" altLang="en-US" dirty="0"/>
              <a:t>examination should always be reviewed for deleted content in a Hex viewer or a tool that can access deleted SQLite records.</a:t>
            </a:r>
          </a:p>
          <a:p>
            <a:r>
              <a:rPr lang="en-US" dirty="0"/>
              <a:t>It is important to note that not every database will retain deleted records, as you will notice that many of Apple’s native databases no longer retain deleted content. Second, not all database viewers including those built into your mobile forensic analytical platforms are created equally. One of the best stand-alone SQLite database tools is Sanderson’s Forensic Browser for SQLite, and I prefer Oxygen’s built-in database browser over the built-ins supplied by other prominent vendors. If you are utilizing Cellebrite Physical Analyzer (Figure 1), be sure to click on the pickaxe at the far right to display deleted entries per table. If you are using Oxygen’s database browser (Figure 2), which can be used as a stand-alone utility, it will display deleted entries per table or from the entire database. There is also a free SQLite database deleted records parser created by Mari DeGrazia, which has been included in your VM and can be downloaded from GitHub.</a:t>
            </a:r>
            <a:r>
              <a:rPr lang="en-US" baseline="30000" dirty="0"/>
              <a:t>2</a:t>
            </a:r>
          </a:p>
          <a:p>
            <a:endParaRPr lang="en-US" dirty="0"/>
          </a:p>
          <a:p>
            <a:endParaRPr lang="en-US" dirty="0"/>
          </a:p>
          <a:p>
            <a:endParaRPr lang="en-US" dirty="0"/>
          </a:p>
          <a:p>
            <a:endParaRPr lang="en-US" dirty="0"/>
          </a:p>
          <a:p>
            <a:pPr algn="ctr"/>
            <a:endParaRPr lang="en-US" dirty="0"/>
          </a:p>
          <a:p>
            <a:pPr algn="ctr"/>
            <a:r>
              <a:rPr lang="en-US" dirty="0"/>
              <a:t>Figure 1</a:t>
            </a:r>
          </a:p>
          <a:p>
            <a:endParaRPr lang="en-US" dirty="0"/>
          </a:p>
          <a:p>
            <a:endParaRPr lang="en-US" dirty="0"/>
          </a:p>
          <a:p>
            <a:endParaRPr lang="en-US" dirty="0"/>
          </a:p>
          <a:p>
            <a:endParaRPr lang="en-US" dirty="0"/>
          </a:p>
          <a:p>
            <a:endParaRPr lang="en-US" dirty="0"/>
          </a:p>
          <a:p>
            <a:r>
              <a:rPr lang="en-US" dirty="0"/>
              <a:t>			     Figure 2</a:t>
            </a:r>
          </a:p>
          <a:p>
            <a:pPr>
              <a:spcAft>
                <a:spcPts val="0"/>
              </a:spcAft>
            </a:pPr>
            <a:r>
              <a:rPr lang="en-US" dirty="0"/>
              <a:t>1. https://for585.com/kjnw9 (SQLite.org)</a:t>
            </a:r>
          </a:p>
          <a:p>
            <a:pPr>
              <a:spcBef>
                <a:spcPts val="0"/>
              </a:spcBef>
            </a:pPr>
            <a:r>
              <a:rPr lang="en-US" dirty="0"/>
              <a:t>2. https://github.com/mdegrazia/SQLite-Deleted-Records-Parser</a:t>
            </a:r>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100</a:t>
            </a:fld>
            <a:endParaRPr lang="en-US" dirty="0"/>
          </a:p>
        </p:txBody>
      </p:sp>
      <p:pic>
        <p:nvPicPr>
          <p:cNvPr id="5" name="Picture 4">
            <a:extLst>
              <a:ext uri="{FF2B5EF4-FFF2-40B4-BE49-F238E27FC236}">
                <a16:creationId xmlns:a16="http://schemas.microsoft.com/office/drawing/2014/main" id="{4A422281-6B42-941F-E3CC-CBB9B6BEAC33}"/>
              </a:ext>
            </a:extLst>
          </p:cNvPr>
          <p:cNvPicPr>
            <a:picLocks noChangeAspect="1"/>
          </p:cNvPicPr>
          <p:nvPr/>
        </p:nvPicPr>
        <p:blipFill>
          <a:blip r:embed="rId3"/>
          <a:stretch>
            <a:fillRect/>
          </a:stretch>
        </p:blipFill>
        <p:spPr>
          <a:xfrm>
            <a:off x="1225588" y="2820087"/>
            <a:ext cx="4899498" cy="1361276"/>
          </a:xfrm>
          <a:prstGeom prst="rect">
            <a:avLst/>
          </a:prstGeom>
          <a:ln>
            <a:solidFill>
              <a:schemeClr val="tx1"/>
            </a:solidFill>
          </a:ln>
        </p:spPr>
      </p:pic>
      <p:pic>
        <p:nvPicPr>
          <p:cNvPr id="6" name="Picture 5">
            <a:extLst>
              <a:ext uri="{FF2B5EF4-FFF2-40B4-BE49-F238E27FC236}">
                <a16:creationId xmlns:a16="http://schemas.microsoft.com/office/drawing/2014/main" id="{7644E823-FC60-A61F-3559-50B32CC13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2618" y="4772760"/>
            <a:ext cx="4925438" cy="10994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63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D331C-451E-08C1-7C34-76C21CE8A8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353F0-7D2B-AFD0-A255-9C995B91B262}"/>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D5C3A79B-BC3C-60A4-0408-4568FBDF8E29}"/>
              </a:ext>
            </a:extLst>
          </p:cNvPr>
          <p:cNvSpPr>
            <a:spLocks noGrp="1"/>
          </p:cNvSpPr>
          <p:nvPr>
            <p:ph type="body" idx="1"/>
          </p:nvPr>
        </p:nvSpPr>
        <p:spPr/>
        <p:txBody>
          <a:bodyPr/>
          <a:lstStyle/>
          <a:p>
            <a:r>
              <a:rPr lang="en-US" dirty="0"/>
              <a:t>This area is intentionally left blank.</a:t>
            </a:r>
          </a:p>
          <a:p>
            <a:endParaRPr lang="en-US" dirty="0"/>
          </a:p>
          <a:p>
            <a:endParaRPr lang="en-US" dirty="0"/>
          </a:p>
        </p:txBody>
      </p:sp>
      <p:sp>
        <p:nvSpPr>
          <p:cNvPr id="5" name="Slide Number Placeholder 4">
            <a:extLst>
              <a:ext uri="{FF2B5EF4-FFF2-40B4-BE49-F238E27FC236}">
                <a16:creationId xmlns:a16="http://schemas.microsoft.com/office/drawing/2014/main" id="{6965BEC5-8590-F65C-192E-116C845A9358}"/>
              </a:ext>
            </a:extLst>
          </p:cNvPr>
          <p:cNvSpPr>
            <a:spLocks noGrp="1"/>
          </p:cNvSpPr>
          <p:nvPr>
            <p:ph type="sldNum" sz="quarter" idx="5"/>
          </p:nvPr>
        </p:nvSpPr>
        <p:spPr/>
        <p:txBody>
          <a:bodyPr/>
          <a:lstStyle/>
          <a:p>
            <a:fld id="{3E35E697-39D1-7641-AEE2-3F6A60E264FC}" type="slidenum">
              <a:rPr lang="en-US" smtClean="0"/>
              <a:pPr/>
              <a:t>101</a:t>
            </a:fld>
            <a:endParaRPr lang="en-US" dirty="0"/>
          </a:p>
        </p:txBody>
      </p:sp>
    </p:spTree>
    <p:extLst>
      <p:ext uri="{BB962C8B-B14F-4D97-AF65-F5344CB8AC3E}">
        <p14:creationId xmlns:p14="http://schemas.microsoft.com/office/powerpoint/2010/main" val="28474734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To illustrate what the tools are doing with</a:t>
            </a:r>
            <a:r>
              <a:rPr lang="en-US" baseline="0" dirty="0"/>
              <a:t> SQLite databases behind the scenes, take a look at this chat application and the types of information that was extracted by a commercial tool, Cellebrite. The application was identified as Communication/messaging and as expected, it contains data like messages, timestamps, participants, etc. In addition to these items, these databases can store coordinates, phone numbers, addresses, notes, files, file paths, and more.</a:t>
            </a:r>
          </a:p>
          <a:p>
            <a:r>
              <a:rPr lang="en-US" baseline="0" dirty="0"/>
              <a:t>While commercial tools may be able to extract and package this information for the analyst in a concise manner, if the tool does not parse the application, this same data can be presented by manually querying data from the original database file where it is all contained. This is why it is important to understand how to get just the important data from databases if they aren’t being parsed for you.</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2C72DA59-74A3-FABE-59E8-38E7EDD62731}"/>
              </a:ext>
            </a:extLst>
          </p:cNvPr>
          <p:cNvSpPr>
            <a:spLocks noGrp="1"/>
          </p:cNvSpPr>
          <p:nvPr>
            <p:ph type="sldNum" sz="quarter" idx="5"/>
          </p:nvPr>
        </p:nvSpPr>
        <p:spPr/>
        <p:txBody>
          <a:bodyPr/>
          <a:lstStyle/>
          <a:p>
            <a:fld id="{3E35E697-39D1-7641-AEE2-3F6A60E264FC}" type="slidenum">
              <a:rPr lang="en-US" smtClean="0"/>
              <a:pPr/>
              <a:t>102</a:t>
            </a:fld>
            <a:endParaRPr lang="en-US" dirty="0"/>
          </a:p>
        </p:txBody>
      </p:sp>
    </p:spTree>
    <p:extLst>
      <p:ext uri="{BB962C8B-B14F-4D97-AF65-F5344CB8AC3E}">
        <p14:creationId xmlns:p14="http://schemas.microsoft.com/office/powerpoint/2010/main" val="18877684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4" y="4288281"/>
            <a:ext cx="6721474" cy="5312919"/>
          </a:xfrm>
        </p:spPr>
        <p:txBody>
          <a:bodyPr/>
          <a:lstStyle/>
          <a:p>
            <a:r>
              <a:rPr lang="en-US" dirty="0"/>
              <a:t>The</a:t>
            </a:r>
            <a:r>
              <a:rPr lang="en-US" baseline="0" dirty="0"/>
              <a:t> first step in manually analyzing a database is to locate the file of interest.</a:t>
            </a:r>
          </a:p>
          <a:p>
            <a:r>
              <a:rPr lang="en-US" dirty="0"/>
              <a:t>The example above depicts locating the database</a:t>
            </a:r>
            <a:r>
              <a:rPr lang="en-US" baseline="0" dirty="0"/>
              <a:t> file that contains all of the message data for the Kik application installed on an iOS device. Data can be contained in one or more databases and other associated files: </a:t>
            </a:r>
            <a:r>
              <a:rPr lang="en-US" baseline="0" dirty="0" err="1"/>
              <a:t>plists</a:t>
            </a:r>
            <a:r>
              <a:rPr lang="en-US" baseline="0" dirty="0"/>
              <a:t> (iOS), </a:t>
            </a:r>
            <a:r>
              <a:rPr lang="en-US" dirty="0"/>
              <a:t>XML</a:t>
            </a:r>
            <a:r>
              <a:rPr lang="en-US" baseline="0" dirty="0"/>
              <a:t> (Android), and others.</a:t>
            </a:r>
          </a:p>
          <a:p>
            <a:r>
              <a:rPr lang="en-US" baseline="0" dirty="0"/>
              <a:t>The database (on the sample iOS device) was located by examining the contents of the file system in two main areas where application data is expected. This may look different depending on which forensic tool you are utilizing to display the file system. </a:t>
            </a:r>
          </a:p>
          <a:p>
            <a:r>
              <a:rPr lang="en-US" b="1" baseline="0" dirty="0"/>
              <a:t>Cellebrite: This is the true path to where the data resides locally on a physical or jailbroken (FFS) iOS device:</a:t>
            </a:r>
          </a:p>
          <a:p>
            <a:pPr marL="171450" indent="-171450">
              <a:spcAft>
                <a:spcPts val="0"/>
              </a:spcAft>
              <a:buFont typeface="Arial" panose="020B0604020202020204" pitchFamily="34" charset="0"/>
              <a:buChar char="•"/>
            </a:pPr>
            <a:r>
              <a:rPr lang="en-US" baseline="0" dirty="0"/>
              <a:t>private/var/mobile/Containers/</a:t>
            </a:r>
            <a:r>
              <a:rPr lang="en-US" b="1" baseline="0" dirty="0"/>
              <a:t>Data</a:t>
            </a:r>
            <a:r>
              <a:rPr lang="en-US" baseline="0" dirty="0"/>
              <a:t>/Application/&lt;GUID&gt;/ – Where GUID is represented by the application directory (Ex: </a:t>
            </a:r>
            <a:r>
              <a:rPr lang="en-US" baseline="0" dirty="0" err="1"/>
              <a:t>com.kik.chat</a:t>
            </a:r>
            <a:r>
              <a:rPr lang="en-US" baseline="0" dirty="0"/>
              <a:t>)</a:t>
            </a:r>
          </a:p>
          <a:p>
            <a:pPr marL="171450" indent="-171450">
              <a:buFont typeface="Arial" panose="020B0604020202020204" pitchFamily="34" charset="0"/>
              <a:buChar char="•"/>
            </a:pPr>
            <a:r>
              <a:rPr lang="en-US" baseline="0" dirty="0"/>
              <a:t>private/var/mobile/Containers/</a:t>
            </a:r>
            <a:r>
              <a:rPr lang="en-US" b="1" baseline="0" dirty="0"/>
              <a:t>Shared</a:t>
            </a:r>
            <a:r>
              <a:rPr lang="en-US" baseline="0" dirty="0"/>
              <a:t>/</a:t>
            </a:r>
            <a:r>
              <a:rPr lang="en-US" baseline="0" dirty="0" err="1"/>
              <a:t>AppGroup</a:t>
            </a:r>
            <a:r>
              <a:rPr lang="en-US" baseline="0" dirty="0"/>
              <a:t>/&lt;GUID&gt;/ – Where GUID is represented by the shared directory (Ex: </a:t>
            </a:r>
            <a:r>
              <a:rPr lang="en-US" baseline="0" dirty="0" err="1"/>
              <a:t>group.com.kik.chat</a:t>
            </a:r>
            <a:r>
              <a:rPr lang="en-US" baseline="0" dirty="0"/>
              <a:t>)</a:t>
            </a:r>
          </a:p>
          <a:p>
            <a:r>
              <a:rPr lang="en-US" b="1" baseline="0" dirty="0"/>
              <a:t>Axiom: Loading the same dataset into Axiom, you will notice that the paths differ slightly as each artifact is referenced by its particular “Domain”.</a:t>
            </a:r>
          </a:p>
          <a:p>
            <a:pPr marL="171450" indent="-171450">
              <a:spcAft>
                <a:spcPts val="0"/>
              </a:spcAft>
              <a:buFont typeface="Arial" panose="020B0604020202020204" pitchFamily="34" charset="0"/>
              <a:buChar char="•"/>
            </a:pPr>
            <a:r>
              <a:rPr lang="en-US" dirty="0" err="1"/>
              <a:t>AppDomain-com.kik.chat</a:t>
            </a:r>
            <a:r>
              <a:rPr lang="en-US" dirty="0"/>
              <a:t>/</a:t>
            </a:r>
            <a:endParaRPr lang="en-US" baseline="0" dirty="0"/>
          </a:p>
          <a:p>
            <a:pPr marL="171450" indent="-171450">
              <a:buFont typeface="Arial" panose="020B0604020202020204" pitchFamily="34" charset="0"/>
              <a:buChar char="•"/>
            </a:pPr>
            <a:r>
              <a:rPr lang="en-US" dirty="0" err="1"/>
              <a:t>AppDomainGroup-group.com.kik.chat</a:t>
            </a:r>
            <a:r>
              <a:rPr lang="en-US" dirty="0"/>
              <a:t>/</a:t>
            </a:r>
          </a:p>
          <a:p>
            <a:r>
              <a:rPr lang="en-US" baseline="0" dirty="0"/>
              <a:t>Neglecting to review the Shared (Group) directories would have meant overlooking the database that holds all of the important information.</a:t>
            </a:r>
          </a:p>
          <a:p>
            <a:r>
              <a:rPr lang="en-US" baseline="0" dirty="0"/>
              <a:t>Use this same approach to locate database files on the iPhone located in the mobile/Library, such as call history, address books, SMS, etc.</a:t>
            </a:r>
            <a:endParaRPr lang="en-US" dirty="0"/>
          </a:p>
          <a:p>
            <a:endParaRPr lang="en-US" baseline="0" dirty="0"/>
          </a:p>
          <a:p>
            <a:endParaRPr lang="en-US" baseline="0" dirty="0"/>
          </a:p>
          <a:p>
            <a:pPr>
              <a:spcBef>
                <a:spcPts val="0"/>
              </a:spcBef>
            </a:pPr>
            <a:endParaRPr lang="en-US" altLang="en-US" dirty="0"/>
          </a:p>
          <a:p>
            <a:pPr>
              <a:spcBef>
                <a:spcPts val="0"/>
              </a:spcBef>
            </a:pPr>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103</a:t>
            </a:fld>
            <a:endParaRPr lang="en-US" dirty="0"/>
          </a:p>
        </p:txBody>
      </p:sp>
    </p:spTree>
    <p:extLst>
      <p:ext uri="{BB962C8B-B14F-4D97-AF65-F5344CB8AC3E}">
        <p14:creationId xmlns:p14="http://schemas.microsoft.com/office/powerpoint/2010/main" val="34611327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6"/>
            <a:ext cx="6721475" cy="9372599"/>
          </a:xfrm>
        </p:spPr>
        <p:txBody>
          <a:bodyPr/>
          <a:lstStyle/>
          <a:p>
            <a:pPr>
              <a:spcBef>
                <a:spcPts val="0"/>
              </a:spcBef>
            </a:pPr>
            <a:r>
              <a:rPr lang="en-US" altLang="en-US" dirty="0"/>
              <a:t>Several options for triaging an iOS device include:</a:t>
            </a:r>
          </a:p>
          <a:p>
            <a:pPr marL="171450" indent="-171450">
              <a:spcBef>
                <a:spcPts val="0"/>
              </a:spcBef>
              <a:spcAft>
                <a:spcPts val="0"/>
              </a:spcAft>
              <a:buFont typeface="Arial" panose="020B0604020202020204" pitchFamily="34" charset="0"/>
              <a:buChar char="•"/>
            </a:pPr>
            <a:r>
              <a:rPr lang="en-US" altLang="en-US" b="1" dirty="0"/>
              <a:t>Reviewing the Installed Applications</a:t>
            </a:r>
            <a:r>
              <a:rPr lang="en-US" altLang="en-US" dirty="0"/>
              <a:t>: This is not always all-inclusive of the applications loaded on the device.</a:t>
            </a:r>
          </a:p>
          <a:p>
            <a:pPr marL="171450" indent="-171450">
              <a:spcBef>
                <a:spcPts val="0"/>
              </a:spcBef>
              <a:buFont typeface="Arial" panose="020B0604020202020204" pitchFamily="34" charset="0"/>
              <a:buChar char="•"/>
            </a:pPr>
            <a:r>
              <a:rPr lang="en-US" altLang="en-US" b="1" dirty="0"/>
              <a:t>Expanding the file system</a:t>
            </a:r>
            <a:r>
              <a:rPr lang="en-US" altLang="en-US" dirty="0"/>
              <a:t>: The iOS file system layout stores each of the native iOS applications under the Library folder (depicted at right in notes).</a:t>
            </a:r>
          </a:p>
          <a:p>
            <a:pPr>
              <a:spcBef>
                <a:spcPts val="0"/>
              </a:spcBef>
            </a:pPr>
            <a:r>
              <a:rPr lang="en-US" altLang="en-US" dirty="0"/>
              <a:t>Here you will notice a folder for items such as Address Book, Call Logs, Calendar, SMS, and more. The location of third-party application files may vary</a:t>
            </a:r>
          </a:p>
          <a:p>
            <a:pPr>
              <a:spcBef>
                <a:spcPts val="0"/>
              </a:spcBef>
            </a:pPr>
            <a:r>
              <a:rPr lang="en-US" altLang="en-US" dirty="0"/>
              <a:t>based on the method of acquisition and the tool that is used to analyze the file system (as depicted in the slide above in the differences in displaying the filesystem between Axiom and Cellebrite).</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altLang="en-US" dirty="0"/>
              <a:t>Common locations for third-party application data: </a:t>
            </a:r>
            <a:r>
              <a:rPr lang="en-US" altLang="en-US" b="1" dirty="0"/>
              <a:t>private/var/mobile/Containers/Data/Application</a:t>
            </a:r>
            <a:r>
              <a:rPr lang="en-US" altLang="en-US" dirty="0"/>
              <a:t> and </a:t>
            </a:r>
            <a:r>
              <a:rPr lang="en-US" altLang="en-US" b="1" dirty="0"/>
              <a:t>private/var/mobile/Containers/Shared/</a:t>
            </a:r>
            <a:r>
              <a:rPr lang="en-US" altLang="en-US" b="1" dirty="0" err="1"/>
              <a:t>AppGroup</a:t>
            </a:r>
            <a:r>
              <a:rPr lang="en-US" altLang="en-US" dirty="0"/>
              <a:t> followed by the ”third-party application name folder” or GUID (which is unique in each location).</a:t>
            </a:r>
          </a:p>
          <a:p>
            <a:endParaRPr lang="en-US" dirty="0"/>
          </a:p>
        </p:txBody>
      </p:sp>
      <p:sp>
        <p:nvSpPr>
          <p:cNvPr id="2" name="Slide Number Placeholder 1">
            <a:extLst>
              <a:ext uri="{FF2B5EF4-FFF2-40B4-BE49-F238E27FC236}">
                <a16:creationId xmlns:a16="http://schemas.microsoft.com/office/drawing/2014/main" id="{CFB04631-C5A7-3ECC-9FFD-0E035717EB54}"/>
              </a:ext>
            </a:extLst>
          </p:cNvPr>
          <p:cNvSpPr>
            <a:spLocks noGrp="1"/>
          </p:cNvSpPr>
          <p:nvPr>
            <p:ph type="sldNum" sz="quarter" idx="5"/>
          </p:nvPr>
        </p:nvSpPr>
        <p:spPr/>
        <p:txBody>
          <a:bodyPr/>
          <a:lstStyle/>
          <a:p>
            <a:fld id="{3E35E697-39D1-7641-AEE2-3F6A60E264FC}" type="slidenum">
              <a:rPr lang="en-US" smtClean="0"/>
              <a:pPr/>
              <a:t>104</a:t>
            </a:fld>
            <a:endParaRPr lang="en-US" dirty="0"/>
          </a:p>
        </p:txBody>
      </p:sp>
    </p:spTree>
    <p:extLst>
      <p:ext uri="{BB962C8B-B14F-4D97-AF65-F5344CB8AC3E}">
        <p14:creationId xmlns:p14="http://schemas.microsoft.com/office/powerpoint/2010/main" val="35100584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Similar to iOS devices, Android most often uses SQLite databases for application data storage. The Android file system structure is conducive to thorough application examinations. Each application is stored in its own sub-folder on the root of the device. That application sub-folder may contain other supporting application files, such as .xml files, which are stored in their own directory. Most often, a folder labeled “Databases” contains the bulk of the user data in an SQLite database.</a:t>
            </a:r>
          </a:p>
          <a:p>
            <a:r>
              <a:rPr lang="en-US" altLang="en-US" dirty="0"/>
              <a:t>Similar to iOS, it is also a good idea to review the list of Installed Applications provided by your forensic tool. Many times, this assists in narrowing the search for data of interest.</a:t>
            </a:r>
          </a:p>
          <a:p>
            <a:r>
              <a:rPr lang="en-US" altLang="en-US" dirty="0"/>
              <a:t>These mobile device platforms should be treated akin to the Program Files Directory on a Windows PC. As you scroll through the list of software (or in the case of our smart devices, applications), any unknown software/applications should be researched to determine their functionality. As most forensic examiners would scroll through a long list of common program files and gloss over Microsoft Office and Adobe (because they are undoubtedly familiar with these programs), if they came across a program such as “</a:t>
            </a:r>
            <a:r>
              <a:rPr lang="en-US" altLang="en-US" dirty="0" err="1"/>
              <a:t>Daum</a:t>
            </a:r>
            <a:r>
              <a:rPr lang="en-US" altLang="en-US" dirty="0"/>
              <a:t> </a:t>
            </a:r>
            <a:r>
              <a:rPr lang="en-US" altLang="en-US" dirty="0" err="1"/>
              <a:t>PotPlayer</a:t>
            </a:r>
            <a:r>
              <a:rPr lang="en-US" altLang="en-US" dirty="0"/>
              <a:t>” (or any other unrecognized program), they wouldn’t hesitate to look it up to see what kind of functions it performs. Mobile examinations of applications are no different. There are roughly 300 new mobile applications created each day. It would be impossible to stay on top of every application across every mobile platform.</a:t>
            </a:r>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105</a:t>
            </a:fld>
            <a:endParaRPr lang="en-US" dirty="0"/>
          </a:p>
        </p:txBody>
      </p:sp>
    </p:spTree>
    <p:extLst>
      <p:ext uri="{BB962C8B-B14F-4D97-AF65-F5344CB8AC3E}">
        <p14:creationId xmlns:p14="http://schemas.microsoft.com/office/powerpoint/2010/main" val="38684552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In order to narrow down the information that an analyst</a:t>
            </a:r>
            <a:r>
              <a:rPr lang="en-US" baseline="0" dirty="0"/>
              <a:t> needs to process, SQLite queries can be used to pull only necessary or valuable data from database tables. </a:t>
            </a:r>
          </a:p>
          <a:p>
            <a:r>
              <a:rPr lang="en-US" baseline="0" dirty="0"/>
              <a:t>The following slides will illustrate how to use a free tool like SQLite Database Browser to query a database for items of interest and return intelligible results.</a:t>
            </a:r>
          </a:p>
          <a:p>
            <a:r>
              <a:rPr lang="en-US" baseline="0" dirty="0"/>
              <a:t>Several for-purchase tools also provide the ability to query SQLite databases using point-and-click or drag-and-drop techniques instead of writing out an actual query. Cellebrite has incorporated an SQLite Wizard and Sanderson Forensics has a compilation of tools called Sanderson Forensic Toolkit for SQLite.</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F39993A-18CF-B1E0-DE03-F2335D692750}"/>
              </a:ext>
            </a:extLst>
          </p:cNvPr>
          <p:cNvSpPr>
            <a:spLocks noGrp="1"/>
          </p:cNvSpPr>
          <p:nvPr>
            <p:ph type="sldNum" sz="quarter" idx="5"/>
          </p:nvPr>
        </p:nvSpPr>
        <p:spPr/>
        <p:txBody>
          <a:bodyPr/>
          <a:lstStyle/>
          <a:p>
            <a:fld id="{3E35E697-39D1-7641-AEE2-3F6A60E264FC}" type="slidenum">
              <a:rPr lang="en-US" smtClean="0"/>
              <a:pPr/>
              <a:t>106</a:t>
            </a:fld>
            <a:endParaRPr lang="en-US" dirty="0"/>
          </a:p>
        </p:txBody>
      </p:sp>
    </p:spTree>
    <p:extLst>
      <p:ext uri="{BB962C8B-B14F-4D97-AF65-F5344CB8AC3E}">
        <p14:creationId xmlns:p14="http://schemas.microsoft.com/office/powerpoint/2010/main" val="17443169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457200" rtl="0" eaLnBrk="1" fontAlgn="auto" latinLnBrk="0" hangingPunct="1">
              <a:buClrTx/>
              <a:buSzTx/>
              <a:buFontTx/>
              <a:buNone/>
              <a:tabLst/>
              <a:defRPr/>
            </a:pPr>
            <a:r>
              <a:rPr lang="en-AU" dirty="0"/>
              <a:t>Each SQLite file corresponds to a </a:t>
            </a:r>
            <a:r>
              <a:rPr lang="en-AU" b="1" dirty="0"/>
              <a:t>database</a:t>
            </a:r>
            <a:r>
              <a:rPr lang="en-AU" dirty="0"/>
              <a:t> that can contain many </a:t>
            </a:r>
            <a:r>
              <a:rPr lang="en-AU" b="1" dirty="0"/>
              <a:t>tables</a:t>
            </a:r>
            <a:r>
              <a:rPr lang="en-AU" dirty="0"/>
              <a:t>.</a:t>
            </a:r>
            <a:r>
              <a:rPr lang="en-AU" baseline="0" dirty="0"/>
              <a:t> </a:t>
            </a:r>
            <a:r>
              <a:rPr lang="en-AU" dirty="0"/>
              <a:t>Each </a:t>
            </a:r>
            <a:r>
              <a:rPr lang="en-AU" b="1" dirty="0"/>
              <a:t>table</a:t>
            </a:r>
            <a:r>
              <a:rPr lang="en-AU" dirty="0"/>
              <a:t> contains </a:t>
            </a:r>
            <a:r>
              <a:rPr lang="en-AU" b="1" dirty="0"/>
              <a:t>rows</a:t>
            </a:r>
            <a:r>
              <a:rPr lang="en-AU" dirty="0"/>
              <a:t> of data. </a:t>
            </a:r>
            <a:endParaRPr lang="en-US" dirty="0"/>
          </a:p>
          <a:p>
            <a:pPr marL="0" indent="0">
              <a:buNone/>
            </a:pPr>
            <a:r>
              <a:rPr lang="en-US" dirty="0"/>
              <a:t>In order to successfully perform a query on a database,</a:t>
            </a:r>
            <a:r>
              <a:rPr lang="en-US" baseline="0" dirty="0"/>
              <a:t> it is important to become familiar with some of the SQLite terminology.</a:t>
            </a:r>
          </a:p>
          <a:p>
            <a:pPr marL="228600" indent="-228600">
              <a:spcAft>
                <a:spcPts val="0"/>
              </a:spcAft>
              <a:buFont typeface="+mj-lt"/>
              <a:buAutoNum type="arabicPeriod"/>
            </a:pPr>
            <a:r>
              <a:rPr lang="en-US" dirty="0"/>
              <a:t>Identify</a:t>
            </a:r>
            <a:r>
              <a:rPr lang="en-US" baseline="0" dirty="0"/>
              <a:t> a database of interest from the device.</a:t>
            </a:r>
            <a:endParaRPr lang="en-US" dirty="0"/>
          </a:p>
          <a:p>
            <a:pPr marL="228600" indent="-228600">
              <a:spcAft>
                <a:spcPts val="0"/>
              </a:spcAft>
              <a:buFont typeface="+mj-lt"/>
              <a:buAutoNum type="arabicPeriod"/>
            </a:pPr>
            <a:r>
              <a:rPr lang="en-US" baseline="0" dirty="0"/>
              <a:t>Each database is made up of a series of items:</a:t>
            </a:r>
            <a:endParaRPr lang="en-US" b="0" baseline="0" dirty="0"/>
          </a:p>
          <a:p>
            <a:pPr marL="457200" lvl="3" indent="-228600">
              <a:spcAft>
                <a:spcPts val="0"/>
              </a:spcAft>
              <a:buFont typeface="+mj-lt"/>
              <a:buAutoNum type="alphaLcPeriod"/>
            </a:pPr>
            <a:r>
              <a:rPr lang="en-US" baseline="0" dirty="0"/>
              <a:t>​</a:t>
            </a:r>
            <a:r>
              <a:rPr lang="en-US" b="1" baseline="0" dirty="0"/>
              <a:t>Tables</a:t>
            </a:r>
            <a:r>
              <a:rPr lang="en-US" baseline="0" dirty="0"/>
              <a:t> are the different categories of data contained in the database. In this example, </a:t>
            </a:r>
            <a:r>
              <a:rPr lang="en-US" b="1" baseline="0" dirty="0"/>
              <a:t>tables</a:t>
            </a:r>
            <a:r>
              <a:rPr lang="en-US" baseline="0" dirty="0"/>
              <a:t> contain categories like ZKIKCHAT, ZKIKUSER, and ZKIKMESSAGE.</a:t>
            </a:r>
          </a:p>
          <a:p>
            <a:pPr marL="457200" lvl="3" indent="-228600">
              <a:spcAft>
                <a:spcPts val="0"/>
              </a:spcAft>
              <a:buFont typeface="+mj-lt"/>
              <a:buAutoNum type="alphaLcPeriod"/>
            </a:pPr>
            <a:r>
              <a:rPr lang="en-US" baseline="0" dirty="0"/>
              <a:t>Each </a:t>
            </a:r>
            <a:r>
              <a:rPr lang="en-US" b="1" baseline="0" dirty="0"/>
              <a:t>table</a:t>
            </a:r>
            <a:r>
              <a:rPr lang="en-US" baseline="0" dirty="0"/>
              <a:t> or </a:t>
            </a:r>
            <a:r>
              <a:rPr lang="en-US" b="1" baseline="0" dirty="0"/>
              <a:t>category</a:t>
            </a:r>
            <a:r>
              <a:rPr lang="en-US" baseline="0" dirty="0"/>
              <a:t> consists of multiple </a:t>
            </a:r>
            <a:r>
              <a:rPr lang="en-US" b="1" baseline="0" dirty="0"/>
              <a:t>columns</a:t>
            </a:r>
            <a:r>
              <a:rPr lang="en-US" baseline="0" dirty="0"/>
              <a:t>. The </a:t>
            </a:r>
            <a:r>
              <a:rPr lang="en-US" b="1" baseline="0" dirty="0"/>
              <a:t>columns</a:t>
            </a:r>
            <a:r>
              <a:rPr lang="en-US" baseline="0" dirty="0"/>
              <a:t> describe the data in each category. They are descriptions or properties. In this example, some of the </a:t>
            </a:r>
            <a:r>
              <a:rPr lang="en-US" b="1" baseline="0" dirty="0"/>
              <a:t>columns</a:t>
            </a:r>
            <a:r>
              <a:rPr lang="en-US" baseline="0" dirty="0"/>
              <a:t> that make up the ZKIKMESSAGE table are ZUSER, ZRECEIVEDTIMESTAMP, ZTIMESTAMP, and ZBODY.</a:t>
            </a:r>
          </a:p>
          <a:p>
            <a:pPr marL="457200" lvl="3" indent="-228600">
              <a:spcAft>
                <a:spcPts val="0"/>
              </a:spcAft>
              <a:buFont typeface="+mj-lt"/>
              <a:buAutoNum type="alphaLcPeriod"/>
            </a:pPr>
            <a:r>
              <a:rPr lang="en-US" baseline="0" dirty="0"/>
              <a:t>Finally, the user data that is categorized in </a:t>
            </a:r>
            <a:r>
              <a:rPr lang="en-US" b="1" baseline="0" dirty="0"/>
              <a:t>tables</a:t>
            </a:r>
            <a:r>
              <a:rPr lang="en-US" baseline="0" dirty="0"/>
              <a:t> and defined by </a:t>
            </a:r>
            <a:r>
              <a:rPr lang="en-US" b="1" baseline="0" dirty="0"/>
              <a:t>column</a:t>
            </a:r>
            <a:r>
              <a:rPr lang="en-US" baseline="0" dirty="0"/>
              <a:t> descriptors can be found in each </a:t>
            </a:r>
            <a:r>
              <a:rPr lang="en-US" b="1" baseline="0" dirty="0"/>
              <a:t>row </a:t>
            </a:r>
            <a:r>
              <a:rPr lang="en-US" baseline="0" dirty="0"/>
              <a:t>or </a:t>
            </a:r>
            <a:r>
              <a:rPr lang="en-US" b="1" baseline="0" dirty="0"/>
              <a:t>record</a:t>
            </a:r>
            <a:r>
              <a:rPr lang="en-US" baseline="0" dirty="0"/>
              <a:t>.</a:t>
            </a:r>
          </a:p>
          <a:p>
            <a:pPr marL="228600" lvl="1" indent="-228600">
              <a:buFont typeface="+mj-lt"/>
              <a:buAutoNum type="arabicPeriod" startAt="3"/>
            </a:pPr>
            <a:r>
              <a:rPr lang="en-US" baseline="0" dirty="0"/>
              <a:t>Identify items of interest by looking at the contents of each </a:t>
            </a:r>
            <a:r>
              <a:rPr lang="en-US" b="1" baseline="0" dirty="0"/>
              <a:t>table</a:t>
            </a:r>
            <a:r>
              <a:rPr lang="en-US" baseline="0" dirty="0"/>
              <a:t> and their associated </a:t>
            </a:r>
            <a:r>
              <a:rPr lang="en-US" b="1" baseline="0" dirty="0"/>
              <a:t>columns</a:t>
            </a:r>
            <a:r>
              <a:rPr lang="en-US" baseline="0" dirty="0"/>
              <a:t>.</a:t>
            </a:r>
          </a:p>
          <a:p>
            <a:endParaRPr lang="en-US" baseline="0"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66E8ADD-AF7D-1AA5-F9A4-94C869F00043}"/>
              </a:ext>
            </a:extLst>
          </p:cNvPr>
          <p:cNvSpPr>
            <a:spLocks noGrp="1"/>
          </p:cNvSpPr>
          <p:nvPr>
            <p:ph type="sldNum" sz="quarter" idx="5"/>
          </p:nvPr>
        </p:nvSpPr>
        <p:spPr/>
        <p:txBody>
          <a:bodyPr/>
          <a:lstStyle/>
          <a:p>
            <a:fld id="{3E35E697-39D1-7641-AEE2-3F6A60E264FC}" type="slidenum">
              <a:rPr lang="en-US" smtClean="0"/>
              <a:pPr/>
              <a:t>107</a:t>
            </a:fld>
            <a:endParaRPr lang="en-US" dirty="0"/>
          </a:p>
        </p:txBody>
      </p:sp>
    </p:spTree>
    <p:extLst>
      <p:ext uri="{BB962C8B-B14F-4D97-AF65-F5344CB8AC3E}">
        <p14:creationId xmlns:p14="http://schemas.microsoft.com/office/powerpoint/2010/main" val="29441218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With</a:t>
            </a:r>
            <a:r>
              <a:rPr lang="en-US" baseline="0" dirty="0"/>
              <a:t> the database located, it was opened in Physical Analyzer. A quick peek into the ZKIKMESSAGE table proved to contain lots of meaningful information. In fact, this table may contain MORE information than what is essential to analyzing communication with this application. This particular table holds more than 20 different columns.</a:t>
            </a:r>
          </a:p>
          <a:p>
            <a:r>
              <a:rPr lang="en-US" dirty="0"/>
              <a:t>To</a:t>
            </a:r>
            <a:r>
              <a:rPr lang="en-US" baseline="0" dirty="0"/>
              <a:t> simplify this example, examine just the ZKIKMESSAGE table. ZKIKMESSAGE holds a significant amount of data, but we are interested in just pulling the following information:</a:t>
            </a:r>
          </a:p>
          <a:p>
            <a:pPr marL="174625" indent="-171450">
              <a:spcAft>
                <a:spcPts val="0"/>
              </a:spcAft>
              <a:buFont typeface="Arial" panose="020B0604020202020204" pitchFamily="34" charset="0"/>
              <a:buChar char="•"/>
              <a:tabLst>
                <a:tab pos="174625" algn="l"/>
              </a:tabLst>
            </a:pPr>
            <a:r>
              <a:rPr lang="en-US" baseline="0" dirty="0"/>
              <a:t>The User</a:t>
            </a:r>
          </a:p>
          <a:p>
            <a:pPr marL="174625" indent="-171450">
              <a:spcAft>
                <a:spcPts val="0"/>
              </a:spcAft>
              <a:buFont typeface="Arial" panose="020B0604020202020204" pitchFamily="34" charset="0"/>
              <a:buChar char="•"/>
              <a:tabLst>
                <a:tab pos="174625" algn="l"/>
              </a:tabLst>
            </a:pPr>
            <a:r>
              <a:rPr lang="en-US" baseline="0" dirty="0"/>
              <a:t>Message Timestamp</a:t>
            </a:r>
          </a:p>
          <a:p>
            <a:pPr marL="174625" indent="-171450">
              <a:spcAft>
                <a:spcPts val="0"/>
              </a:spcAft>
              <a:buFont typeface="Arial" panose="020B0604020202020204" pitchFamily="34" charset="0"/>
              <a:buChar char="•"/>
              <a:tabLst>
                <a:tab pos="174625" algn="l"/>
              </a:tabLst>
            </a:pPr>
            <a:r>
              <a:rPr lang="en-US" baseline="0" dirty="0"/>
              <a:t>Content of the Message</a:t>
            </a:r>
          </a:p>
          <a:p>
            <a:pPr marL="174625" indent="-171450">
              <a:buFont typeface="Arial" panose="020B0604020202020204" pitchFamily="34" charset="0"/>
              <a:buChar char="•"/>
              <a:tabLst>
                <a:tab pos="174625" algn="l"/>
              </a:tabLst>
            </a:pPr>
            <a:r>
              <a:rPr lang="en-US" baseline="0" dirty="0"/>
              <a:t>The Timestamp that the Message was Received</a:t>
            </a:r>
          </a:p>
          <a:p>
            <a:pPr marL="0" indent="0">
              <a:buFont typeface="Arial" panose="020B0604020202020204" pitchFamily="34" charset="0"/>
              <a:buNone/>
            </a:pPr>
            <a:r>
              <a:rPr lang="en-US" baseline="0" dirty="0"/>
              <a:t>(These are pictured in the screenshot above by rearranging the columns.)</a:t>
            </a:r>
          </a:p>
          <a:p>
            <a:pPr marL="0" indent="0">
              <a:buFont typeface="Arial" panose="020B0604020202020204" pitchFamily="34" charset="0"/>
              <a:buNone/>
            </a:pPr>
            <a:r>
              <a:rPr lang="en-US" baseline="0" dirty="0"/>
              <a:t>To do this, we can query the particular table within this database to return just the isolated results that we are seeking. In addition, we can display the columns in terms that make sense to us if they are obscure or not altogether self-explanatory in their native form.</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AA8BB9D-F4A2-BD1C-35EB-F593194959C3}"/>
              </a:ext>
            </a:extLst>
          </p:cNvPr>
          <p:cNvSpPr>
            <a:spLocks noGrp="1"/>
          </p:cNvSpPr>
          <p:nvPr>
            <p:ph type="sldNum" sz="quarter" idx="5"/>
          </p:nvPr>
        </p:nvSpPr>
        <p:spPr/>
        <p:txBody>
          <a:bodyPr/>
          <a:lstStyle/>
          <a:p>
            <a:fld id="{3E35E697-39D1-7641-AEE2-3F6A60E264FC}" type="slidenum">
              <a:rPr lang="en-US" smtClean="0"/>
              <a:pPr/>
              <a:t>108</a:t>
            </a:fld>
            <a:endParaRPr lang="en-US" dirty="0"/>
          </a:p>
        </p:txBody>
      </p:sp>
    </p:spTree>
    <p:extLst>
      <p:ext uri="{BB962C8B-B14F-4D97-AF65-F5344CB8AC3E}">
        <p14:creationId xmlns:p14="http://schemas.microsoft.com/office/powerpoint/2010/main" val="39495921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595307"/>
          </a:xfrm>
        </p:spPr>
        <p:txBody>
          <a:bodyPr/>
          <a:lstStyle/>
          <a:p>
            <a:r>
              <a:rPr lang="en-US" dirty="0"/>
              <a:t>To accomplish this task manually,</a:t>
            </a:r>
            <a:r>
              <a:rPr lang="en-US" baseline="0" dirty="0"/>
              <a:t> the free tool, SQLite Database Browser, is being utilized to open and query the database for those items of interest.</a:t>
            </a:r>
            <a:endParaRPr lang="en-US" dirty="0"/>
          </a:p>
          <a:p>
            <a:r>
              <a:rPr lang="en-US" dirty="0"/>
              <a:t>The</a:t>
            </a:r>
            <a:r>
              <a:rPr lang="en-US" baseline="0" dirty="0"/>
              <a:t> SELECT statement is what is used to retrieve specific data from these databases. When writing a SELECT statement, you must identify:</a:t>
            </a:r>
          </a:p>
          <a:p>
            <a:pPr marL="228600" indent="-228600">
              <a:spcAft>
                <a:spcPts val="0"/>
              </a:spcAft>
              <a:buFont typeface="+mj-lt"/>
              <a:buAutoNum type="arabicPeriod"/>
            </a:pPr>
            <a:r>
              <a:rPr lang="en-US" baseline="0" dirty="0"/>
              <a:t>The information you wish to retrieve (</a:t>
            </a:r>
            <a:r>
              <a:rPr lang="en-US" b="1" baseline="0" dirty="0"/>
              <a:t>columns</a:t>
            </a:r>
            <a:r>
              <a:rPr lang="en-US" baseline="0" dirty="0"/>
              <a:t>)</a:t>
            </a:r>
          </a:p>
          <a:p>
            <a:pPr marL="228600" indent="-228600">
              <a:spcAft>
                <a:spcPts val="0"/>
              </a:spcAft>
              <a:buFont typeface="+mj-lt"/>
              <a:buAutoNum type="arabicPeriod"/>
            </a:pPr>
            <a:r>
              <a:rPr lang="en-US" baseline="0" dirty="0"/>
              <a:t>The </a:t>
            </a:r>
            <a:r>
              <a:rPr lang="en-US" b="1" baseline="0" dirty="0"/>
              <a:t>table</a:t>
            </a:r>
            <a:r>
              <a:rPr lang="en-US" baseline="0" dirty="0"/>
              <a:t> that contains the above information using the previous database as an example, to pull:</a:t>
            </a:r>
          </a:p>
          <a:p>
            <a:pPr marL="403225" indent="-171450">
              <a:spcAft>
                <a:spcPts val="0"/>
              </a:spcAft>
              <a:buFont typeface="Arial" panose="020B0604020202020204" pitchFamily="34" charset="0"/>
              <a:buChar char="−"/>
            </a:pPr>
            <a:r>
              <a:rPr lang="en-US" baseline="0" dirty="0"/>
              <a:t>The User</a:t>
            </a:r>
          </a:p>
          <a:p>
            <a:pPr marL="403225" indent="-171450">
              <a:spcAft>
                <a:spcPts val="0"/>
              </a:spcAft>
              <a:buFont typeface="Arial" panose="020B0604020202020204" pitchFamily="34" charset="0"/>
              <a:buChar char="−"/>
            </a:pPr>
            <a:r>
              <a:rPr lang="en-US" baseline="0" dirty="0"/>
              <a:t>Message Timestamp</a:t>
            </a:r>
          </a:p>
          <a:p>
            <a:pPr marL="403225" indent="-171450">
              <a:spcAft>
                <a:spcPts val="0"/>
              </a:spcAft>
              <a:buFont typeface="Arial" panose="020B0604020202020204" pitchFamily="34" charset="0"/>
              <a:buChar char="−"/>
            </a:pPr>
            <a:r>
              <a:rPr lang="en-US" baseline="0" dirty="0"/>
              <a:t>Content of the Message</a:t>
            </a:r>
          </a:p>
          <a:p>
            <a:pPr marL="403225" indent="-171450">
              <a:buFont typeface="Arial" panose="020B0604020202020204" pitchFamily="34" charset="0"/>
              <a:buChar char="−"/>
            </a:pPr>
            <a:r>
              <a:rPr lang="en-US" baseline="0" dirty="0"/>
              <a:t>The Timestamp that the Message was Received</a:t>
            </a:r>
          </a:p>
          <a:p>
            <a:pPr marL="0" indent="0">
              <a:buNone/>
            </a:pPr>
            <a:r>
              <a:rPr lang="en-US" baseline="0" dirty="0"/>
              <a:t>A simple SQLite query would be:</a:t>
            </a:r>
          </a:p>
          <a:p>
            <a:pPr marL="171450" indent="-171450">
              <a:spcAft>
                <a:spcPts val="0"/>
              </a:spcAft>
              <a:buFont typeface="Arial" panose="020B0604020202020204" pitchFamily="34" charset="0"/>
              <a:buChar char="•"/>
            </a:pPr>
            <a:r>
              <a:rPr lang="en-US" baseline="0" dirty="0"/>
              <a:t>SELECT</a:t>
            </a:r>
          </a:p>
          <a:p>
            <a:pPr marL="171450" indent="-171450">
              <a:spcAft>
                <a:spcPts val="0"/>
              </a:spcAft>
              <a:buFont typeface="Arial" panose="020B0604020202020204" pitchFamily="34" charset="0"/>
              <a:buChar char="•"/>
            </a:pPr>
            <a:r>
              <a:rPr lang="en-US" baseline="0" dirty="0"/>
              <a:t>ZUSER,</a:t>
            </a:r>
          </a:p>
          <a:p>
            <a:pPr marL="171450" indent="-171450">
              <a:spcAft>
                <a:spcPts val="0"/>
              </a:spcAft>
              <a:buFont typeface="Arial" panose="020B0604020202020204" pitchFamily="34" charset="0"/>
              <a:buChar char="•"/>
            </a:pPr>
            <a:r>
              <a:rPr lang="en-US" baseline="0" dirty="0"/>
              <a:t>ZTIMESTAMP,</a:t>
            </a:r>
          </a:p>
          <a:p>
            <a:pPr marL="171450" indent="-171450">
              <a:spcAft>
                <a:spcPts val="0"/>
              </a:spcAft>
              <a:buFont typeface="Arial" panose="020B0604020202020204" pitchFamily="34" charset="0"/>
              <a:buChar char="•"/>
            </a:pPr>
            <a:r>
              <a:rPr lang="en-US" baseline="0" dirty="0"/>
              <a:t>ZBODY,</a:t>
            </a:r>
          </a:p>
          <a:p>
            <a:pPr marL="171450" indent="-171450">
              <a:spcAft>
                <a:spcPts val="0"/>
              </a:spcAft>
              <a:buFont typeface="Arial" panose="020B0604020202020204" pitchFamily="34" charset="0"/>
              <a:buChar char="•"/>
            </a:pPr>
            <a:r>
              <a:rPr lang="en-US" baseline="0" dirty="0"/>
              <a:t>ZRECEIVEDTIMESTAMP</a:t>
            </a:r>
          </a:p>
          <a:p>
            <a:pPr marL="171450" indent="-171450">
              <a:spcAft>
                <a:spcPts val="0"/>
              </a:spcAft>
              <a:buFont typeface="Arial" panose="020B0604020202020204" pitchFamily="34" charset="0"/>
              <a:buChar char="•"/>
            </a:pPr>
            <a:r>
              <a:rPr lang="en-US" baseline="0" dirty="0"/>
              <a:t>FROM ZKIKMESSAGE</a:t>
            </a:r>
          </a:p>
          <a:p>
            <a:pPr marL="171450" indent="-171450">
              <a:buFont typeface="Arial" panose="020B0604020202020204" pitchFamily="34" charset="0"/>
              <a:buChar char="•"/>
            </a:pPr>
            <a:r>
              <a:rPr lang="en-US" baseline="0" dirty="0"/>
              <a:t>where ZUSER, ZTIMESTAMP, ZBODY, and ZRECEIVEDTIMESTAMP are the </a:t>
            </a:r>
            <a:r>
              <a:rPr lang="en-US" b="1" baseline="0" dirty="0"/>
              <a:t>columns</a:t>
            </a:r>
            <a:r>
              <a:rPr lang="en-US" baseline="0" dirty="0"/>
              <a:t> and ZKIKMESSAGE is the </a:t>
            </a:r>
            <a:r>
              <a:rPr lang="en-US" b="1" baseline="0" dirty="0"/>
              <a:t>table</a:t>
            </a:r>
            <a:r>
              <a:rPr lang="en-US" baseline="0" dirty="0"/>
              <a:t>.</a:t>
            </a:r>
          </a:p>
          <a:p>
            <a:pPr marL="0" indent="0">
              <a:buNone/>
            </a:pPr>
            <a:r>
              <a:rPr lang="en-US" baseline="0" dirty="0"/>
              <a:t>Pay special attention to the commas that separate each column. More detailed instructions on generating SELECT statements can be found in the link in the reference below.</a:t>
            </a:r>
            <a:r>
              <a:rPr lang="en-US" baseline="30000" dirty="0"/>
              <a:t>1</a:t>
            </a:r>
          </a:p>
          <a:p>
            <a:r>
              <a:rPr lang="en-US" dirty="0"/>
              <a:t>This information was entered into SQLite Database Browser by selecting the tab “Execute SQL”.</a:t>
            </a:r>
          </a:p>
          <a:p>
            <a:r>
              <a:rPr lang="en-US" dirty="0"/>
              <a:t>1. https://for585.com/sqlitestatements</a:t>
            </a:r>
          </a:p>
          <a:p>
            <a:pPr marL="0" indent="0">
              <a:spcBef>
                <a:spcPts val="0"/>
              </a:spcBef>
              <a:buNone/>
            </a:pPr>
            <a:endParaRPr lang="en-US" baseline="0" dirty="0"/>
          </a:p>
          <a:p>
            <a:pPr marL="0" indent="0">
              <a:spcBef>
                <a:spcPts val="0"/>
              </a:spcBef>
              <a:buNone/>
            </a:pPr>
            <a:endParaRPr lang="en-US" baseline="0" dirty="0"/>
          </a:p>
          <a:p>
            <a:pPr marL="0" indent="0">
              <a:spcBef>
                <a:spcPts val="0"/>
              </a:spcBef>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9E858E6B-D88A-0857-F48C-0E15E9665E1B}"/>
              </a:ext>
            </a:extLst>
          </p:cNvPr>
          <p:cNvSpPr>
            <a:spLocks noGrp="1"/>
          </p:cNvSpPr>
          <p:nvPr>
            <p:ph type="sldNum" sz="quarter" idx="5"/>
          </p:nvPr>
        </p:nvSpPr>
        <p:spPr/>
        <p:txBody>
          <a:bodyPr/>
          <a:lstStyle/>
          <a:p>
            <a:fld id="{3E35E697-39D1-7641-AEE2-3F6A60E264FC}" type="slidenum">
              <a:rPr lang="en-US" smtClean="0"/>
              <a:pPr/>
              <a:t>109</a:t>
            </a:fld>
            <a:endParaRPr lang="en-US" dirty="0"/>
          </a:p>
        </p:txBody>
      </p:sp>
    </p:spTree>
    <p:extLst>
      <p:ext uri="{BB962C8B-B14F-4D97-AF65-F5344CB8AC3E}">
        <p14:creationId xmlns:p14="http://schemas.microsoft.com/office/powerpoint/2010/main" val="237951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When it comes to mobile forensics, it is almost impossible to rely completely on open-source solutions. Often, for open-source tools to work, you need root access or a jailbreak to obtain file system information. In reality, this isn’t always feasible. Because of this, we aim to teach you the best tools for both acquisition and analysis for each iOS and Android. We will cover both commercial and open-source solutions, as well as custom scripts and SQL queries that were developed for smartphone data. While we do not cover obtaining mobile acquisitions in the course, we do provide a variety of extractions and share how the data was created. </a:t>
            </a:r>
          </a:p>
          <a:p>
            <a:r>
              <a:rPr lang="en-US" dirty="0"/>
              <a:t>This course will cover where the artifacts exist in the file system of iOS and Android devices and will include operating system updates. We will use our tools to get us to a certain point and then export the files of interest and use manual techniques to further our examination and validation. We do not want you to become the examiner that uses the “find evidence” button, but we do want you to learn how far the tools can take you. We all rely on forensic tools and this course will help you understand which tools are best for the different artifacts.  Let’s be honest—forensics is not cheap. Smartphone forensics is expensive, and the costs can quickly get out of hand when you are building your toolbox. For that reason, we want to highlight the tools that work most effectively for mobile devices of interest.</a:t>
            </a:r>
          </a:p>
          <a:p>
            <a:r>
              <a:rPr lang="en-US" dirty="0"/>
              <a:t>We encourage you to be creative and develop SQL queries and scripts that replicate what the commercial tools do. Please share those with us so we can include them in the alumni group or even in the course.  Several open-source and free tools are provided and used during the labs. Make sure you update these tools prior to using them for case work as the DFIR community is constantly updating and you want to make sure the versions you are using are current.</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11</a:t>
            </a:fld>
            <a:endParaRPr lang="en-US" dirty="0"/>
          </a:p>
        </p:txBody>
      </p:sp>
    </p:spTree>
    <p:extLst>
      <p:ext uri="{BB962C8B-B14F-4D97-AF65-F5344CB8AC3E}">
        <p14:creationId xmlns:p14="http://schemas.microsoft.com/office/powerpoint/2010/main" val="29322297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Use </a:t>
            </a:r>
            <a:r>
              <a:rPr lang="en-US" b="1" dirty="0"/>
              <a:t>AS</a:t>
            </a:r>
            <a:r>
              <a:rPr lang="en-US" dirty="0"/>
              <a:t> along</a:t>
            </a:r>
            <a:r>
              <a:rPr lang="en-US" baseline="0" dirty="0"/>
              <a:t> with quotation marks to change the name of a resulting column to make the output of the query make more sense.</a:t>
            </a:r>
          </a:p>
          <a:p>
            <a:r>
              <a:rPr lang="en-US" dirty="0"/>
              <a:t>The example below shows the original query language that has been replaced by the new strings to account for the renaming of the columns:</a:t>
            </a:r>
            <a:endParaRPr lang="en-US" baseline="0" dirty="0"/>
          </a:p>
          <a:p>
            <a:pPr marL="0" indent="0">
              <a:spcAft>
                <a:spcPts val="0"/>
              </a:spcAft>
              <a:buNone/>
            </a:pPr>
            <a:r>
              <a:rPr lang="en-US" baseline="0" dirty="0"/>
              <a:t>SELECT</a:t>
            </a:r>
          </a:p>
          <a:p>
            <a:pPr marL="0" indent="0">
              <a:spcAft>
                <a:spcPts val="0"/>
              </a:spcAft>
              <a:buNone/>
            </a:pPr>
            <a:r>
              <a:rPr lang="en-US" strike="sngStrike" baseline="0" dirty="0"/>
              <a:t>ZUSER</a:t>
            </a:r>
          </a:p>
          <a:p>
            <a:pPr marL="0" indent="0">
              <a:spcAft>
                <a:spcPts val="0"/>
              </a:spcAft>
              <a:buNone/>
            </a:pPr>
            <a:r>
              <a:rPr lang="en-US" baseline="0" dirty="0"/>
              <a:t>ZUSER </a:t>
            </a:r>
            <a:r>
              <a:rPr lang="en-US" b="1" baseline="0" dirty="0"/>
              <a:t>AS</a:t>
            </a:r>
            <a:r>
              <a:rPr lang="en-US" baseline="0" dirty="0"/>
              <a:t> “User”,</a:t>
            </a:r>
          </a:p>
          <a:p>
            <a:pPr marL="0" indent="0">
              <a:spcAft>
                <a:spcPts val="0"/>
              </a:spcAft>
              <a:buNone/>
            </a:pPr>
            <a:r>
              <a:rPr lang="en-US" strike="sngStrike" baseline="0" dirty="0"/>
              <a:t>ZTIMESTAMP,</a:t>
            </a:r>
          </a:p>
          <a:p>
            <a:pPr marL="0" indent="0">
              <a:spcAft>
                <a:spcPts val="0"/>
              </a:spcAft>
              <a:buNone/>
            </a:pPr>
            <a:r>
              <a:rPr lang="en-US" baseline="0" dirty="0"/>
              <a:t>ZTIMESTAMP </a:t>
            </a:r>
            <a:r>
              <a:rPr lang="en-US" b="1" baseline="0" dirty="0"/>
              <a:t>AS</a:t>
            </a:r>
            <a:r>
              <a:rPr lang="en-US" baseline="0" dirty="0"/>
              <a:t> “Timestamp”,</a:t>
            </a:r>
          </a:p>
          <a:p>
            <a:pPr marL="0" indent="0">
              <a:spcAft>
                <a:spcPts val="0"/>
              </a:spcAft>
              <a:buNone/>
            </a:pPr>
            <a:r>
              <a:rPr lang="en-US" strike="sngStrike" baseline="0" dirty="0"/>
              <a:t>ZBODY,</a:t>
            </a:r>
          </a:p>
          <a:p>
            <a:pPr marL="0" indent="0">
              <a:spcAft>
                <a:spcPts val="0"/>
              </a:spcAft>
              <a:buNone/>
            </a:pPr>
            <a:r>
              <a:rPr lang="en-US" baseline="0" dirty="0"/>
              <a:t>ZBODY </a:t>
            </a:r>
            <a:r>
              <a:rPr lang="en-US" b="1" baseline="0" dirty="0"/>
              <a:t>AS</a:t>
            </a:r>
            <a:r>
              <a:rPr lang="en-US" baseline="0" dirty="0"/>
              <a:t> “Message”,</a:t>
            </a:r>
          </a:p>
          <a:p>
            <a:pPr marL="0" indent="0">
              <a:spcAft>
                <a:spcPts val="0"/>
              </a:spcAft>
              <a:buNone/>
            </a:pPr>
            <a:r>
              <a:rPr lang="en-US" strike="sngStrike" baseline="0" dirty="0"/>
              <a:t>ZRECEIVEDTIMESTAMP,</a:t>
            </a:r>
          </a:p>
          <a:p>
            <a:pPr marL="0" indent="0">
              <a:spcAft>
                <a:spcPts val="0"/>
              </a:spcAft>
              <a:buNone/>
            </a:pPr>
            <a:r>
              <a:rPr lang="en-US" baseline="0" dirty="0"/>
              <a:t>ZRECEIVEDTIMESTAMP </a:t>
            </a:r>
            <a:r>
              <a:rPr lang="en-US" b="1" baseline="0" dirty="0"/>
              <a:t>AS</a:t>
            </a:r>
            <a:r>
              <a:rPr lang="en-US" baseline="0" dirty="0"/>
              <a:t> “Message Received”</a:t>
            </a:r>
          </a:p>
          <a:p>
            <a:pPr marL="0" indent="0">
              <a:buNone/>
            </a:pPr>
            <a:r>
              <a:rPr lang="en-US" baseline="0" dirty="0"/>
              <a:t>FROM ZKIKMESSAGE</a:t>
            </a:r>
          </a:p>
          <a:p>
            <a:pPr marL="0" indent="0">
              <a:buNone/>
            </a:pPr>
            <a:r>
              <a:rPr lang="en-US" baseline="0" dirty="0"/>
              <a:t>*Strikethroughs represent the original query. The new query language with applied column names appears directly below.</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FC0376C-9D76-D7E4-04A3-87095D5F3301}"/>
              </a:ext>
            </a:extLst>
          </p:cNvPr>
          <p:cNvSpPr>
            <a:spLocks noGrp="1"/>
          </p:cNvSpPr>
          <p:nvPr>
            <p:ph type="sldNum" sz="quarter" idx="5"/>
          </p:nvPr>
        </p:nvSpPr>
        <p:spPr/>
        <p:txBody>
          <a:bodyPr/>
          <a:lstStyle/>
          <a:p>
            <a:fld id="{3E35E697-39D1-7641-AEE2-3F6A60E264FC}" type="slidenum">
              <a:rPr lang="en-US" smtClean="0"/>
              <a:pPr/>
              <a:t>110</a:t>
            </a:fld>
            <a:endParaRPr lang="en-US" dirty="0"/>
          </a:p>
        </p:txBody>
      </p:sp>
    </p:spTree>
    <p:extLst>
      <p:ext uri="{BB962C8B-B14F-4D97-AF65-F5344CB8AC3E}">
        <p14:creationId xmlns:p14="http://schemas.microsoft.com/office/powerpoint/2010/main" val="16412014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312919"/>
          </a:xfrm>
        </p:spPr>
        <p:txBody>
          <a:bodyPr/>
          <a:lstStyle/>
          <a:p>
            <a:pPr marL="0" marR="0" lvl="0" indent="0" algn="l" defTabSz="457200" rtl="0" eaLnBrk="1" fontAlgn="auto" latinLnBrk="0" hangingPunct="1">
              <a:buClrTx/>
              <a:buSzTx/>
              <a:buFontTx/>
              <a:buNone/>
              <a:tabLst/>
              <a:defRPr/>
            </a:pPr>
            <a:r>
              <a:rPr lang="en-US" sz="1200" b="0" i="0" kern="1200" dirty="0">
                <a:solidFill>
                  <a:schemeClr val="tx1"/>
                </a:solidFill>
                <a:effectLst/>
                <a:latin typeface="Times New Roman" pitchFamily="18" charset="0"/>
                <a:ea typeface="Arial" charset="-128"/>
                <a:cs typeface="Arial" charset="-128"/>
              </a:rPr>
              <a:t>Timestamps are stored</a:t>
            </a:r>
            <a:r>
              <a:rPr lang="en-US" sz="1200" b="0" i="0" kern="1200" baseline="0" dirty="0">
                <a:solidFill>
                  <a:schemeClr val="tx1"/>
                </a:solidFill>
                <a:effectLst/>
                <a:latin typeface="Times New Roman" pitchFamily="18" charset="0"/>
                <a:ea typeface="Arial" charset="-128"/>
                <a:cs typeface="Arial" charset="-128"/>
              </a:rPr>
              <a:t> in the databases as one of several numerical representations. Most applications will use </a:t>
            </a:r>
            <a:r>
              <a:rPr lang="en-US" sz="1200" b="1" i="0" kern="1200" baseline="0" dirty="0">
                <a:solidFill>
                  <a:schemeClr val="tx1"/>
                </a:solidFill>
                <a:effectLst/>
                <a:latin typeface="Times New Roman" pitchFamily="18" charset="0"/>
                <a:ea typeface="Arial" charset="-128"/>
                <a:cs typeface="Arial" charset="-128"/>
              </a:rPr>
              <a:t>UNIXEPOCH </a:t>
            </a:r>
            <a:r>
              <a:rPr lang="en-US" sz="1200" b="0" i="0" kern="1200" baseline="0" dirty="0">
                <a:solidFill>
                  <a:schemeClr val="tx1"/>
                </a:solidFill>
                <a:effectLst/>
                <a:latin typeface="Times New Roman" pitchFamily="18" charset="0"/>
                <a:ea typeface="Arial" charset="-128"/>
                <a:cs typeface="Arial" charset="-128"/>
              </a:rPr>
              <a:t>time, where the time is representative of the number of seconds since 01/01/1970 </a:t>
            </a:r>
            <a:r>
              <a:rPr lang="en-US" b="0" i="0" dirty="0">
                <a:effectLst/>
                <a:latin typeface="Times New Roman" pitchFamily="18" charset="0"/>
                <a:ea typeface="Arial" charset="-128"/>
                <a:cs typeface="Arial" charset="-128"/>
              </a:rPr>
              <a:t>00:00:00</a:t>
            </a:r>
            <a:r>
              <a:rPr lang="en-US" sz="1200" b="0" i="0" kern="1200" baseline="0" dirty="0">
                <a:solidFill>
                  <a:schemeClr val="tx1"/>
                </a:solidFill>
                <a:effectLst/>
                <a:latin typeface="Times New Roman" pitchFamily="18" charset="0"/>
                <a:ea typeface="Arial" charset="-128"/>
                <a:cs typeface="Arial" charset="-128"/>
              </a:rPr>
              <a:t>. This is usually easy to spot since it is a 10-digit number. This ten-digit number is converted to supply the resulting time in UTC:</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lang="en-US" b="1" dirty="0"/>
              <a:t>SELECT datetime(time COLUMN, '</a:t>
            </a:r>
            <a:r>
              <a:rPr lang="en-US" b="1" dirty="0" err="1"/>
              <a:t>unixepoch</a:t>
            </a:r>
            <a:r>
              <a:rPr lang="en-US" b="1" dirty="0"/>
              <a:t>');</a:t>
            </a:r>
            <a:endParaRPr lang="en-US" sz="1200" b="0" i="0" kern="1200" baseline="0" dirty="0">
              <a:solidFill>
                <a:schemeClr val="tx1"/>
              </a:solidFill>
              <a:effectLst/>
              <a:latin typeface="Times New Roman" pitchFamily="18" charset="0"/>
              <a:ea typeface="Arial" charset="-128"/>
              <a:cs typeface="Arial" charset="-128"/>
            </a:endParaRPr>
          </a:p>
          <a:p>
            <a:pPr marL="174625">
              <a:spcAft>
                <a:spcPts val="0"/>
              </a:spcAft>
            </a:pPr>
            <a:r>
              <a:rPr lang="en-US" sz="1200" b="0" i="0" kern="1200" baseline="0" dirty="0">
                <a:solidFill>
                  <a:schemeClr val="tx1"/>
                </a:solidFill>
                <a:effectLst/>
                <a:latin typeface="Times New Roman" pitchFamily="18" charset="0"/>
                <a:ea typeface="Arial" charset="-128"/>
                <a:cs typeface="Arial" charset="-128"/>
              </a:rPr>
              <a:t>or in local time: </a:t>
            </a:r>
            <a:r>
              <a:rPr lang="en-US" sz="1200" b="1" i="0" kern="1200" baseline="0" dirty="0">
                <a:solidFill>
                  <a:schemeClr val="tx1"/>
                </a:solidFill>
                <a:effectLst/>
                <a:latin typeface="Times New Roman" pitchFamily="18" charset="0"/>
                <a:ea typeface="Arial" charset="-128"/>
                <a:cs typeface="Arial" charset="-128"/>
              </a:rPr>
              <a:t>NOTE: This will produce output (display your query results) that is reflective of your forensic workstation time zone settings</a:t>
            </a:r>
            <a:r>
              <a:rPr lang="en-US" b="1" dirty="0">
                <a:ea typeface="Arial" charset="-128"/>
                <a:cs typeface="Arial" charset="-128"/>
              </a:rPr>
              <a:t>.</a:t>
            </a:r>
          </a:p>
          <a:p>
            <a:pPr marL="171450" indent="-171450">
              <a:spcAft>
                <a:spcPts val="0"/>
              </a:spcAft>
              <a:buFont typeface="Arial" panose="020B0604020202020204" pitchFamily="34" charset="0"/>
              <a:buChar char="•"/>
            </a:pPr>
            <a:r>
              <a:rPr lang="en-US" b="1" dirty="0"/>
              <a:t>SELECT datetime(time COLUMN, '</a:t>
            </a:r>
            <a:r>
              <a:rPr lang="en-US" b="1" dirty="0" err="1"/>
              <a:t>unixepoch</a:t>
            </a:r>
            <a:r>
              <a:rPr lang="en-US" b="1" dirty="0"/>
              <a:t>', '</a:t>
            </a:r>
            <a:r>
              <a:rPr lang="en-US" b="1" dirty="0" err="1"/>
              <a:t>localtime</a:t>
            </a:r>
            <a:r>
              <a:rPr lang="en-US" b="1" dirty="0"/>
              <a:t>’);</a:t>
            </a:r>
            <a:endParaRPr lang="en-US" dirty="0"/>
          </a:p>
          <a:p>
            <a:pPr marL="174625">
              <a:spcAft>
                <a:spcPts val="0"/>
              </a:spcAft>
            </a:pPr>
            <a:r>
              <a:rPr lang="en-US" b="1" dirty="0"/>
              <a:t>UNIX</a:t>
            </a:r>
            <a:r>
              <a:rPr lang="en-US" b="1" baseline="0" dirty="0"/>
              <a:t>EPOCH </a:t>
            </a:r>
            <a:r>
              <a:rPr lang="en-US" baseline="0" dirty="0"/>
              <a:t>is also calculated to the millisecond in some applications for an even more accurate representation of the time. Also, easy to spot, this is a 13-digit number that must first be divided by 1,000 before making the conversion.</a:t>
            </a:r>
            <a:r>
              <a:rPr lang="en-US" baseline="30000" dirty="0"/>
              <a:t>1</a:t>
            </a:r>
            <a:endParaRPr lang="en-US" dirty="0"/>
          </a:p>
          <a:p>
            <a:pPr marL="174625">
              <a:spcAft>
                <a:spcPts val="0"/>
              </a:spcAft>
            </a:pPr>
            <a:r>
              <a:rPr lang="en-US" b="1" dirty="0"/>
              <a:t>MILLISECONDS</a:t>
            </a:r>
            <a:r>
              <a:rPr lang="en-US" b="1" baseline="0" dirty="0"/>
              <a:t> (13-digit number)</a:t>
            </a:r>
            <a:endParaRPr lang="en-US" b="1" dirty="0"/>
          </a:p>
          <a:p>
            <a:pPr marL="174625" marR="0" lvl="0" algn="l" defTabSz="914400" rtl="0" eaLnBrk="0" fontAlgn="base" latinLnBrk="0" hangingPunct="0">
              <a:spcAft>
                <a:spcPts val="0"/>
              </a:spcAft>
              <a:buClrTx/>
              <a:buSzTx/>
              <a:buFontTx/>
              <a:buNone/>
              <a:tabLst/>
              <a:defRPr/>
            </a:pPr>
            <a:r>
              <a:rPr lang="en-US" sz="1200" b="0" i="0" kern="1200" dirty="0">
                <a:solidFill>
                  <a:schemeClr val="tx1"/>
                </a:solidFill>
                <a:effectLst/>
                <a:latin typeface="Times New Roman" pitchFamily="18" charset="0"/>
                <a:ea typeface="Arial" charset="-128"/>
                <a:cs typeface="Arial" charset="-128"/>
              </a:rPr>
              <a:t>Convert milliseconds in your query, like this</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lang="en-US" sz="1200" b="1" i="0" kern="1200" dirty="0">
                <a:solidFill>
                  <a:schemeClr val="tx1"/>
                </a:solidFill>
                <a:effectLst/>
                <a:latin typeface="Times New Roman" pitchFamily="18" charset="0"/>
                <a:ea typeface="Arial" charset="-128"/>
                <a:cs typeface="Arial" charset="-128"/>
              </a:rPr>
              <a:t>SELECT datetime(time</a:t>
            </a:r>
            <a:r>
              <a:rPr lang="en-US" sz="1200" b="1" i="0" kern="1200" baseline="0" dirty="0">
                <a:solidFill>
                  <a:schemeClr val="tx1"/>
                </a:solidFill>
                <a:effectLst/>
                <a:latin typeface="Times New Roman" pitchFamily="18" charset="0"/>
                <a:ea typeface="Arial" charset="-128"/>
                <a:cs typeface="Arial" charset="-128"/>
              </a:rPr>
              <a:t> COLUMN</a:t>
            </a:r>
            <a:r>
              <a:rPr lang="en-US" sz="1200" b="1" i="0" kern="1200" dirty="0">
                <a:solidFill>
                  <a:schemeClr val="tx1"/>
                </a:solidFill>
                <a:effectLst/>
                <a:latin typeface="Times New Roman" pitchFamily="18" charset="0"/>
                <a:ea typeface="Arial" charset="-128"/>
                <a:cs typeface="Arial" charset="-128"/>
              </a:rPr>
              <a:t>/1000,'unixepoch</a:t>
            </a:r>
            <a:r>
              <a:rPr lang="en-US" b="1" dirty="0">
                <a:ea typeface="Arial" charset="-128"/>
                <a:cs typeface="Arial" charset="-128"/>
              </a:rPr>
              <a:t>’);</a:t>
            </a:r>
            <a:endParaRPr lang="en-US" sz="1200" b="1" i="0" kern="1200" dirty="0">
              <a:solidFill>
                <a:schemeClr val="tx1"/>
              </a:solidFill>
              <a:effectLst/>
              <a:latin typeface="Times New Roman" pitchFamily="18" charset="0"/>
              <a:ea typeface="Arial" charset="-128"/>
              <a:cs typeface="Arial" charset="-128"/>
            </a:endParaRPr>
          </a:p>
          <a:p>
            <a:pPr marL="174625" eaLnBrk="0" fontAlgn="base" hangingPunct="0">
              <a:spcAft>
                <a:spcPts val="0"/>
              </a:spcAft>
              <a:defRPr/>
            </a:pPr>
            <a:r>
              <a:rPr lang="en-US" b="1" dirty="0"/>
              <a:t>MICROSECONDS</a:t>
            </a:r>
            <a:r>
              <a:rPr lang="en-US" b="1" baseline="0" dirty="0"/>
              <a:t> (16-digit number)</a:t>
            </a:r>
            <a:endParaRPr lang="en-US" b="1" dirty="0"/>
          </a:p>
          <a:p>
            <a:pPr marL="171450" indent="-171450" eaLnBrk="0" fontAlgn="base" hangingPunct="0">
              <a:buFont typeface="Arial" panose="020B0604020202020204" pitchFamily="34" charset="0"/>
              <a:buChar char="•"/>
              <a:defRPr/>
            </a:pPr>
            <a:r>
              <a:rPr lang="en-US" sz="1200" b="1" i="0" kern="1200" dirty="0">
                <a:solidFill>
                  <a:schemeClr val="tx1"/>
                </a:solidFill>
                <a:effectLst/>
                <a:latin typeface="Times New Roman" pitchFamily="18" charset="0"/>
                <a:ea typeface="Arial" charset="-128"/>
                <a:cs typeface="Arial" charset="-128"/>
              </a:rPr>
              <a:t>SELECT datetime(time</a:t>
            </a:r>
            <a:r>
              <a:rPr lang="en-US" sz="1200" b="1" i="0" kern="1200" baseline="0" dirty="0">
                <a:solidFill>
                  <a:schemeClr val="tx1"/>
                </a:solidFill>
                <a:effectLst/>
                <a:latin typeface="Times New Roman" pitchFamily="18" charset="0"/>
                <a:ea typeface="Arial" charset="-128"/>
                <a:cs typeface="Arial" charset="-128"/>
              </a:rPr>
              <a:t> COLUMN</a:t>
            </a:r>
            <a:r>
              <a:rPr lang="en-US" sz="1200" b="1" i="0" kern="1200" dirty="0">
                <a:solidFill>
                  <a:schemeClr val="tx1"/>
                </a:solidFill>
                <a:effectLst/>
                <a:latin typeface="Times New Roman" pitchFamily="18" charset="0"/>
                <a:ea typeface="Arial" charset="-128"/>
                <a:cs typeface="Arial" charset="-128"/>
              </a:rPr>
              <a:t>/1000,'unixepoch’);</a:t>
            </a:r>
          </a:p>
          <a:p>
            <a:pPr eaLnBrk="0" fontAlgn="base" hangingPunct="0">
              <a:defRPr/>
            </a:pPr>
            <a:r>
              <a:rPr lang="en-US" sz="1200" b="0" i="0" kern="1200" dirty="0">
                <a:solidFill>
                  <a:schemeClr val="tx1"/>
                </a:solidFill>
                <a:effectLst/>
                <a:latin typeface="Times New Roman" pitchFamily="18" charset="0"/>
                <a:ea typeface="Arial" charset="-128"/>
                <a:cs typeface="Arial" charset="-128"/>
              </a:rPr>
              <a:t>Another commonly</a:t>
            </a:r>
            <a:r>
              <a:rPr lang="en-US" sz="1200" b="0" i="0" kern="1200" baseline="0" dirty="0">
                <a:solidFill>
                  <a:schemeClr val="tx1"/>
                </a:solidFill>
                <a:effectLst/>
                <a:latin typeface="Times New Roman" pitchFamily="18" charset="0"/>
                <a:ea typeface="Arial" charset="-128"/>
                <a:cs typeface="Arial" charset="-128"/>
              </a:rPr>
              <a:t> used time format is </a:t>
            </a:r>
            <a:r>
              <a:rPr lang="en-US" sz="1200" b="1" i="0" kern="1200" dirty="0">
                <a:solidFill>
                  <a:schemeClr val="tx1"/>
                </a:solidFill>
                <a:effectLst/>
                <a:latin typeface="Times New Roman" pitchFamily="18" charset="0"/>
                <a:ea typeface="Arial" charset="-128"/>
                <a:cs typeface="Arial" charset="-128"/>
              </a:rPr>
              <a:t>Mac Absolute</a:t>
            </a:r>
            <a:r>
              <a:rPr lang="en-US" sz="1200" b="0" i="0" kern="1200" baseline="0" dirty="0">
                <a:solidFill>
                  <a:schemeClr val="tx1"/>
                </a:solidFill>
                <a:effectLst/>
                <a:latin typeface="Times New Roman" pitchFamily="18" charset="0"/>
                <a:ea typeface="Arial" charset="-128"/>
                <a:cs typeface="Arial" charset="-128"/>
              </a:rPr>
              <a:t> time (also referred to as Mac Epoch and/or Coca Core depending on your tool), which is defined </a:t>
            </a:r>
            <a:r>
              <a:rPr lang="en-US" sz="1200" b="0" i="0" kern="1200" dirty="0">
                <a:solidFill>
                  <a:schemeClr val="tx1"/>
                </a:solidFill>
                <a:effectLst/>
                <a:latin typeface="Times New Roman" pitchFamily="18" charset="0"/>
                <a:ea typeface="Arial" charset="-128"/>
                <a:cs typeface="Arial" charset="-128"/>
              </a:rPr>
              <a:t>as the number of seconds since 01/01/2001 00:00:00. Like</a:t>
            </a:r>
            <a:r>
              <a:rPr lang="en-US" sz="1200" b="0" i="0" kern="1200" baseline="0" dirty="0">
                <a:solidFill>
                  <a:schemeClr val="tx1"/>
                </a:solidFill>
                <a:effectLst/>
                <a:latin typeface="Times New Roman" pitchFamily="18" charset="0"/>
                <a:ea typeface="Arial" charset="-128"/>
                <a:cs typeface="Arial" charset="-128"/>
              </a:rPr>
              <a:t> the name suggests, this timestamp is utilized by most iOS applications. In order to correctly convert this timestamp, first add </a:t>
            </a:r>
            <a:r>
              <a:rPr lang="en-US" sz="1200" b="0" i="0" kern="1200" dirty="0">
                <a:solidFill>
                  <a:schemeClr val="tx1"/>
                </a:solidFill>
                <a:effectLst/>
                <a:latin typeface="Times New Roman" pitchFamily="18" charset="0"/>
                <a:ea typeface="Arial" charset="-128"/>
                <a:cs typeface="Arial" charset="-128"/>
              </a:rPr>
              <a:t>the number of seconds since UNIXEPOCH time to Mac Absolute time, </a:t>
            </a:r>
            <a:r>
              <a:rPr lang="en-US" sz="1200" b="1" i="0" kern="1200" dirty="0">
                <a:solidFill>
                  <a:schemeClr val="tx1"/>
                </a:solidFill>
                <a:effectLst/>
                <a:latin typeface="Times New Roman" pitchFamily="18" charset="0"/>
                <a:ea typeface="Arial" charset="-128"/>
                <a:cs typeface="Arial" charset="-128"/>
              </a:rPr>
              <a:t>978307200</a:t>
            </a:r>
            <a:r>
              <a:rPr lang="en-US" sz="1200" b="0" i="0" kern="1200" dirty="0">
                <a:solidFill>
                  <a:schemeClr val="tx1"/>
                </a:solidFill>
                <a:effectLst/>
                <a:latin typeface="Times New Roman" pitchFamily="18" charset="0"/>
                <a:ea typeface="Arial" charset="-128"/>
                <a:cs typeface="Arial" charset="-128"/>
              </a:rPr>
              <a:t>,</a:t>
            </a:r>
            <a:r>
              <a:rPr lang="en-US" sz="1200" b="0" i="0" kern="1200" baseline="0" dirty="0">
                <a:solidFill>
                  <a:schemeClr val="tx1"/>
                </a:solidFill>
                <a:effectLst/>
                <a:latin typeface="Times New Roman" pitchFamily="18" charset="0"/>
                <a:ea typeface="Arial" charset="-128"/>
                <a:cs typeface="Arial" charset="-128"/>
              </a:rPr>
              <a:t> then </a:t>
            </a:r>
            <a:r>
              <a:rPr lang="en-US" sz="1200" b="0" i="0" kern="1200" dirty="0">
                <a:solidFill>
                  <a:schemeClr val="tx1"/>
                </a:solidFill>
                <a:effectLst/>
                <a:latin typeface="Times New Roman" pitchFamily="18" charset="0"/>
                <a:ea typeface="Arial" charset="-128"/>
                <a:cs typeface="Arial" charset="-128"/>
              </a:rPr>
              <a:t>convert to local time, as</a:t>
            </a:r>
            <a:r>
              <a:rPr lang="en-US" sz="1200" b="0" i="0" kern="1200" baseline="0" dirty="0">
                <a:solidFill>
                  <a:schemeClr val="tx1"/>
                </a:solidFill>
                <a:effectLst/>
                <a:latin typeface="Times New Roman" pitchFamily="18" charset="0"/>
                <a:ea typeface="Arial" charset="-128"/>
                <a:cs typeface="Arial" charset="-128"/>
              </a:rPr>
              <a:t> in the queries above.</a:t>
            </a:r>
            <a:r>
              <a:rPr lang="en-US" sz="1200" b="0" i="0" kern="1200" baseline="30000" dirty="0">
                <a:solidFill>
                  <a:schemeClr val="tx1"/>
                </a:solidFill>
                <a:effectLst/>
                <a:latin typeface="Times New Roman" pitchFamily="18" charset="0"/>
                <a:ea typeface="Arial" charset="-128"/>
                <a:cs typeface="Arial" charset="-128"/>
              </a:rPr>
              <a:t>2  </a:t>
            </a:r>
            <a:r>
              <a:rPr lang="en-US" sz="1200" b="0" i="0" kern="1200" dirty="0">
                <a:solidFill>
                  <a:schemeClr val="tx1"/>
                </a:solidFill>
                <a:effectLst/>
                <a:latin typeface="Times New Roman" pitchFamily="18" charset="0"/>
                <a:ea typeface="Arial" charset="-128"/>
                <a:cs typeface="Arial" charset="-128"/>
              </a:rPr>
              <a:t>This number is the number of seconds that is different from the Unix Epoch start date of 1/1/1970 and the Mac Absolute start date of 1/1/2001 (or 31 years).</a:t>
            </a:r>
            <a:endParaRPr lang="en-US" sz="1200" b="0" i="0" kern="1200" baseline="30000" dirty="0">
              <a:solidFill>
                <a:schemeClr val="tx1"/>
              </a:solidFill>
              <a:effectLst/>
              <a:latin typeface="Times New Roman" pitchFamily="18" charset="0"/>
              <a:ea typeface="Arial" charset="-128"/>
              <a:cs typeface="Arial" charset="-128"/>
            </a:endParaRPr>
          </a:p>
          <a:p>
            <a:pPr eaLnBrk="0" fontAlgn="base" hangingPunct="0">
              <a:defRPr/>
            </a:pPr>
            <a:endParaRPr lang="en-US" sz="1200" b="1" i="0"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0"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1" i="0"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0"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1"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1"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1" kern="1200" dirty="0">
              <a:solidFill>
                <a:schemeClr val="tx1"/>
              </a:solidFill>
              <a:effectLst/>
              <a:latin typeface="Times New Roman" pitchFamily="18" charset="0"/>
              <a:ea typeface="Arial" charset="-128"/>
              <a:cs typeface="Arial" charset="-128"/>
            </a:endParaRPr>
          </a:p>
          <a:p>
            <a:pPr marL="0" marR="0" lvl="0" indent="0" algn="l" defTabSz="914400" rtl="0" eaLnBrk="0" fontAlgn="base" latinLnBrk="0" hangingPunct="0">
              <a:buClrTx/>
              <a:buSzTx/>
              <a:buFontTx/>
              <a:buNone/>
              <a:tabLst/>
              <a:defRPr/>
            </a:pPr>
            <a:endParaRPr lang="en-US" sz="1200" b="0" i="0" kern="1200" dirty="0">
              <a:solidFill>
                <a:schemeClr val="tx1"/>
              </a:solidFill>
              <a:effectLst/>
              <a:latin typeface="Times New Roman" pitchFamily="18" charset="0"/>
              <a:ea typeface="Arial" charset="-128"/>
              <a:cs typeface="Arial" charset="-128"/>
            </a:endParaRP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C19E9881-3FFB-58FE-2888-A2C53EED255E}"/>
              </a:ext>
            </a:extLst>
          </p:cNvPr>
          <p:cNvSpPr>
            <a:spLocks noGrp="1"/>
          </p:cNvSpPr>
          <p:nvPr>
            <p:ph type="sldNum" sz="quarter" idx="5"/>
          </p:nvPr>
        </p:nvSpPr>
        <p:spPr/>
        <p:txBody>
          <a:bodyPr/>
          <a:lstStyle/>
          <a:p>
            <a:fld id="{3E35E697-39D1-7641-AEE2-3F6A60E264FC}" type="slidenum">
              <a:rPr lang="en-US" smtClean="0"/>
              <a:pPr/>
              <a:t>111</a:t>
            </a:fld>
            <a:endParaRPr lang="en-US" dirty="0"/>
          </a:p>
        </p:txBody>
      </p:sp>
    </p:spTree>
    <p:extLst>
      <p:ext uri="{BB962C8B-B14F-4D97-AF65-F5344CB8AC3E}">
        <p14:creationId xmlns:p14="http://schemas.microsoft.com/office/powerpoint/2010/main" val="1212284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7"/>
            <a:ext cx="6721475" cy="9012022"/>
          </a:xfrm>
        </p:spPr>
        <p:txBody>
          <a:bodyPr/>
          <a:lstStyle/>
          <a:p>
            <a:pPr marL="161925" marR="0" lvl="0" algn="l" defTabSz="914400" rtl="0" eaLnBrk="0" fontAlgn="base" latinLnBrk="0" hangingPunct="0">
              <a:spcAft>
                <a:spcPts val="0"/>
              </a:spcAft>
              <a:buClrTx/>
              <a:buSzTx/>
              <a:buFontTx/>
              <a:buNone/>
              <a:tabLst/>
              <a:defRPr/>
            </a:pPr>
            <a:r>
              <a:rPr lang="en-US" sz="1200" b="1" i="0" kern="1200" baseline="0" dirty="0">
                <a:solidFill>
                  <a:schemeClr val="tx1"/>
                </a:solidFill>
                <a:effectLst/>
                <a:latin typeface="Times New Roman" pitchFamily="18" charset="0"/>
                <a:ea typeface="Arial" charset="-128"/>
                <a:cs typeface="Arial" charset="-128"/>
              </a:rPr>
              <a:t>SECONDS (9 Digit Number)</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lang="en-US" sz="1200" b="1" i="0" kern="1200" dirty="0">
                <a:solidFill>
                  <a:schemeClr val="tx1"/>
                </a:solidFill>
                <a:effectLst/>
                <a:latin typeface="Times New Roman" pitchFamily="18" charset="0"/>
                <a:ea typeface="Arial" charset="-128"/>
                <a:cs typeface="Arial" charset="-128"/>
              </a:rPr>
              <a:t>SELECT datetime(time</a:t>
            </a:r>
            <a:r>
              <a:rPr lang="en-US" sz="1200" b="1" i="0" kern="1200" baseline="0" dirty="0">
                <a:solidFill>
                  <a:schemeClr val="tx1"/>
                </a:solidFill>
                <a:effectLst/>
                <a:latin typeface="Times New Roman" pitchFamily="18" charset="0"/>
                <a:ea typeface="Arial" charset="-128"/>
                <a:cs typeface="Arial" charset="-128"/>
              </a:rPr>
              <a:t> COLUMN</a:t>
            </a:r>
            <a:r>
              <a:rPr lang="en-US" sz="1200" b="1" i="0" kern="1200" dirty="0">
                <a:solidFill>
                  <a:schemeClr val="tx1"/>
                </a:solidFill>
                <a:effectLst/>
                <a:latin typeface="Times New Roman" pitchFamily="18" charset="0"/>
                <a:ea typeface="Arial" charset="-128"/>
                <a:cs typeface="Arial" charset="-128"/>
              </a:rPr>
              <a:t> + 978307200, '</a:t>
            </a:r>
            <a:r>
              <a:rPr lang="en-US" sz="1200" b="1" i="0" kern="1200" dirty="0" err="1">
                <a:solidFill>
                  <a:schemeClr val="tx1"/>
                </a:solidFill>
                <a:effectLst/>
                <a:latin typeface="Times New Roman" pitchFamily="18" charset="0"/>
                <a:ea typeface="Arial" charset="-128"/>
                <a:cs typeface="Arial" charset="-128"/>
              </a:rPr>
              <a:t>unixepoch</a:t>
            </a:r>
            <a:r>
              <a:rPr lang="en-US" sz="1200" b="1" i="0" kern="1200" dirty="0">
                <a:solidFill>
                  <a:schemeClr val="tx1"/>
                </a:solidFill>
                <a:effectLst/>
                <a:latin typeface="Times New Roman" pitchFamily="18" charset="0"/>
                <a:ea typeface="Arial" charset="-128"/>
                <a:cs typeface="Arial" charset="-128"/>
              </a:rPr>
              <a:t>’);</a:t>
            </a:r>
          </a:p>
          <a:p>
            <a:pPr marL="161925" marR="0" lvl="0" algn="l" defTabSz="914400" rtl="0" eaLnBrk="0" fontAlgn="base" latinLnBrk="0" hangingPunct="0">
              <a:spcAft>
                <a:spcPts val="0"/>
              </a:spcAft>
              <a:buClrTx/>
              <a:buSzTx/>
              <a:buFontTx/>
              <a:buNone/>
              <a:tabLst/>
              <a:defRPr/>
            </a:pPr>
            <a:r>
              <a:rPr lang="en-US" sz="1200" b="1" i="0" kern="1200" dirty="0">
                <a:solidFill>
                  <a:schemeClr val="tx1"/>
                </a:solidFill>
                <a:effectLst/>
                <a:latin typeface="Times New Roman" pitchFamily="18" charset="0"/>
                <a:ea typeface="Arial" charset="-128"/>
                <a:cs typeface="Arial" charset="-128"/>
              </a:rPr>
              <a:t>NANOSECONDS (18 Digit Number)</a:t>
            </a:r>
          </a:p>
          <a:p>
            <a:pPr marL="171450" indent="-171450">
              <a:buFont typeface="Arial" panose="020B0604020202020204" pitchFamily="34" charset="0"/>
              <a:buChar char="•"/>
              <a:defRPr/>
            </a:pPr>
            <a:r>
              <a:rPr lang="en-US" sz="1200" b="1" i="0" kern="1200" dirty="0">
                <a:solidFill>
                  <a:schemeClr val="tx1"/>
                </a:solidFill>
                <a:effectLst/>
                <a:latin typeface="Times New Roman" pitchFamily="18" charset="0"/>
                <a:ea typeface="Arial" charset="-128"/>
                <a:cs typeface="Arial" charset="-128"/>
              </a:rPr>
              <a:t>SELECT datetime(time</a:t>
            </a:r>
            <a:r>
              <a:rPr lang="en-US" sz="1200" b="1" i="0" kern="1200" baseline="0" dirty="0">
                <a:solidFill>
                  <a:schemeClr val="tx1"/>
                </a:solidFill>
                <a:effectLst/>
                <a:latin typeface="Times New Roman" pitchFamily="18" charset="0"/>
                <a:ea typeface="Arial" charset="-128"/>
                <a:cs typeface="Arial" charset="-128"/>
              </a:rPr>
              <a:t> COLUMN</a:t>
            </a:r>
            <a:r>
              <a:rPr lang="en-US" sz="1200" b="1" i="0" kern="1200" dirty="0">
                <a:solidFill>
                  <a:schemeClr val="tx1"/>
                </a:solidFill>
                <a:effectLst/>
                <a:latin typeface="Times New Roman" pitchFamily="18" charset="0"/>
                <a:ea typeface="Arial" charset="-128"/>
                <a:cs typeface="Arial" charset="-128"/>
              </a:rPr>
              <a:t> + 978307200/</a:t>
            </a:r>
            <a:r>
              <a:rPr lang="en-US" b="1" dirty="0"/>
              <a:t>1000000000</a:t>
            </a:r>
            <a:r>
              <a:rPr lang="en-US" sz="1200" b="1" i="0" kern="1200" dirty="0">
                <a:solidFill>
                  <a:schemeClr val="tx1"/>
                </a:solidFill>
                <a:effectLst/>
                <a:latin typeface="Times New Roman" pitchFamily="18" charset="0"/>
                <a:ea typeface="Arial" charset="-128"/>
                <a:cs typeface="Arial" charset="-128"/>
              </a:rPr>
              <a:t>, '</a:t>
            </a:r>
            <a:r>
              <a:rPr lang="en-US" sz="1200" b="1" i="0" kern="1200" dirty="0" err="1">
                <a:solidFill>
                  <a:schemeClr val="tx1"/>
                </a:solidFill>
                <a:effectLst/>
                <a:latin typeface="Times New Roman" pitchFamily="18" charset="0"/>
                <a:ea typeface="Arial" charset="-128"/>
                <a:cs typeface="Arial" charset="-128"/>
              </a:rPr>
              <a:t>unixepoch</a:t>
            </a:r>
            <a:r>
              <a:rPr lang="en-US" sz="1200" b="1" i="0" kern="1200" dirty="0">
                <a:solidFill>
                  <a:schemeClr val="tx1"/>
                </a:solidFill>
                <a:effectLst/>
                <a:latin typeface="Times New Roman" pitchFamily="18" charset="0"/>
                <a:ea typeface="Arial" charset="-128"/>
                <a:cs typeface="Arial" charset="-128"/>
              </a:rPr>
              <a:t>’);</a:t>
            </a:r>
          </a:p>
          <a:p>
            <a:pPr lvl="0">
              <a:spcBef>
                <a:spcPts val="0"/>
              </a:spcBef>
              <a:defRPr/>
            </a:pPr>
            <a:r>
              <a:rPr lang="en-US" dirty="0"/>
              <a:t>These are not the only timestamps that you may come across when analyzing application data, but they are the timestamps that appear most frequently. Some timestamps, like</a:t>
            </a:r>
            <a:r>
              <a:rPr lang="en-US" baseline="0" dirty="0"/>
              <a:t> </a:t>
            </a:r>
            <a:r>
              <a:rPr lang="en-US" b="1" baseline="0" dirty="0"/>
              <a:t>Chrome,</a:t>
            </a:r>
            <a:r>
              <a:rPr lang="en-US" baseline="0" dirty="0"/>
              <a:t> as an example,</a:t>
            </a:r>
            <a:r>
              <a:rPr lang="en-US" dirty="0"/>
              <a:t> account for time that is accurate to the MICROSECOND, which requires dividing the number by 1,000,000:</a:t>
            </a:r>
            <a:r>
              <a:rPr lang="en-US" baseline="30000" dirty="0"/>
              <a:t>3</a:t>
            </a:r>
          </a:p>
          <a:p>
            <a:pPr marL="171450" lvl="0" indent="-171450">
              <a:spcBef>
                <a:spcPts val="0"/>
              </a:spcBef>
              <a:buFont typeface="Arial" panose="020B0604020202020204" pitchFamily="34" charset="0"/>
              <a:buChar char="•"/>
              <a:defRPr/>
            </a:pPr>
            <a:r>
              <a:rPr lang="en-US" b="1" baseline="0" dirty="0"/>
              <a:t>SELECT datetime(time COLUMN/1000000 + (</a:t>
            </a:r>
            <a:r>
              <a:rPr lang="en-US" b="1" baseline="0" dirty="0" err="1"/>
              <a:t>strftime</a:t>
            </a:r>
            <a:r>
              <a:rPr lang="en-US" b="1" baseline="0" dirty="0"/>
              <a:t>('%s','1601-01-01')),’</a:t>
            </a:r>
            <a:r>
              <a:rPr lang="en-US" b="1" baseline="0" dirty="0" err="1"/>
              <a:t>unixepoch</a:t>
            </a:r>
            <a:r>
              <a:rPr lang="en-US" b="1" baseline="0" dirty="0"/>
              <a:t>','</a:t>
            </a:r>
            <a:r>
              <a:rPr lang="en-US" b="1" baseline="0" dirty="0" err="1"/>
              <a:t>localtime</a:t>
            </a:r>
            <a:r>
              <a:rPr lang="en-US" b="1" baseline="0" dirty="0"/>
              <a:t>')</a:t>
            </a:r>
            <a:endParaRPr lang="en-US" dirty="0"/>
          </a:p>
          <a:p>
            <a:pPr marL="174625" marR="0" lvl="0" indent="-174625" algn="l" defTabSz="914400" rtl="0" eaLnBrk="0" fontAlgn="base" latinLnBrk="0" hangingPunct="0">
              <a:lnSpc>
                <a:spcPct val="100000"/>
              </a:lnSpc>
              <a:spcBef>
                <a:spcPts val="0"/>
              </a:spcBef>
              <a:spcAft>
                <a:spcPts val="0"/>
              </a:spcAft>
              <a:buClrTx/>
              <a:buSzTx/>
              <a:buFont typeface="+mj-lt"/>
              <a:buAutoNum type="arabicPeriod"/>
              <a:tabLst/>
              <a:defRPr/>
            </a:pPr>
            <a:r>
              <a:rPr lang="en-US" dirty="0"/>
              <a:t>https://for585.com/unixepochtimestamps</a:t>
            </a:r>
          </a:p>
          <a:p>
            <a:pPr marL="174625" marR="0" lvl="0" indent="-174625" algn="l" defTabSz="914400" rtl="0" eaLnBrk="0" fontAlgn="base" latinLnBrk="0" hangingPunct="0">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Times New Roman" pitchFamily="18" charset="0"/>
                <a:ea typeface="Arial" charset="-128"/>
                <a:cs typeface="Arial" charset="-128"/>
              </a:rPr>
              <a:t>https://for585.com/macabsolutetimestamps</a:t>
            </a:r>
            <a:endParaRPr lang="en-US" dirty="0"/>
          </a:p>
          <a:p>
            <a:pPr marL="174625" lvl="0" indent="-174625">
              <a:spcBef>
                <a:spcPts val="0"/>
              </a:spcBef>
              <a:spcAft>
                <a:spcPts val="0"/>
              </a:spcAft>
              <a:buFont typeface="+mj-lt"/>
              <a:buAutoNum type="arabicPeriod"/>
              <a:defRPr/>
            </a:pPr>
            <a:r>
              <a:rPr lang="en-US" dirty="0"/>
              <a:t>https://for585.com/chrometimestamps</a:t>
            </a:r>
          </a:p>
        </p:txBody>
      </p:sp>
      <p:sp>
        <p:nvSpPr>
          <p:cNvPr id="2" name="Slide Number Placeholder 1">
            <a:extLst>
              <a:ext uri="{FF2B5EF4-FFF2-40B4-BE49-F238E27FC236}">
                <a16:creationId xmlns:a16="http://schemas.microsoft.com/office/drawing/2014/main" id="{CAF87000-2E9B-49F5-DEA5-2EA0FEA2AC8A}"/>
              </a:ext>
            </a:extLst>
          </p:cNvPr>
          <p:cNvSpPr>
            <a:spLocks noGrp="1"/>
          </p:cNvSpPr>
          <p:nvPr>
            <p:ph type="sldNum" sz="quarter" idx="5"/>
          </p:nvPr>
        </p:nvSpPr>
        <p:spPr/>
        <p:txBody>
          <a:bodyPr/>
          <a:lstStyle/>
          <a:p>
            <a:fld id="{3E35E697-39D1-7641-AEE2-3F6A60E264FC}" type="slidenum">
              <a:rPr lang="en-US" smtClean="0"/>
              <a:pPr/>
              <a:t>112</a:t>
            </a:fld>
            <a:endParaRPr lang="en-US" dirty="0"/>
          </a:p>
        </p:txBody>
      </p:sp>
    </p:spTree>
    <p:extLst>
      <p:ext uri="{BB962C8B-B14F-4D97-AF65-F5344CB8AC3E}">
        <p14:creationId xmlns:p14="http://schemas.microsoft.com/office/powerpoint/2010/main" val="5151795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R="0" lvl="0" indent="0" algn="l" defTabSz="914400" rtl="0" eaLnBrk="0" fontAlgn="base" latinLnBrk="0" hangingPunct="0">
              <a:buClrTx/>
              <a:buSzTx/>
              <a:buFontTx/>
              <a:buNone/>
              <a:tabLst/>
              <a:defRPr/>
            </a:pPr>
            <a:r>
              <a:rPr lang="en-US" sz="1200" b="0" i="0" kern="1200" dirty="0">
                <a:solidFill>
                  <a:schemeClr val="tx1"/>
                </a:solidFill>
                <a:effectLst/>
                <a:latin typeface="Times New Roman" pitchFamily="18" charset="0"/>
                <a:ea typeface="Arial" charset="-128"/>
                <a:cs typeface="Arial" charset="-128"/>
              </a:rPr>
              <a:t>It may not</a:t>
            </a:r>
            <a:r>
              <a:rPr lang="en-US" sz="1200" b="0" i="0" kern="1200" baseline="0" dirty="0">
                <a:solidFill>
                  <a:schemeClr val="tx1"/>
                </a:solidFill>
                <a:effectLst/>
                <a:latin typeface="Times New Roman" pitchFamily="18" charset="0"/>
                <a:ea typeface="Arial" charset="-128"/>
                <a:cs typeface="Arial" charset="-128"/>
              </a:rPr>
              <a:t> always be apparent by simply looking at the timestamps, but by using the process of elimination, it is usually easy to apply the correct timestamp conversion to the database.</a:t>
            </a:r>
            <a:endParaRPr lang="en-US" sz="1200" b="0" i="0" kern="1200" dirty="0">
              <a:solidFill>
                <a:schemeClr val="tx1"/>
              </a:solidFill>
              <a:effectLst/>
              <a:latin typeface="Times New Roman" pitchFamily="18" charset="0"/>
              <a:ea typeface="Arial" charset="-128"/>
              <a:cs typeface="Arial" charset="-128"/>
            </a:endParaRPr>
          </a:p>
          <a:p>
            <a:pPr marR="0" lvl="0" indent="0" algn="l" defTabSz="914400" rtl="0" eaLnBrk="0" fontAlgn="base" latinLnBrk="0" hangingPunct="0">
              <a:buClrTx/>
              <a:buSzTx/>
              <a:buFontTx/>
              <a:buNone/>
              <a:tabLst/>
              <a:defRPr/>
            </a:pPr>
            <a:r>
              <a:rPr lang="en-US" sz="1200" b="0" i="0" kern="1200" dirty="0">
                <a:solidFill>
                  <a:schemeClr val="tx1"/>
                </a:solidFill>
                <a:effectLst/>
                <a:latin typeface="Times New Roman" pitchFamily="18" charset="0"/>
                <a:ea typeface="Arial" charset="-128"/>
                <a:cs typeface="Arial" charset="-128"/>
              </a:rPr>
              <a:t>Below is</a:t>
            </a:r>
            <a:r>
              <a:rPr lang="en-US" sz="1200" b="0" i="0" kern="1200" baseline="0" dirty="0">
                <a:solidFill>
                  <a:schemeClr val="tx1"/>
                </a:solidFill>
                <a:effectLst/>
                <a:latin typeface="Times New Roman" pitchFamily="18" charset="0"/>
                <a:ea typeface="Arial" charset="-128"/>
                <a:cs typeface="Arial" charset="-128"/>
              </a:rPr>
              <a:t> a list of possible query strings to convert the timestamp:</a:t>
            </a:r>
            <a:endParaRPr lang="en-US" sz="1200" b="0" i="0" kern="1200" dirty="0">
              <a:solidFill>
                <a:schemeClr val="tx1"/>
              </a:solidFill>
              <a:effectLst/>
              <a:latin typeface="Times New Roman" pitchFamily="18" charset="0"/>
              <a:ea typeface="Arial" charset="-128"/>
              <a:cs typeface="Arial" charset="-128"/>
            </a:endParaRPr>
          </a:p>
          <a:p>
            <a:pPr marR="0" lvl="0" indent="-228600" algn="l" defTabSz="914400" rtl="0" eaLnBrk="0" fontAlgn="base" latinLnBrk="0" hangingPunct="0">
              <a:spcAft>
                <a:spcPts val="0"/>
              </a:spcAft>
              <a:buClrTx/>
              <a:buSzTx/>
              <a:buFont typeface="+mj-lt"/>
              <a:buAutoNum type="arabicPeriod"/>
              <a:tabLst/>
              <a:defRPr/>
            </a:pPr>
            <a:r>
              <a:rPr lang="en-US" sz="1200" b="0" i="0" kern="1200" dirty="0">
                <a:solidFill>
                  <a:schemeClr val="tx1"/>
                </a:solidFill>
                <a:effectLst/>
                <a:latin typeface="Times New Roman" pitchFamily="18" charset="0"/>
                <a:ea typeface="Arial" charset="-128"/>
                <a:cs typeface="Arial" charset="-128"/>
              </a:rPr>
              <a:t>datetime(ZTIMESTAMP, ‘</a:t>
            </a:r>
            <a:r>
              <a:rPr lang="en-US" sz="1200" b="0" i="0" kern="1200" dirty="0" err="1">
                <a:solidFill>
                  <a:schemeClr val="tx1"/>
                </a:solidFill>
                <a:effectLst/>
                <a:latin typeface="Times New Roman" pitchFamily="18" charset="0"/>
                <a:ea typeface="Arial" charset="-128"/>
                <a:cs typeface="Arial" charset="-128"/>
              </a:rPr>
              <a:t>unixepoch</a:t>
            </a:r>
            <a:r>
              <a:rPr lang="en-US" sz="1200" b="0" i="0" kern="1200" dirty="0">
                <a:solidFill>
                  <a:schemeClr val="tx1"/>
                </a:solidFill>
                <a:effectLst/>
                <a:latin typeface="Times New Roman" pitchFamily="18" charset="0"/>
                <a:ea typeface="Arial" charset="-128"/>
                <a:cs typeface="Arial" charset="-128"/>
              </a:rPr>
              <a:t>’,'</a:t>
            </a:r>
            <a:r>
              <a:rPr lang="en-US" sz="1200" b="0" i="0" kern="1200" dirty="0" err="1">
                <a:solidFill>
                  <a:schemeClr val="tx1"/>
                </a:solidFill>
                <a:effectLst/>
                <a:latin typeface="Times New Roman" pitchFamily="18" charset="0"/>
                <a:ea typeface="Arial" charset="-128"/>
                <a:cs typeface="Arial" charset="-128"/>
              </a:rPr>
              <a:t>localtime</a:t>
            </a:r>
            <a:r>
              <a:rPr lang="en-US" sz="1200" b="0" i="0" kern="1200" dirty="0">
                <a:solidFill>
                  <a:schemeClr val="tx1"/>
                </a:solidFill>
                <a:effectLst/>
                <a:latin typeface="Times New Roman" pitchFamily="18" charset="0"/>
                <a:ea typeface="Arial" charset="-128"/>
                <a:cs typeface="Arial" charset="-128"/>
              </a:rPr>
              <a:t>') AS "Timestamp"</a:t>
            </a:r>
          </a:p>
          <a:p>
            <a:pPr marR="0" lvl="0" indent="-228600" algn="l" defTabSz="914400" rtl="0" eaLnBrk="0" fontAlgn="base" latinLnBrk="0" hangingPunct="0">
              <a:spcAft>
                <a:spcPts val="0"/>
              </a:spcAft>
              <a:buClrTx/>
              <a:buSzTx/>
              <a:buFont typeface="+mj-lt"/>
              <a:buAutoNum type="arabicPeriod"/>
              <a:tabLst/>
              <a:defRPr/>
            </a:pPr>
            <a:r>
              <a:rPr lang="en-US" sz="1200" b="0" i="0" kern="1200" dirty="0">
                <a:solidFill>
                  <a:schemeClr val="tx1"/>
                </a:solidFill>
                <a:effectLst/>
                <a:latin typeface="Times New Roman" pitchFamily="18" charset="0"/>
                <a:ea typeface="Arial" charset="-128"/>
                <a:cs typeface="Arial" charset="-128"/>
              </a:rPr>
              <a:t>datetime(ZTIMESTAMP/1000,’unixepoch','localtime') AS "Timestamp"</a:t>
            </a:r>
          </a:p>
          <a:p>
            <a:pPr marR="0" lvl="0" indent="-228600" algn="l" defTabSz="914400" rtl="0" eaLnBrk="0" fontAlgn="base" latinLnBrk="0" hangingPunct="0">
              <a:spcAft>
                <a:spcPts val="0"/>
              </a:spcAft>
              <a:buClrTx/>
              <a:buSzTx/>
              <a:buFont typeface="+mj-lt"/>
              <a:buAutoNum type="arabicPeriod"/>
              <a:tabLst/>
              <a:defRPr/>
            </a:pPr>
            <a:r>
              <a:rPr lang="en-US" sz="1200" b="0" i="0" kern="1200" dirty="0">
                <a:solidFill>
                  <a:schemeClr val="tx1"/>
                </a:solidFill>
                <a:effectLst/>
                <a:latin typeface="Times New Roman" pitchFamily="18" charset="0"/>
                <a:ea typeface="Arial" charset="-128"/>
                <a:cs typeface="Arial" charset="-128"/>
              </a:rPr>
              <a:t>datetime(ZTIMESTAMP+ 978307200,'unixepoch','localtime') AS "Timestamp“</a:t>
            </a:r>
          </a:p>
          <a:p>
            <a:pPr marR="0" lvl="0" indent="-228600" algn="l" defTabSz="914400" rtl="0" eaLnBrk="0" fontAlgn="base" latinLnBrk="0" hangingPunct="0">
              <a:buClrTx/>
              <a:buSzTx/>
              <a:buFont typeface="+mj-lt"/>
              <a:buAutoNum type="arabicPeriod"/>
              <a:tabLst/>
              <a:defRPr/>
            </a:pPr>
            <a:r>
              <a:rPr lang="en-US" b="0" baseline="0" dirty="0"/>
              <a:t>datetime(</a:t>
            </a:r>
            <a:r>
              <a:rPr lang="en-US" sz="1200" b="0" i="0" kern="1200" dirty="0">
                <a:solidFill>
                  <a:schemeClr val="tx1"/>
                </a:solidFill>
                <a:effectLst/>
                <a:latin typeface="Times New Roman" pitchFamily="18" charset="0"/>
                <a:ea typeface="Arial" charset="-128"/>
                <a:cs typeface="Arial" charset="-128"/>
              </a:rPr>
              <a:t>ZTIMESTAMP</a:t>
            </a:r>
            <a:r>
              <a:rPr lang="en-US" b="0" baseline="0" dirty="0"/>
              <a:t>+ (</a:t>
            </a:r>
            <a:r>
              <a:rPr lang="en-US" b="0" baseline="0" dirty="0" err="1"/>
              <a:t>strftime</a:t>
            </a:r>
            <a:r>
              <a:rPr lang="en-US" b="0" baseline="0" dirty="0"/>
              <a:t>('%s','1601-01-01')),’</a:t>
            </a:r>
            <a:r>
              <a:rPr lang="en-US" b="0" baseline="0" dirty="0" err="1"/>
              <a:t>unixepoch</a:t>
            </a:r>
            <a:r>
              <a:rPr lang="en-US" b="0" baseline="0" dirty="0"/>
              <a:t>’,'</a:t>
            </a:r>
            <a:r>
              <a:rPr lang="en-US" b="0" baseline="0" dirty="0" err="1"/>
              <a:t>localtime</a:t>
            </a:r>
            <a:r>
              <a:rPr lang="en-US" b="0" baseline="0" dirty="0"/>
              <a:t>') AS “Timestamp”</a:t>
            </a:r>
            <a:endParaRPr lang="en-US" dirty="0"/>
          </a:p>
          <a:p>
            <a:r>
              <a:rPr lang="en-US" dirty="0"/>
              <a:t>By</a:t>
            </a:r>
            <a:r>
              <a:rPr lang="en-US" baseline="0" dirty="0"/>
              <a:t> process of elimination, we can likely eliminate option 1 because the field contains more than 10 digits and option 2 because the field also doesn’t contain 13 digits. This leaves option 3, the conversion for Mac Absolute time. If you remembered that we have been utilizing the </a:t>
            </a:r>
            <a:r>
              <a:rPr lang="en-US" baseline="0" dirty="0" err="1"/>
              <a:t>kik.sqlite</a:t>
            </a:r>
            <a:r>
              <a:rPr lang="en-US" baseline="0" dirty="0"/>
              <a:t> database from an iOS device, this would also be another way to narrow down the correct timestamp query.</a:t>
            </a:r>
            <a:endParaRPr lang="en-US" dirty="0"/>
          </a:p>
          <a:p>
            <a:endParaRPr lang="en-US" dirty="0"/>
          </a:p>
        </p:txBody>
      </p:sp>
      <p:sp>
        <p:nvSpPr>
          <p:cNvPr id="5" name="Slide Number Placeholder 4">
            <a:extLst>
              <a:ext uri="{FF2B5EF4-FFF2-40B4-BE49-F238E27FC236}">
                <a16:creationId xmlns:a16="http://schemas.microsoft.com/office/drawing/2014/main" id="{3649F5E4-FCC9-E4F2-7B96-1695F75B072B}"/>
              </a:ext>
            </a:extLst>
          </p:cNvPr>
          <p:cNvSpPr>
            <a:spLocks noGrp="1"/>
          </p:cNvSpPr>
          <p:nvPr>
            <p:ph type="sldNum" sz="quarter" idx="5"/>
          </p:nvPr>
        </p:nvSpPr>
        <p:spPr/>
        <p:txBody>
          <a:bodyPr/>
          <a:lstStyle/>
          <a:p>
            <a:fld id="{3E35E697-39D1-7641-AEE2-3F6A60E264FC}" type="slidenum">
              <a:rPr lang="en-US" smtClean="0"/>
              <a:pPr/>
              <a:t>113</a:t>
            </a:fld>
            <a:endParaRPr lang="en-US" dirty="0"/>
          </a:p>
        </p:txBody>
      </p:sp>
    </p:spTree>
    <p:extLst>
      <p:ext uri="{BB962C8B-B14F-4D97-AF65-F5344CB8AC3E}">
        <p14:creationId xmlns:p14="http://schemas.microsoft.com/office/powerpoint/2010/main" val="17212697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Now, using</a:t>
            </a:r>
            <a:r>
              <a:rPr lang="en-US" baseline="0" dirty="0"/>
              <a:t> the original query that we have been building upon, add in the correct conversions for both columns that contain timestamps.</a:t>
            </a:r>
          </a:p>
          <a:p>
            <a:pPr>
              <a:spcAft>
                <a:spcPts val="0"/>
              </a:spcAft>
            </a:pPr>
            <a:r>
              <a:rPr lang="en-US" baseline="0" dirty="0"/>
              <a:t>SELECT</a:t>
            </a:r>
          </a:p>
          <a:p>
            <a:pPr>
              <a:spcAft>
                <a:spcPts val="0"/>
              </a:spcAft>
            </a:pPr>
            <a:r>
              <a:rPr lang="en-US" baseline="0" dirty="0"/>
              <a:t>ZUSER AS "User",</a:t>
            </a:r>
          </a:p>
          <a:p>
            <a:pPr marL="0" indent="0">
              <a:spcAft>
                <a:spcPts val="0"/>
              </a:spcAft>
              <a:buNone/>
            </a:pPr>
            <a:r>
              <a:rPr lang="en-US" strike="sngStrike" baseline="0" dirty="0"/>
              <a:t>ZTIMESTAMP </a:t>
            </a:r>
            <a:r>
              <a:rPr lang="en-US" b="1" strike="sngStrike" baseline="0" dirty="0"/>
              <a:t>AS</a:t>
            </a:r>
            <a:r>
              <a:rPr lang="en-US" strike="sngStrike" baseline="0" dirty="0"/>
              <a:t> “Timestamp”,</a:t>
            </a:r>
          </a:p>
          <a:p>
            <a:pPr>
              <a:spcAft>
                <a:spcPts val="0"/>
              </a:spcAft>
            </a:pPr>
            <a:r>
              <a:rPr lang="en-US" baseline="0" dirty="0"/>
              <a:t>datetime(ZTIMESTAMP+ 978307200,'unixepoch','localtime') AS "Timestamp",</a:t>
            </a:r>
          </a:p>
          <a:p>
            <a:pPr>
              <a:spcAft>
                <a:spcPts val="0"/>
              </a:spcAft>
            </a:pPr>
            <a:r>
              <a:rPr lang="en-US" baseline="0" dirty="0"/>
              <a:t>ZBODY AS "Message",</a:t>
            </a:r>
          </a:p>
          <a:p>
            <a:pPr marL="0" marR="0" lvl="0" indent="0" algn="l" defTabSz="914400" rtl="0" eaLnBrk="0" fontAlgn="base" latinLnBrk="0" hangingPunct="0">
              <a:spcAft>
                <a:spcPts val="0"/>
              </a:spcAft>
              <a:buClrTx/>
              <a:buSzTx/>
              <a:buFontTx/>
              <a:buNone/>
              <a:tabLst/>
              <a:defRPr/>
            </a:pPr>
            <a:r>
              <a:rPr lang="en-US" strike="sngStrike" baseline="0" dirty="0"/>
              <a:t>ZRECEIVEDTIMESTAMP </a:t>
            </a:r>
            <a:r>
              <a:rPr lang="en-US" b="1" strike="sngStrike" baseline="0" dirty="0"/>
              <a:t>AS</a:t>
            </a:r>
            <a:r>
              <a:rPr lang="en-US" strike="sngStrike" baseline="0" dirty="0"/>
              <a:t> “Message Received”</a:t>
            </a:r>
          </a:p>
          <a:p>
            <a:pPr>
              <a:spcAft>
                <a:spcPts val="0"/>
              </a:spcAft>
            </a:pPr>
            <a:r>
              <a:rPr lang="en-US" baseline="0" dirty="0"/>
              <a:t>datetime(ZRECEIVEDTIMESTAMP+ 978307200,'unixepoch','localtime') AS "Message Received"</a:t>
            </a:r>
          </a:p>
          <a:p>
            <a:r>
              <a:rPr lang="en-US" baseline="0" dirty="0"/>
              <a:t>FROM ZKIKMESSAGE</a:t>
            </a:r>
          </a:p>
          <a:p>
            <a:r>
              <a:rPr lang="en-US" baseline="0" dirty="0"/>
              <a:t>The result of applying the Mac Absolute time conversion should be legible timestamps.</a:t>
            </a:r>
          </a:p>
          <a:p>
            <a:r>
              <a:rPr lang="en-US" baseline="0" dirty="0"/>
              <a:t>Each timestamp conversion will ALWAYS begin with </a:t>
            </a:r>
            <a:r>
              <a:rPr lang="en-US" b="1" baseline="0" dirty="0"/>
              <a:t>datetime</a:t>
            </a:r>
            <a:r>
              <a:rPr lang="en-US" b="0" baseline="0" dirty="0"/>
              <a:t>.</a:t>
            </a:r>
            <a:endParaRPr lang="en-US" b="1" baseline="0" dirty="0"/>
          </a:p>
          <a:p>
            <a:r>
              <a:rPr lang="en-US" b="0" baseline="0" dirty="0"/>
              <a:t>Immediately following this syntax, you will reference the ORIGINAL column name that contains the timestamp (e.g., </a:t>
            </a:r>
            <a:r>
              <a:rPr lang="en-US" b="1" baseline="0" dirty="0"/>
              <a:t>ZTIMESTAMP</a:t>
            </a:r>
            <a:r>
              <a:rPr lang="en-US" b="0" baseline="0" dirty="0"/>
              <a:t> and </a:t>
            </a:r>
            <a:r>
              <a:rPr lang="en-US" b="1" baseline="0" dirty="0"/>
              <a:t>ZRECEIVEDTIMESTAMP</a:t>
            </a:r>
            <a:r>
              <a:rPr lang="en-US" b="0" baseline="0" dirty="0"/>
              <a:t> in the above example).</a:t>
            </a:r>
          </a:p>
          <a:p>
            <a:endParaRPr lang="en-US" baseline="0"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20B3AD21-026F-1386-44E6-027D64FC6108}"/>
              </a:ext>
            </a:extLst>
          </p:cNvPr>
          <p:cNvSpPr>
            <a:spLocks noGrp="1"/>
          </p:cNvSpPr>
          <p:nvPr>
            <p:ph type="sldNum" sz="quarter" idx="5"/>
          </p:nvPr>
        </p:nvSpPr>
        <p:spPr/>
        <p:txBody>
          <a:bodyPr/>
          <a:lstStyle/>
          <a:p>
            <a:fld id="{3E35E697-39D1-7641-AEE2-3F6A60E264FC}" type="slidenum">
              <a:rPr lang="en-US" smtClean="0"/>
              <a:pPr/>
              <a:t>114</a:t>
            </a:fld>
            <a:endParaRPr lang="en-US" dirty="0"/>
          </a:p>
        </p:txBody>
      </p:sp>
    </p:spTree>
    <p:extLst>
      <p:ext uri="{BB962C8B-B14F-4D97-AF65-F5344CB8AC3E}">
        <p14:creationId xmlns:p14="http://schemas.microsoft.com/office/powerpoint/2010/main" val="21678093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581860"/>
          </a:xfrm>
        </p:spPr>
        <p:txBody>
          <a:bodyPr/>
          <a:lstStyle/>
          <a:p>
            <a:r>
              <a:rPr lang="en-US" dirty="0"/>
              <a:t>Depending on the information you are analyzing, you may have hundreds or thousands of results returned as a result of your query, and it can be very beneficial to sort and/or filter results for brevity or ease of viewing. </a:t>
            </a:r>
          </a:p>
          <a:p>
            <a:r>
              <a:rPr lang="en-US" dirty="0"/>
              <a:t>Sorting is a good way to make sure you still have the same number of records and that you don’t accidentally redact important information. This can be accomplished using the </a:t>
            </a:r>
            <a:r>
              <a:rPr lang="en-US" b="1" dirty="0"/>
              <a:t>ORDER BY </a:t>
            </a:r>
            <a:r>
              <a:rPr lang="en-US" dirty="0"/>
              <a:t>syntax.</a:t>
            </a:r>
          </a:p>
          <a:p>
            <a:r>
              <a:rPr lang="en-US" dirty="0"/>
              <a:t>Filtering will limit your records to just those that satisfy a certain criteria. For example, the </a:t>
            </a:r>
            <a:r>
              <a:rPr lang="en-US" b="1" dirty="0"/>
              <a:t>GROUP BY </a:t>
            </a:r>
            <a:r>
              <a:rPr lang="en-US" dirty="0"/>
              <a:t>syntax will limit results to just one record for any particular specified column.</a:t>
            </a:r>
          </a:p>
          <a:p>
            <a:r>
              <a:rPr lang="en-US" dirty="0"/>
              <a:t>The </a:t>
            </a:r>
            <a:r>
              <a:rPr lang="en-US" b="1" dirty="0"/>
              <a:t>WHERE</a:t>
            </a:r>
            <a:r>
              <a:rPr lang="en-US" dirty="0"/>
              <a:t> syntax is easily used to only return results that match a specified value. If you want it to match on the entire value, you can utilize an equal (=) sign, for example:</a:t>
            </a:r>
          </a:p>
          <a:p>
            <a:pPr marL="171450" indent="-171450">
              <a:buFont typeface="Arial" panose="020B0604020202020204" pitchFamily="34" charset="0"/>
              <a:buChar char="•"/>
            </a:pPr>
            <a:r>
              <a:rPr lang="en-US" b="1" dirty="0"/>
              <a:t>WHERE column = 0</a:t>
            </a:r>
            <a:endParaRPr lang="en-US" dirty="0"/>
          </a:p>
          <a:p>
            <a:r>
              <a:rPr lang="en-US" dirty="0"/>
              <a:t>If you are looking for a particular value within a result, like for example a word within the message body, use </a:t>
            </a:r>
            <a:r>
              <a:rPr lang="en-US" b="1" dirty="0"/>
              <a:t>LIKE </a:t>
            </a:r>
            <a:r>
              <a:rPr lang="en-US" b="0" dirty="0"/>
              <a:t>along with a wildcard (%).</a:t>
            </a:r>
          </a:p>
          <a:p>
            <a:r>
              <a:rPr lang="en-US" b="0" dirty="0"/>
              <a:t>For example: </a:t>
            </a:r>
          </a:p>
          <a:p>
            <a:pPr marL="171450" indent="-171450">
              <a:buFont typeface="Arial" panose="020B0604020202020204" pitchFamily="34" charset="0"/>
              <a:buChar char="•"/>
            </a:pPr>
            <a:r>
              <a:rPr lang="en-US" b="1" dirty="0"/>
              <a:t>WHERE column LIKE ‘%</a:t>
            </a:r>
            <a:r>
              <a:rPr lang="en-US" b="1" dirty="0" err="1"/>
              <a:t>yourvalue</a:t>
            </a:r>
            <a:r>
              <a:rPr lang="en-US" b="1" dirty="0"/>
              <a:t>%’ </a:t>
            </a:r>
            <a:r>
              <a:rPr lang="en-US" dirty="0"/>
              <a:t>where the exact phrase is contained between two %s. </a:t>
            </a:r>
          </a:p>
          <a:p>
            <a:r>
              <a:rPr lang="en-US" dirty="0"/>
              <a:t>Should you want to filter on just the beginning or end of a particular phrase or value, you can use </a:t>
            </a:r>
            <a:r>
              <a:rPr lang="en-US" b="1" dirty="0"/>
              <a:t>LIKE ‘A%’ </a:t>
            </a:r>
            <a:r>
              <a:rPr lang="en-US" dirty="0"/>
              <a:t>for anything that begins with the letter A for example, or </a:t>
            </a:r>
            <a:r>
              <a:rPr lang="en-US" b="1" dirty="0"/>
              <a:t>LIKE ‘%Z’ </a:t>
            </a:r>
            <a:r>
              <a:rPr lang="en-US" dirty="0"/>
              <a:t>for anything that ends in Z. The % in these examples acts as a wildcard and says any value can come after the A or before the Z respectively.</a:t>
            </a:r>
          </a:p>
          <a:p>
            <a:r>
              <a:rPr lang="en-US" dirty="0"/>
              <a:t>Several examples have been provided on the following pages.</a:t>
            </a:r>
          </a:p>
          <a:p>
            <a:endParaRPr lang="en-US" dirty="0"/>
          </a:p>
          <a:p>
            <a:endParaRPr lang="en-US" dirty="0"/>
          </a:p>
        </p:txBody>
      </p:sp>
      <p:sp>
        <p:nvSpPr>
          <p:cNvPr id="5" name="Slide Number Placeholder 4">
            <a:extLst>
              <a:ext uri="{FF2B5EF4-FFF2-40B4-BE49-F238E27FC236}">
                <a16:creationId xmlns:a16="http://schemas.microsoft.com/office/drawing/2014/main" id="{89A4550F-20B8-3D33-1489-CF0FB3E2764D}"/>
              </a:ext>
            </a:extLst>
          </p:cNvPr>
          <p:cNvSpPr>
            <a:spLocks noGrp="1"/>
          </p:cNvSpPr>
          <p:nvPr>
            <p:ph type="sldNum" sz="quarter" idx="5"/>
          </p:nvPr>
        </p:nvSpPr>
        <p:spPr/>
        <p:txBody>
          <a:bodyPr/>
          <a:lstStyle/>
          <a:p>
            <a:fld id="{3E35E697-39D1-7641-AEE2-3F6A60E264FC}" type="slidenum">
              <a:rPr lang="en-US" smtClean="0"/>
              <a:pPr/>
              <a:t>115</a:t>
            </a:fld>
            <a:endParaRPr lang="en-US" dirty="0"/>
          </a:p>
        </p:txBody>
      </p:sp>
    </p:spTree>
    <p:extLst>
      <p:ext uri="{BB962C8B-B14F-4D97-AF65-F5344CB8AC3E}">
        <p14:creationId xmlns:p14="http://schemas.microsoft.com/office/powerpoint/2010/main" val="22041403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4"/>
            <a:ext cx="6721475" cy="9708775"/>
          </a:xfrm>
        </p:spPr>
        <p:txBody>
          <a:bodyPr/>
          <a:lstStyle/>
          <a:p>
            <a:r>
              <a:rPr lang="en-US" dirty="0"/>
              <a:t>ORDER BY will return the same number of records but sort them in ascending or descending order. This is a good choice if you do not want to accidentally eliminate any records.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Aft>
                <a:spcPts val="600"/>
              </a:spcAft>
            </a:pPr>
            <a:r>
              <a:rPr lang="en-US" dirty="0"/>
              <a:t>GROUP BY will return just one unique record per column requested. Notice that only one record per user is returned in the result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WHERE is selective in that it only returns results that match your particular request. In the statement below, only records where the user is equal to 41 are returned.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F715166-C007-056F-064D-6AA40C00690F}"/>
              </a:ext>
            </a:extLst>
          </p:cNvPr>
          <p:cNvSpPr>
            <a:spLocks noGrp="1"/>
          </p:cNvSpPr>
          <p:nvPr>
            <p:ph type="sldNum" sz="quarter" idx="5"/>
          </p:nvPr>
        </p:nvSpPr>
        <p:spPr/>
        <p:txBody>
          <a:bodyPr/>
          <a:lstStyle/>
          <a:p>
            <a:fld id="{3E35E697-39D1-7641-AEE2-3F6A60E264FC}" type="slidenum">
              <a:rPr lang="en-US" smtClean="0"/>
              <a:pPr/>
              <a:t>116</a:t>
            </a:fld>
            <a:endParaRPr lang="en-US" dirty="0"/>
          </a:p>
        </p:txBody>
      </p:sp>
      <p:pic>
        <p:nvPicPr>
          <p:cNvPr id="5" name="Picture 4">
            <a:extLst>
              <a:ext uri="{FF2B5EF4-FFF2-40B4-BE49-F238E27FC236}">
                <a16:creationId xmlns:a16="http://schemas.microsoft.com/office/drawing/2014/main" id="{0A6832EE-E40D-3677-1FF9-7998BC62FE39}"/>
              </a:ext>
            </a:extLst>
          </p:cNvPr>
          <p:cNvPicPr>
            <a:picLocks noChangeAspect="1"/>
          </p:cNvPicPr>
          <p:nvPr/>
        </p:nvPicPr>
        <p:blipFill>
          <a:blip r:embed="rId3"/>
          <a:stretch>
            <a:fillRect/>
          </a:stretch>
        </p:blipFill>
        <p:spPr>
          <a:xfrm>
            <a:off x="1017663" y="935916"/>
            <a:ext cx="4708581" cy="2349560"/>
          </a:xfrm>
          <a:prstGeom prst="rect">
            <a:avLst/>
          </a:prstGeom>
          <a:ln>
            <a:solidFill>
              <a:schemeClr val="tx1"/>
            </a:solidFill>
          </a:ln>
        </p:spPr>
      </p:pic>
      <p:pic>
        <p:nvPicPr>
          <p:cNvPr id="7" name="Picture 6">
            <a:extLst>
              <a:ext uri="{FF2B5EF4-FFF2-40B4-BE49-F238E27FC236}">
                <a16:creationId xmlns:a16="http://schemas.microsoft.com/office/drawing/2014/main" id="{60616AB8-EE50-97E0-67D0-B0126D75CAC1}"/>
              </a:ext>
            </a:extLst>
          </p:cNvPr>
          <p:cNvPicPr>
            <a:picLocks noChangeAspect="1"/>
          </p:cNvPicPr>
          <p:nvPr/>
        </p:nvPicPr>
        <p:blipFill>
          <a:blip r:embed="rId4"/>
          <a:stretch>
            <a:fillRect/>
          </a:stretch>
        </p:blipFill>
        <p:spPr>
          <a:xfrm>
            <a:off x="963748" y="3871768"/>
            <a:ext cx="4762496" cy="2051839"/>
          </a:xfrm>
          <a:prstGeom prst="rect">
            <a:avLst/>
          </a:prstGeom>
          <a:ln>
            <a:solidFill>
              <a:schemeClr val="tx1"/>
            </a:solidFill>
          </a:ln>
        </p:spPr>
      </p:pic>
      <p:pic>
        <p:nvPicPr>
          <p:cNvPr id="12" name="Picture 11">
            <a:extLst>
              <a:ext uri="{FF2B5EF4-FFF2-40B4-BE49-F238E27FC236}">
                <a16:creationId xmlns:a16="http://schemas.microsoft.com/office/drawing/2014/main" id="{92F40032-0E8F-B161-1187-6525E94B0CFA}"/>
              </a:ext>
            </a:extLst>
          </p:cNvPr>
          <p:cNvPicPr>
            <a:picLocks noChangeAspect="1"/>
          </p:cNvPicPr>
          <p:nvPr/>
        </p:nvPicPr>
        <p:blipFill>
          <a:blip r:embed="rId5"/>
          <a:stretch>
            <a:fillRect/>
          </a:stretch>
        </p:blipFill>
        <p:spPr>
          <a:xfrm>
            <a:off x="963747" y="6761181"/>
            <a:ext cx="4816328" cy="2432457"/>
          </a:xfrm>
          <a:prstGeom prst="rect">
            <a:avLst/>
          </a:prstGeom>
          <a:ln>
            <a:solidFill>
              <a:schemeClr val="tx1"/>
            </a:solidFill>
          </a:ln>
        </p:spPr>
      </p:pic>
    </p:spTree>
    <p:extLst>
      <p:ext uri="{BB962C8B-B14F-4D97-AF65-F5344CB8AC3E}">
        <p14:creationId xmlns:p14="http://schemas.microsoft.com/office/powerpoint/2010/main" val="9801874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t>WHERE can also be used along with LIKE to match on an entire element or to matching on records that begin or end with a specified value or values. Use % as a wildcard. Notice below we want only those message that contain the word “Lloyd”.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could use wildcards to return records with a message body that begin with the letter “W”.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Or we could use wildcards to return records whose timestamp ends in the number “7”.</a:t>
            </a:r>
          </a:p>
          <a:p>
            <a:endParaRPr lang="en-US" dirty="0"/>
          </a:p>
          <a:p>
            <a:endParaRPr lang="en-US"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F149451C-3AD9-E2ED-CCF6-6C5D6835FDFE}"/>
              </a:ext>
            </a:extLst>
          </p:cNvPr>
          <p:cNvSpPr>
            <a:spLocks noGrp="1"/>
          </p:cNvSpPr>
          <p:nvPr>
            <p:ph type="sldNum" sz="quarter" idx="5"/>
          </p:nvPr>
        </p:nvSpPr>
        <p:spPr/>
        <p:txBody>
          <a:bodyPr/>
          <a:lstStyle/>
          <a:p>
            <a:fld id="{3E35E697-39D1-7641-AEE2-3F6A60E264FC}" type="slidenum">
              <a:rPr lang="en-US" smtClean="0"/>
              <a:pPr/>
              <a:t>117</a:t>
            </a:fld>
            <a:endParaRPr lang="en-US" dirty="0"/>
          </a:p>
        </p:txBody>
      </p:sp>
      <p:pic>
        <p:nvPicPr>
          <p:cNvPr id="5" name="Picture 4">
            <a:extLst>
              <a:ext uri="{FF2B5EF4-FFF2-40B4-BE49-F238E27FC236}">
                <a16:creationId xmlns:a16="http://schemas.microsoft.com/office/drawing/2014/main" id="{920F9ADD-FE8C-A5E4-02F8-5EFF3361FB57}"/>
              </a:ext>
            </a:extLst>
          </p:cNvPr>
          <p:cNvPicPr>
            <a:picLocks noChangeAspect="1"/>
          </p:cNvPicPr>
          <p:nvPr/>
        </p:nvPicPr>
        <p:blipFill>
          <a:blip r:embed="rId3"/>
          <a:stretch>
            <a:fillRect/>
          </a:stretch>
        </p:blipFill>
        <p:spPr>
          <a:xfrm>
            <a:off x="1034554" y="1113416"/>
            <a:ext cx="4672531" cy="1971372"/>
          </a:xfrm>
          <a:prstGeom prst="rect">
            <a:avLst/>
          </a:prstGeom>
          <a:ln>
            <a:solidFill>
              <a:schemeClr val="tx1"/>
            </a:solidFill>
          </a:ln>
        </p:spPr>
      </p:pic>
      <p:pic>
        <p:nvPicPr>
          <p:cNvPr id="12" name="Picture 11">
            <a:extLst>
              <a:ext uri="{FF2B5EF4-FFF2-40B4-BE49-F238E27FC236}">
                <a16:creationId xmlns:a16="http://schemas.microsoft.com/office/drawing/2014/main" id="{96910620-0735-BC5E-CF4E-F8204FA93E6E}"/>
              </a:ext>
            </a:extLst>
          </p:cNvPr>
          <p:cNvPicPr>
            <a:picLocks noChangeAspect="1"/>
          </p:cNvPicPr>
          <p:nvPr/>
        </p:nvPicPr>
        <p:blipFill>
          <a:blip r:embed="rId4"/>
          <a:stretch>
            <a:fillRect/>
          </a:stretch>
        </p:blipFill>
        <p:spPr>
          <a:xfrm>
            <a:off x="966327" y="3848579"/>
            <a:ext cx="4740758" cy="2027105"/>
          </a:xfrm>
          <a:prstGeom prst="rect">
            <a:avLst/>
          </a:prstGeom>
          <a:ln>
            <a:solidFill>
              <a:schemeClr val="tx1"/>
            </a:solidFill>
          </a:ln>
        </p:spPr>
      </p:pic>
      <p:pic>
        <p:nvPicPr>
          <p:cNvPr id="14" name="Picture 13">
            <a:extLst>
              <a:ext uri="{FF2B5EF4-FFF2-40B4-BE49-F238E27FC236}">
                <a16:creationId xmlns:a16="http://schemas.microsoft.com/office/drawing/2014/main" id="{3F714CA2-8874-A1B1-B544-440EBEDC6472}"/>
              </a:ext>
            </a:extLst>
          </p:cNvPr>
          <p:cNvPicPr>
            <a:picLocks noChangeAspect="1"/>
          </p:cNvPicPr>
          <p:nvPr/>
        </p:nvPicPr>
        <p:blipFill>
          <a:blip r:embed="rId5"/>
          <a:stretch>
            <a:fillRect/>
          </a:stretch>
        </p:blipFill>
        <p:spPr>
          <a:xfrm>
            <a:off x="930416" y="6518658"/>
            <a:ext cx="4704846" cy="2027106"/>
          </a:xfrm>
          <a:prstGeom prst="rect">
            <a:avLst/>
          </a:prstGeom>
          <a:ln>
            <a:solidFill>
              <a:schemeClr val="tx1"/>
            </a:solidFill>
          </a:ln>
        </p:spPr>
      </p:pic>
    </p:spTree>
    <p:extLst>
      <p:ext uri="{BB962C8B-B14F-4D97-AF65-F5344CB8AC3E}">
        <p14:creationId xmlns:p14="http://schemas.microsoft.com/office/powerpoint/2010/main" val="487636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E3F7-0257-A590-6ACC-7145508B5E55}"/>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B9EA1CE6-45C1-6395-2332-14D27B04E308}"/>
              </a:ext>
            </a:extLst>
          </p:cNvPr>
          <p:cNvSpPr>
            <a:spLocks noGrp="1"/>
          </p:cNvSpPr>
          <p:nvPr>
            <p:ph type="body" idx="1"/>
          </p:nvPr>
        </p:nvSpPr>
        <p:spPr>
          <a:xfrm>
            <a:off x="296863" y="349625"/>
            <a:ext cx="6721475" cy="8998574"/>
          </a:xfrm>
        </p:spPr>
        <p:txBody>
          <a:bodyPr/>
          <a:lstStyle/>
          <a:p>
            <a:r>
              <a:rPr lang="en-US" dirty="0"/>
              <a:t>This may seem confusing at first since the results for that column do not end with a 7.</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But remember, all of the SORTING and FILTERING occurs on the RAW data and not on the resulting output of your query, which often manipulates the way the data appears.</a:t>
            </a:r>
          </a:p>
          <a:p>
            <a:r>
              <a:rPr lang="en-US" dirty="0"/>
              <a:t>If you review the raw timestamps from the ZTIMESTAMP column, you will see that there are two records that end with ‘7’.</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F3574B3F-3EE4-8C36-D0F1-F7B463C00C81}"/>
              </a:ext>
            </a:extLst>
          </p:cNvPr>
          <p:cNvSpPr>
            <a:spLocks noGrp="1"/>
          </p:cNvSpPr>
          <p:nvPr>
            <p:ph type="sldNum" sz="quarter" idx="5"/>
          </p:nvPr>
        </p:nvSpPr>
        <p:spPr/>
        <p:txBody>
          <a:bodyPr/>
          <a:lstStyle/>
          <a:p>
            <a:fld id="{3E35E697-39D1-7641-AEE2-3F6A60E264FC}" type="slidenum">
              <a:rPr lang="en-US" smtClean="0"/>
              <a:pPr/>
              <a:t>118</a:t>
            </a:fld>
            <a:endParaRPr lang="en-US" dirty="0"/>
          </a:p>
        </p:txBody>
      </p:sp>
      <p:pic>
        <p:nvPicPr>
          <p:cNvPr id="14" name="Picture 13">
            <a:extLst>
              <a:ext uri="{FF2B5EF4-FFF2-40B4-BE49-F238E27FC236}">
                <a16:creationId xmlns:a16="http://schemas.microsoft.com/office/drawing/2014/main" id="{F34A9644-094C-CDF9-851E-1B17C19B4A9F}"/>
              </a:ext>
            </a:extLst>
          </p:cNvPr>
          <p:cNvPicPr>
            <a:picLocks noChangeAspect="1"/>
          </p:cNvPicPr>
          <p:nvPr/>
        </p:nvPicPr>
        <p:blipFill>
          <a:blip r:embed="rId3"/>
          <a:stretch>
            <a:fillRect/>
          </a:stretch>
        </p:blipFill>
        <p:spPr>
          <a:xfrm>
            <a:off x="914280" y="817105"/>
            <a:ext cx="4704846" cy="2027106"/>
          </a:xfrm>
          <a:prstGeom prst="rect">
            <a:avLst/>
          </a:prstGeom>
          <a:ln>
            <a:solidFill>
              <a:schemeClr val="tx1"/>
            </a:solidFill>
          </a:ln>
        </p:spPr>
      </p:pic>
      <p:sp>
        <p:nvSpPr>
          <p:cNvPr id="4" name="Rectangle: Rounded Corners 3">
            <a:extLst>
              <a:ext uri="{FF2B5EF4-FFF2-40B4-BE49-F238E27FC236}">
                <a16:creationId xmlns:a16="http://schemas.microsoft.com/office/drawing/2014/main" id="{104A618E-1A6F-584B-D4E7-C8970F05D9E5}"/>
              </a:ext>
            </a:extLst>
          </p:cNvPr>
          <p:cNvSpPr/>
          <p:nvPr/>
        </p:nvSpPr>
        <p:spPr>
          <a:xfrm>
            <a:off x="2307515" y="2108499"/>
            <a:ext cx="161366" cy="5163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ECB61B5-99A5-D0AA-DF17-B6874151DD92}"/>
              </a:ext>
            </a:extLst>
          </p:cNvPr>
          <p:cNvPicPr>
            <a:picLocks noChangeAspect="1"/>
          </p:cNvPicPr>
          <p:nvPr/>
        </p:nvPicPr>
        <p:blipFill>
          <a:blip r:embed="rId4"/>
          <a:stretch>
            <a:fillRect/>
          </a:stretch>
        </p:blipFill>
        <p:spPr>
          <a:xfrm>
            <a:off x="914280" y="4407602"/>
            <a:ext cx="4704846" cy="3092074"/>
          </a:xfrm>
          <a:prstGeom prst="rect">
            <a:avLst/>
          </a:prstGeom>
          <a:ln>
            <a:solidFill>
              <a:schemeClr val="tx1"/>
            </a:solidFill>
          </a:ln>
        </p:spPr>
      </p:pic>
      <p:sp>
        <p:nvSpPr>
          <p:cNvPr id="8" name="Rectangle: Rounded Corners 7">
            <a:extLst>
              <a:ext uri="{FF2B5EF4-FFF2-40B4-BE49-F238E27FC236}">
                <a16:creationId xmlns:a16="http://schemas.microsoft.com/office/drawing/2014/main" id="{DB2F4418-4326-57FC-0ED7-CD9D07F87D82}"/>
              </a:ext>
            </a:extLst>
          </p:cNvPr>
          <p:cNvSpPr/>
          <p:nvPr/>
        </p:nvSpPr>
        <p:spPr>
          <a:xfrm>
            <a:off x="1158240" y="5437273"/>
            <a:ext cx="3833308" cy="2427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2A6C3D7-A009-769C-D3B3-563E8C743BE0}"/>
              </a:ext>
            </a:extLst>
          </p:cNvPr>
          <p:cNvSpPr/>
          <p:nvPr/>
        </p:nvSpPr>
        <p:spPr>
          <a:xfrm>
            <a:off x="1158240" y="7234467"/>
            <a:ext cx="3833308" cy="2427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8772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Now that we’ve shown you how to complete</a:t>
            </a:r>
            <a:r>
              <a:rPr lang="en-US" baseline="0" dirty="0"/>
              <a:t> a simple SQLite query on a database, why is this so important to examiners?</a:t>
            </a:r>
          </a:p>
          <a:p>
            <a:pPr marL="228600" indent="-228600">
              <a:spcAft>
                <a:spcPts val="0"/>
              </a:spcAft>
              <a:buFont typeface="+mj-lt"/>
              <a:buAutoNum type="arabicPeriod"/>
            </a:pPr>
            <a:r>
              <a:rPr lang="en-US" baseline="0" dirty="0"/>
              <a:t>Smartphones are almost exclusively using SQLite databases to store data.</a:t>
            </a:r>
          </a:p>
          <a:p>
            <a:pPr marL="228600" indent="-228600">
              <a:spcAft>
                <a:spcPts val="0"/>
              </a:spcAft>
              <a:buFont typeface="+mj-lt"/>
              <a:buAutoNum type="arabicPeriod"/>
            </a:pPr>
            <a:r>
              <a:rPr lang="en-US" baseline="0" dirty="0"/>
              <a:t>New features are added to applications constantly: Applications are updated constantly. Sometimes the update may fix an existing bug or security flaw or sometimes the update may change or add to the functionality of an application. </a:t>
            </a:r>
          </a:p>
          <a:p>
            <a:pPr marL="228600" indent="-228600">
              <a:spcAft>
                <a:spcPts val="0"/>
              </a:spcAft>
              <a:buFont typeface="+mj-lt"/>
              <a:buAutoNum type="arabicPeriod"/>
            </a:pPr>
            <a:r>
              <a:rPr lang="en-US" baseline="0" dirty="0"/>
              <a:t>Database schemas can change: If even a small change is made to the database schema, like a change in a COLUMN or TABLE name, this will break a query. An overall change to the file path will also break the query if the tool no longer knows where to look to find the data.</a:t>
            </a:r>
          </a:p>
          <a:p>
            <a:pPr marL="228600" indent="-228600">
              <a:spcAft>
                <a:spcPts val="0"/>
              </a:spcAft>
              <a:buFont typeface="+mj-lt"/>
              <a:buAutoNum type="arabicPeriod"/>
            </a:pPr>
            <a:r>
              <a:rPr lang="en-US" baseline="0" dirty="0"/>
              <a:t>All data is not always parsed: As noted earlier, the applications that have the most users or may garner the biggest payloads are often the apps that are built into commercial tools. If only a handful of the population is using an application, it may not make sense to invest engineering dollars on parsing out the contents.</a:t>
            </a:r>
          </a:p>
          <a:p>
            <a:pPr marL="228600" indent="-228600">
              <a:spcAft>
                <a:spcPts val="0"/>
              </a:spcAft>
              <a:buFont typeface="+mj-lt"/>
              <a:buAutoNum type="arabicPeriod"/>
            </a:pPr>
            <a:r>
              <a:rPr lang="en-US" baseline="0" dirty="0"/>
              <a:t>Not every bit of information is always extracted: You may notice that there is often only a subset of the data presented to you when a commercial tool parses an application. This may help prevent information overload for the examiner, but what other data is stored in those applications that may be of interest to your analysis?</a:t>
            </a:r>
          </a:p>
          <a:p>
            <a:pPr marL="228600" indent="-228600">
              <a:buFont typeface="+mj-lt"/>
              <a:buAutoNum type="arabicPeriod"/>
            </a:pPr>
            <a:r>
              <a:rPr lang="en-US" baseline="0" dirty="0"/>
              <a:t>These methods are the same way that the commercial tools are dissecting and parsing these databases: Commercial vendors realize that they don’t have time to parse out every single application available in the app stores these days, so some have even offered easy point-and-click alternatives for creating SQLite queries that are easier than the method you just learned.</a:t>
            </a:r>
          </a:p>
          <a:p>
            <a:pPr marL="0" indent="0">
              <a:buNone/>
            </a:pPr>
            <a:r>
              <a:rPr lang="en-US" baseline="0" dirty="0"/>
              <a:t>These tips will make it possible to parse even those applications that your tool cannot handle.</a:t>
            </a:r>
          </a:p>
          <a:p>
            <a:pPr marL="228600" indent="-228600">
              <a:buAutoNum type="arabicParenR"/>
            </a:pPr>
            <a:endParaRPr lang="en-US" baseline="0" dirty="0"/>
          </a:p>
          <a:p>
            <a:endParaRPr lang="en-US" dirty="0"/>
          </a:p>
          <a:p>
            <a:endParaRPr lang="en-US" dirty="0"/>
          </a:p>
        </p:txBody>
      </p:sp>
      <p:sp>
        <p:nvSpPr>
          <p:cNvPr id="5" name="Slide Number Placeholder 4">
            <a:extLst>
              <a:ext uri="{FF2B5EF4-FFF2-40B4-BE49-F238E27FC236}">
                <a16:creationId xmlns:a16="http://schemas.microsoft.com/office/drawing/2014/main" id="{226D14AA-1D29-B883-B764-7C5244AC85C3}"/>
              </a:ext>
            </a:extLst>
          </p:cNvPr>
          <p:cNvSpPr>
            <a:spLocks noGrp="1"/>
          </p:cNvSpPr>
          <p:nvPr>
            <p:ph type="sldNum" sz="quarter" idx="5"/>
          </p:nvPr>
        </p:nvSpPr>
        <p:spPr/>
        <p:txBody>
          <a:bodyPr/>
          <a:lstStyle/>
          <a:p>
            <a:fld id="{3E35E697-39D1-7641-AEE2-3F6A60E264FC}" type="slidenum">
              <a:rPr lang="en-US" smtClean="0"/>
              <a:pPr/>
              <a:t>119</a:t>
            </a:fld>
            <a:endParaRPr lang="en-US" dirty="0"/>
          </a:p>
        </p:txBody>
      </p:sp>
    </p:spTree>
    <p:extLst>
      <p:ext uri="{BB962C8B-B14F-4D97-AF65-F5344CB8AC3E}">
        <p14:creationId xmlns:p14="http://schemas.microsoft.com/office/powerpoint/2010/main" val="891762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DFA2D498-4723-B60C-3418-155717DB711E}"/>
              </a:ext>
            </a:extLst>
          </p:cNvPr>
          <p:cNvSpPr>
            <a:spLocks noGrp="1"/>
          </p:cNvSpPr>
          <p:nvPr>
            <p:ph type="sldNum" sz="quarter" idx="5"/>
          </p:nvPr>
        </p:nvSpPr>
        <p:spPr/>
        <p:txBody>
          <a:bodyPr/>
          <a:lstStyle/>
          <a:p>
            <a:fld id="{3E35E697-39D1-7641-AEE2-3F6A60E264FC}" type="slidenum">
              <a:rPr lang="en-US" smtClean="0"/>
              <a:pPr/>
              <a:t>12</a:t>
            </a:fld>
            <a:endParaRPr lang="en-US" dirty="0"/>
          </a:p>
        </p:txBody>
      </p:sp>
    </p:spTree>
    <p:extLst>
      <p:ext uri="{BB962C8B-B14F-4D97-AF65-F5344CB8AC3E}">
        <p14:creationId xmlns:p14="http://schemas.microsoft.com/office/powerpoint/2010/main" val="31739595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AF00E0BE-0166-2CF5-49B4-2675861931F6}"/>
              </a:ext>
            </a:extLst>
          </p:cNvPr>
          <p:cNvSpPr>
            <a:spLocks noGrp="1"/>
          </p:cNvSpPr>
          <p:nvPr>
            <p:ph type="sldNum" sz="quarter" idx="5"/>
          </p:nvPr>
        </p:nvSpPr>
        <p:spPr/>
        <p:txBody>
          <a:bodyPr/>
          <a:lstStyle/>
          <a:p>
            <a:fld id="{3E35E697-39D1-7641-AEE2-3F6A60E264FC}" type="slidenum">
              <a:rPr lang="en-US" smtClean="0"/>
              <a:pPr/>
              <a:t>120</a:t>
            </a:fld>
            <a:endParaRPr lang="en-US" dirty="0"/>
          </a:p>
        </p:txBody>
      </p:sp>
    </p:spTree>
    <p:extLst>
      <p:ext uri="{BB962C8B-B14F-4D97-AF65-F5344CB8AC3E}">
        <p14:creationId xmlns:p14="http://schemas.microsoft.com/office/powerpoint/2010/main" val="32014082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50FFA-7CA0-6B84-F7BC-B1BACC6A2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92A42-2ACB-ED35-9695-3A70823B2A2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183FCDA1-EA32-F28F-0226-CFCC11B38B76}"/>
              </a:ext>
            </a:extLst>
          </p:cNvPr>
          <p:cNvSpPr>
            <a:spLocks noGrp="1"/>
          </p:cNvSpPr>
          <p:nvPr>
            <p:ph type="body" idx="1"/>
          </p:nvPr>
        </p:nvSpPr>
        <p:spPr/>
        <p:txBody>
          <a:bodyPr/>
          <a:lstStyle/>
          <a:p>
            <a:r>
              <a:rPr lang="en-AU" dirty="0"/>
              <a:t>Some temporary files may also be created, including</a:t>
            </a:r>
            <a:r>
              <a:rPr lang="en-AU" baseline="0" dirty="0"/>
              <a:t> </a:t>
            </a:r>
            <a:r>
              <a:rPr lang="en-AU" b="1" dirty="0"/>
              <a:t>Journal</a:t>
            </a:r>
            <a:r>
              <a:rPr lang="en-AU" dirty="0"/>
              <a:t> </a:t>
            </a:r>
            <a:r>
              <a:rPr lang="en-AU" b="1" dirty="0"/>
              <a:t>files</a:t>
            </a:r>
            <a:r>
              <a:rPr lang="en-AU" dirty="0"/>
              <a:t> and</a:t>
            </a:r>
            <a:r>
              <a:rPr lang="en-AU" baseline="0" dirty="0"/>
              <a:t> </a:t>
            </a:r>
            <a:r>
              <a:rPr lang="en-AU" b="1" baseline="0" dirty="0"/>
              <a:t>Write Ahead Logs</a:t>
            </a:r>
            <a:r>
              <a:rPr lang="en-AU" b="0" baseline="0" dirty="0"/>
              <a:t>.</a:t>
            </a:r>
            <a:r>
              <a:rPr lang="en-AU" b="1" baseline="0" dirty="0"/>
              <a:t> Journal files </a:t>
            </a:r>
            <a:r>
              <a:rPr lang="en-AU" dirty="0"/>
              <a:t>store original data before a transaction change so the database can be restored to a known state if an error occurs.</a:t>
            </a:r>
            <a:r>
              <a:rPr lang="en-AU" baseline="0" dirty="0"/>
              <a:t> They are </a:t>
            </a:r>
            <a:r>
              <a:rPr lang="en-AU" dirty="0"/>
              <a:t>created by default.</a:t>
            </a:r>
            <a:r>
              <a:rPr lang="en-AU" baseline="0" dirty="0"/>
              <a:t> </a:t>
            </a:r>
            <a:endParaRPr lang="en-AU" dirty="0"/>
          </a:p>
          <a:p>
            <a:pPr lvl="0"/>
            <a:r>
              <a:rPr lang="en-AU" b="1" dirty="0"/>
              <a:t>Write Ahead Logs (WAL) </a:t>
            </a:r>
            <a:r>
              <a:rPr lang="en-AU" dirty="0"/>
              <a:t>contain new data changes, leaving the original database untouched. This speeds up the database when multiple changes are made to the same table</a:t>
            </a:r>
            <a:r>
              <a:rPr lang="en-AU" baseline="0" dirty="0"/>
              <a:t> or </a:t>
            </a:r>
            <a:r>
              <a:rPr lang="en-AU" dirty="0"/>
              <a:t>row. After a set number of page changes, the WAL is used to update the actual database. Write Ahead Logs are optional.  </a:t>
            </a:r>
          </a:p>
          <a:p>
            <a:pPr marL="0" marR="0" lvl="0" indent="0" algn="l" defTabSz="457200" rtl="0" eaLnBrk="1" fontAlgn="auto" latinLnBrk="0" hangingPunct="1">
              <a:buClrTx/>
              <a:buSzTx/>
              <a:buFontTx/>
              <a:buNone/>
              <a:tabLst/>
              <a:defRPr/>
            </a:pPr>
            <a:r>
              <a:rPr lang="en-AU" b="1" dirty="0"/>
              <a:t>Journal</a:t>
            </a:r>
            <a:r>
              <a:rPr lang="en-AU" dirty="0"/>
              <a:t> </a:t>
            </a:r>
            <a:r>
              <a:rPr lang="en-AU" b="1" dirty="0"/>
              <a:t>files</a:t>
            </a:r>
            <a:r>
              <a:rPr lang="en-AU" dirty="0"/>
              <a:t> and</a:t>
            </a:r>
            <a:r>
              <a:rPr lang="en-AU" baseline="0" dirty="0"/>
              <a:t> </a:t>
            </a:r>
            <a:r>
              <a:rPr lang="en-AU" b="1" baseline="0" dirty="0"/>
              <a:t>Write Ahead Logs </a:t>
            </a:r>
            <a:r>
              <a:rPr lang="en-AU" b="0" baseline="0" dirty="0"/>
              <a:t>can be great sources of evidence and may or may not be supported by the forensic tools. Manual examination of these files using an appropriate forensics tool may be important. </a:t>
            </a:r>
            <a:r>
              <a:rPr lang="en-US" b="0" kern="1200" baseline="30000" dirty="0">
                <a:solidFill>
                  <a:schemeClr val="tx1"/>
                </a:solidFill>
                <a:latin typeface="Times New Roman"/>
                <a:ea typeface="+mn-ea"/>
                <a:cs typeface="Times New Roman"/>
              </a:rPr>
              <a:t>1</a:t>
            </a:r>
            <a:endParaRPr lang="en-AU" b="0" kern="1200" baseline="0" dirty="0">
              <a:solidFill>
                <a:schemeClr val="tx1"/>
              </a:solidFill>
              <a:latin typeface="Times New Roman"/>
              <a:ea typeface="+mn-ea"/>
              <a:cs typeface="Times New Roman"/>
            </a:endParaRPr>
          </a:p>
          <a:p>
            <a:pPr marL="0" marR="0" lvl="0" indent="0" algn="l" defTabSz="457200" rtl="0" eaLnBrk="1" fontAlgn="auto" latinLnBrk="0" hangingPunct="1">
              <a:buClrTx/>
              <a:buSzTx/>
              <a:buFontTx/>
              <a:buNone/>
              <a:tabLst/>
              <a:defRPr/>
            </a:pPr>
            <a:r>
              <a:rPr lang="en-US" kern="1200" dirty="0">
                <a:solidFill>
                  <a:schemeClr val="tx1"/>
                </a:solidFill>
                <a:latin typeface="Times New Roman"/>
                <a:ea typeface="+mn-ea"/>
                <a:cs typeface="Times New Roman"/>
              </a:rPr>
              <a:t>Use</a:t>
            </a:r>
            <a:r>
              <a:rPr lang="en-US" kern="1200" baseline="0" dirty="0">
                <a:solidFill>
                  <a:schemeClr val="tx1"/>
                </a:solidFill>
                <a:latin typeface="Times New Roman"/>
                <a:ea typeface="+mn-ea"/>
                <a:cs typeface="Times New Roman"/>
              </a:rPr>
              <a:t> of</a:t>
            </a:r>
            <a:r>
              <a:rPr lang="en-US" kern="1200" dirty="0">
                <a:solidFill>
                  <a:schemeClr val="tx1"/>
                </a:solidFill>
                <a:latin typeface="Times New Roman"/>
                <a:ea typeface="+mn-ea"/>
                <a:cs typeface="Times New Roman"/>
              </a:rPr>
              <a:t> non-forensic SQL</a:t>
            </a:r>
            <a:r>
              <a:rPr lang="en-US" kern="1200" baseline="0" dirty="0">
                <a:solidFill>
                  <a:schemeClr val="tx1"/>
                </a:solidFill>
                <a:latin typeface="Times New Roman"/>
                <a:ea typeface="+mn-ea"/>
                <a:cs typeface="Times New Roman"/>
              </a:rPr>
              <a:t>ite viewing tools to try to view </a:t>
            </a:r>
            <a:r>
              <a:rPr lang="en-US" b="1" kern="1200" dirty="0">
                <a:solidFill>
                  <a:schemeClr val="tx1"/>
                </a:solidFill>
                <a:latin typeface="Times New Roman"/>
                <a:ea typeface="+mn-ea"/>
                <a:cs typeface="Times New Roman"/>
              </a:rPr>
              <a:t>WAL</a:t>
            </a:r>
            <a:r>
              <a:rPr lang="en-US" b="1" kern="1200" baseline="0" dirty="0">
                <a:solidFill>
                  <a:schemeClr val="tx1"/>
                </a:solidFill>
                <a:latin typeface="Times New Roman"/>
                <a:ea typeface="+mn-ea"/>
                <a:cs typeface="Times New Roman"/>
              </a:rPr>
              <a:t> </a:t>
            </a:r>
            <a:r>
              <a:rPr lang="en-US" b="0" kern="1200" baseline="0" dirty="0">
                <a:solidFill>
                  <a:schemeClr val="tx1"/>
                </a:solidFill>
                <a:latin typeface="Times New Roman"/>
                <a:ea typeface="+mn-ea"/>
                <a:cs typeface="Times New Roman"/>
              </a:rPr>
              <a:t>files may not show you the data that exists within them but may instead show the </a:t>
            </a:r>
            <a:r>
              <a:rPr lang="en-US" kern="1200" dirty="0">
                <a:solidFill>
                  <a:schemeClr val="tx1"/>
                </a:solidFill>
                <a:latin typeface="Times New Roman"/>
                <a:ea typeface="+mn-ea"/>
                <a:cs typeface="Times New Roman"/>
              </a:rPr>
              <a:t>live files from the current database (when the WAL is present), or</a:t>
            </a:r>
            <a:r>
              <a:rPr lang="en-US" kern="1200" baseline="0" dirty="0">
                <a:solidFill>
                  <a:schemeClr val="tx1"/>
                </a:solidFill>
                <a:latin typeface="Times New Roman"/>
                <a:ea typeface="+mn-ea"/>
                <a:cs typeface="Times New Roman"/>
              </a:rPr>
              <a:t> </a:t>
            </a:r>
            <a:r>
              <a:rPr lang="en-US" kern="1200" dirty="0">
                <a:solidFill>
                  <a:schemeClr val="tx1"/>
                </a:solidFill>
                <a:latin typeface="Times New Roman"/>
                <a:ea typeface="+mn-ea"/>
                <a:cs typeface="Times New Roman"/>
              </a:rPr>
              <a:t>the state of the database before the first transaction in the WAL,</a:t>
            </a:r>
            <a:r>
              <a:rPr lang="en-US" kern="1200" baseline="0" dirty="0">
                <a:solidFill>
                  <a:schemeClr val="tx1"/>
                </a:solidFill>
                <a:latin typeface="Times New Roman"/>
                <a:ea typeface="+mn-ea"/>
                <a:cs typeface="Times New Roman"/>
              </a:rPr>
              <a:t> or </a:t>
            </a:r>
            <a:r>
              <a:rPr lang="en-US" kern="1200" dirty="0">
                <a:solidFill>
                  <a:schemeClr val="tx1"/>
                </a:solidFill>
                <a:latin typeface="Times New Roman"/>
                <a:ea typeface="+mn-ea"/>
                <a:cs typeface="Times New Roman"/>
              </a:rPr>
              <a:t>just the records in the database without any of the changes in any of the transactions in the </a:t>
            </a:r>
            <a:r>
              <a:rPr lang="en-US" b="1" kern="1200" dirty="0">
                <a:solidFill>
                  <a:schemeClr val="tx1"/>
                </a:solidFill>
                <a:latin typeface="Times New Roman"/>
                <a:ea typeface="+mn-ea"/>
                <a:cs typeface="Times New Roman"/>
              </a:rPr>
              <a:t>WAL</a:t>
            </a:r>
            <a:r>
              <a:rPr lang="en-US" b="0" kern="1200" dirty="0">
                <a:solidFill>
                  <a:schemeClr val="tx1"/>
                </a:solidFill>
                <a:latin typeface="Times New Roman"/>
                <a:ea typeface="+mn-ea"/>
                <a:cs typeface="Times New Roman"/>
              </a:rPr>
              <a:t>.</a:t>
            </a:r>
            <a:r>
              <a:rPr lang="en-US" kern="1200" dirty="0">
                <a:solidFill>
                  <a:schemeClr val="tx1"/>
                </a:solidFill>
                <a:latin typeface="Times New Roman"/>
                <a:ea typeface="+mn-ea"/>
                <a:cs typeface="Times New Roman"/>
              </a:rPr>
              <a:t> Using an appropriate forensic SQLite browser such as the Forensic Browser for SQLite (Sanderson Forensics), you can see all of the records from the DB along with all of the changes that have occurred, and often many copies of the same page comprising multiple transactions.</a:t>
            </a:r>
          </a:p>
          <a:p>
            <a:pPr marL="0" marR="0" lvl="0" indent="0" algn="l" defTabSz="457200" rtl="0" eaLnBrk="1" fontAlgn="auto" latinLnBrk="0" hangingPunct="1">
              <a:buClrTx/>
              <a:buSzTx/>
              <a:buFontTx/>
              <a:buNone/>
              <a:tabLst/>
              <a:defRPr/>
            </a:pPr>
            <a:r>
              <a:rPr lang="en-US" altLang="en-US" dirty="0"/>
              <a:t>These files can be viewed within a Hex editor, carved for strings, or parsed by creating Python scripts that target application content.</a:t>
            </a:r>
          </a:p>
          <a:p>
            <a:pPr marL="0" marR="0" lvl="0" indent="0" algn="l" defTabSz="457200" rtl="0" eaLnBrk="1" fontAlgn="auto" latinLnBrk="0" hangingPunct="1">
              <a:buClrTx/>
              <a:buSzTx/>
              <a:buFontTx/>
              <a:buNone/>
              <a:tabLst/>
              <a:defRPr/>
            </a:pPr>
            <a:r>
              <a:rPr lang="en-US" dirty="0"/>
              <a:t>1. https://for585.com/1baqh (SQLite.org)</a:t>
            </a:r>
            <a:endParaRPr lang="en-US" altLang="en-US" dirty="0"/>
          </a:p>
          <a:p>
            <a:endParaRPr lang="en-US" altLang="en-US" dirty="0"/>
          </a:p>
          <a:p>
            <a:endParaRPr lang="en-US" dirty="0"/>
          </a:p>
        </p:txBody>
      </p:sp>
      <p:sp>
        <p:nvSpPr>
          <p:cNvPr id="4" name="Slide Number Placeholder 3">
            <a:extLst>
              <a:ext uri="{FF2B5EF4-FFF2-40B4-BE49-F238E27FC236}">
                <a16:creationId xmlns:a16="http://schemas.microsoft.com/office/drawing/2014/main" id="{5C8BBEBA-4936-1122-9A5C-C6644073A2E1}"/>
              </a:ext>
            </a:extLst>
          </p:cNvPr>
          <p:cNvSpPr>
            <a:spLocks noGrp="1"/>
          </p:cNvSpPr>
          <p:nvPr>
            <p:ph type="sldNum" sz="quarter" idx="5"/>
          </p:nvPr>
        </p:nvSpPr>
        <p:spPr/>
        <p:txBody>
          <a:bodyPr/>
          <a:lstStyle/>
          <a:p>
            <a:fld id="{3E35E697-39D1-7641-AEE2-3F6A60E264FC}" type="slidenum">
              <a:rPr lang="en-US" smtClean="0"/>
              <a:pPr/>
              <a:t>121</a:t>
            </a:fld>
            <a:endParaRPr lang="en-US" dirty="0"/>
          </a:p>
        </p:txBody>
      </p:sp>
    </p:spTree>
    <p:extLst>
      <p:ext uri="{BB962C8B-B14F-4D97-AF65-F5344CB8AC3E}">
        <p14:creationId xmlns:p14="http://schemas.microsoft.com/office/powerpoint/2010/main" val="21308041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8B4C-C6ED-409A-5AC2-8383E7C54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E3092-6705-F9C1-205A-668AD90F968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A2EB714-274C-357F-BA58-C278214E354A}"/>
              </a:ext>
            </a:extLst>
          </p:cNvPr>
          <p:cNvSpPr>
            <a:spLocks noGrp="1"/>
          </p:cNvSpPr>
          <p:nvPr>
            <p:ph type="body" idx="1"/>
          </p:nvPr>
        </p:nvSpPr>
        <p:spPr/>
        <p:txBody>
          <a:bodyPr/>
          <a:lstStyle/>
          <a:p>
            <a:r>
              <a:rPr lang="en-US" altLang="en-US" dirty="0"/>
              <a:t>The SQLite database is one file that is segmented into individual pages of a specified length. The size of each page will be indicated in its header. Page numbering begins with 1, and pages are listed in sequential order.</a:t>
            </a:r>
            <a:r>
              <a:rPr lang="en-US" altLang="en-US" baseline="30000" dirty="0"/>
              <a:t>1</a:t>
            </a:r>
            <a:r>
              <a:rPr lang="en-US" altLang="en-US" dirty="0"/>
              <a:t> In the initial state of the SQLite database, the database file will contain the original, unaltered information.</a:t>
            </a:r>
            <a:r>
              <a:rPr lang="en-US" altLang="en-US" baseline="30000" dirty="0"/>
              <a:t> </a:t>
            </a:r>
          </a:p>
          <a:p>
            <a:r>
              <a:rPr lang="en-US" altLang="en-US" dirty="0"/>
              <a:t>1. https://for585.com/sqlitewal</a:t>
            </a:r>
          </a:p>
          <a:p>
            <a:endParaRPr lang="en-US" dirty="0"/>
          </a:p>
        </p:txBody>
      </p:sp>
      <p:sp>
        <p:nvSpPr>
          <p:cNvPr id="4" name="Slide Number Placeholder 3">
            <a:extLst>
              <a:ext uri="{FF2B5EF4-FFF2-40B4-BE49-F238E27FC236}">
                <a16:creationId xmlns:a16="http://schemas.microsoft.com/office/drawing/2014/main" id="{6C38C2EA-94A7-A329-4486-8B91820566BA}"/>
              </a:ext>
            </a:extLst>
          </p:cNvPr>
          <p:cNvSpPr>
            <a:spLocks noGrp="1"/>
          </p:cNvSpPr>
          <p:nvPr>
            <p:ph type="sldNum" sz="quarter" idx="5"/>
          </p:nvPr>
        </p:nvSpPr>
        <p:spPr/>
        <p:txBody>
          <a:bodyPr/>
          <a:lstStyle/>
          <a:p>
            <a:fld id="{3E35E697-39D1-7641-AEE2-3F6A60E264FC}" type="slidenum">
              <a:rPr lang="en-US" smtClean="0"/>
              <a:pPr/>
              <a:t>122</a:t>
            </a:fld>
            <a:endParaRPr lang="en-US" dirty="0"/>
          </a:p>
        </p:txBody>
      </p:sp>
    </p:spTree>
    <p:extLst>
      <p:ext uri="{BB962C8B-B14F-4D97-AF65-F5344CB8AC3E}">
        <p14:creationId xmlns:p14="http://schemas.microsoft.com/office/powerpoint/2010/main" val="1379871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D6BB-8B8E-4B08-71F5-4F604BCF5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0CF46-85D5-1D00-CE9D-CF089F77222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7B8F1BC6-5EE8-2CD2-322E-94AEBB36985E}"/>
              </a:ext>
            </a:extLst>
          </p:cNvPr>
          <p:cNvSpPr>
            <a:spLocks noGrp="1"/>
          </p:cNvSpPr>
          <p:nvPr>
            <p:ph type="body" idx="1"/>
          </p:nvPr>
        </p:nvSpPr>
        <p:spPr/>
        <p:txBody>
          <a:bodyPr/>
          <a:lstStyle/>
          <a:p>
            <a:r>
              <a:rPr lang="en-US" altLang="en-US" dirty="0"/>
              <a:t>The Write Ahead Log method replaced journaling in SQLite versions beginning with 3.7.0.</a:t>
            </a:r>
          </a:p>
          <a:p>
            <a:r>
              <a:rPr lang="en-US" altLang="en-US" dirty="0"/>
              <a:t>Using the WAL method, when new information is added to a database or edits to existing data are necessary, instead of altering the existing SQLite database, a new Page is written to the Write Ahead Log, leaving the main database unaffected. Pages are written in sequential order for efficiency. In the example above, the database engine will now read Page 2 from the WAL and not from the original database.</a:t>
            </a:r>
            <a:r>
              <a:rPr lang="en-US" altLang="en-US" baseline="30000" dirty="0"/>
              <a:t>1 </a:t>
            </a:r>
            <a:r>
              <a:rPr lang="en-US" altLang="en-US" dirty="0"/>
              <a:t> </a:t>
            </a:r>
          </a:p>
          <a:p>
            <a:r>
              <a:rPr lang="en-US" altLang="en-US" dirty="0"/>
              <a:t>In the example above, new information is being added to Page 2. Instead of making any changes to the original database, the information is </a:t>
            </a:r>
            <a:r>
              <a:rPr lang="en-US" altLang="en-US" b="1" dirty="0"/>
              <a:t>committed</a:t>
            </a:r>
            <a:r>
              <a:rPr lang="en-US" altLang="en-US" dirty="0"/>
              <a:t> to the WAL file where a new Page 2 is created.</a:t>
            </a:r>
          </a:p>
          <a:p>
            <a:r>
              <a:rPr lang="en-US" altLang="en-US" dirty="0"/>
              <a:t>The commit only Writes data into the WAL, at this point, it is still not pushed back into the original database.</a:t>
            </a:r>
          </a:p>
          <a:p>
            <a:r>
              <a:rPr lang="en-US" altLang="en-US" dirty="0"/>
              <a:t>Data can grow in size to 1,000 pages (the default number) before reaching its maximum capacity, leaving the WAL as a potentially large source of information for forensic examiners. </a:t>
            </a:r>
          </a:p>
          <a:p>
            <a:r>
              <a:rPr lang="en-US" altLang="en-US" dirty="0"/>
              <a:t>It is not until a </a:t>
            </a:r>
            <a:r>
              <a:rPr lang="en-US" altLang="en-US" b="1" dirty="0"/>
              <a:t>Checkpoint</a:t>
            </a:r>
            <a:r>
              <a:rPr lang="en-US" altLang="en-US" dirty="0"/>
              <a:t> is reached (when the WAL has reached 1,000 pages in size or a command is issued by an application), that all of the data that was written (or committed) to the WAL is then transferred to the main database.</a:t>
            </a:r>
            <a:r>
              <a:rPr lang="en-US" altLang="en-US" baseline="30000" dirty="0"/>
              <a:t>2</a:t>
            </a:r>
            <a:r>
              <a:rPr lang="en-US" altLang="en-US" dirty="0"/>
              <a:t> </a:t>
            </a:r>
          </a:p>
          <a:p>
            <a:r>
              <a:rPr lang="en-US" altLang="en-US" dirty="0"/>
              <a:t>Because the WAL can hold up to 1,000 pages, it is a file that should not be overlooked in investigations. </a:t>
            </a:r>
          </a:p>
          <a:p>
            <a:r>
              <a:rPr lang="en-US" altLang="en-US" dirty="0"/>
              <a:t>You may have noticed that many of your analyses will reference source files where the data still exists in the WAL associated with the database. Also consider, if an application is encrypting content, sometimes the data in the WAL and associated SHM files is in an unencrypted state.</a:t>
            </a:r>
          </a:p>
          <a:p>
            <a:pPr marL="174625" indent="-174625">
              <a:spcAft>
                <a:spcPts val="0"/>
              </a:spcAft>
              <a:buFont typeface="+mj-lt"/>
              <a:buAutoNum type="arabicPeriod"/>
            </a:pPr>
            <a:r>
              <a:rPr lang="en-US" altLang="en-US" dirty="0"/>
              <a:t>https://for585.com/sqlitewal</a:t>
            </a:r>
          </a:p>
          <a:p>
            <a:pPr marL="174625" marR="0" lvl="0" indent="-174625" algn="l" defTabSz="914400" rtl="0" eaLnBrk="1" fontAlgn="auto" latinLnBrk="0" hangingPunct="1">
              <a:spcAft>
                <a:spcPts val="800"/>
              </a:spcAft>
              <a:buClrTx/>
              <a:buSzTx/>
              <a:buFont typeface="+mj-lt"/>
              <a:buAutoNum type="arabicPeriod"/>
              <a:tabLst/>
              <a:defRPr/>
            </a:pPr>
            <a:r>
              <a:rPr lang="en-US" altLang="en-US" dirty="0"/>
              <a:t>https://for585.com/wal-analysis</a:t>
            </a:r>
          </a:p>
          <a:p>
            <a:pPr marL="0" indent="0">
              <a:buFont typeface="Arial" panose="020B0604020202020204" pitchFamily="34" charset="0"/>
              <a:buNone/>
            </a:pPr>
            <a:endParaRPr lang="en-US" altLang="en-US" dirty="0"/>
          </a:p>
          <a:p>
            <a:endParaRPr lang="en-US" dirty="0"/>
          </a:p>
        </p:txBody>
      </p:sp>
      <p:sp>
        <p:nvSpPr>
          <p:cNvPr id="4" name="Slide Number Placeholder 3">
            <a:extLst>
              <a:ext uri="{FF2B5EF4-FFF2-40B4-BE49-F238E27FC236}">
                <a16:creationId xmlns:a16="http://schemas.microsoft.com/office/drawing/2014/main" id="{E1F36C43-6F79-028F-8F31-F6B352D57E5B}"/>
              </a:ext>
            </a:extLst>
          </p:cNvPr>
          <p:cNvSpPr>
            <a:spLocks noGrp="1"/>
          </p:cNvSpPr>
          <p:nvPr>
            <p:ph type="sldNum" sz="quarter" idx="5"/>
          </p:nvPr>
        </p:nvSpPr>
        <p:spPr/>
        <p:txBody>
          <a:bodyPr/>
          <a:lstStyle/>
          <a:p>
            <a:fld id="{3E35E697-39D1-7641-AEE2-3F6A60E264FC}" type="slidenum">
              <a:rPr lang="en-US" smtClean="0"/>
              <a:pPr/>
              <a:t>123</a:t>
            </a:fld>
            <a:endParaRPr lang="en-US" dirty="0"/>
          </a:p>
        </p:txBody>
      </p:sp>
    </p:spTree>
    <p:extLst>
      <p:ext uri="{BB962C8B-B14F-4D97-AF65-F5344CB8AC3E}">
        <p14:creationId xmlns:p14="http://schemas.microsoft.com/office/powerpoint/2010/main" val="20156590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85142-171C-589C-6E55-24439C376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877F9-DA50-B789-2B8F-5B7BAD8AEA4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E075F27F-73C2-1C04-213F-471ABC54CCC6}"/>
              </a:ext>
            </a:extLst>
          </p:cNvPr>
          <p:cNvSpPr>
            <a:spLocks noGrp="1"/>
          </p:cNvSpPr>
          <p:nvPr>
            <p:ph type="body" idx="1"/>
          </p:nvPr>
        </p:nvSpPr>
        <p:spPr/>
        <p:txBody>
          <a:bodyPr/>
          <a:lstStyle/>
          <a:p>
            <a:r>
              <a:rPr lang="en-US" altLang="en-US" dirty="0"/>
              <a:t>Your instructor may demo this information to provide clarity following the first of the Day1 SQLite exercises, but to illustrate this concept:</a:t>
            </a:r>
          </a:p>
          <a:p>
            <a:pPr marL="228600" indent="-228600">
              <a:spcAft>
                <a:spcPts val="0"/>
              </a:spcAft>
              <a:buFont typeface="+mj-lt"/>
              <a:buAutoNum type="arabicPeriod"/>
            </a:pPr>
            <a:r>
              <a:rPr lang="en-US" altLang="en-US" dirty="0"/>
              <a:t>Open up the database from Lab1.4 in the DB Browser for SQLite located on your Desktop under Mobile Device Tools.</a:t>
            </a:r>
          </a:p>
          <a:p>
            <a:pPr marL="228600" indent="-228600">
              <a:spcAft>
                <a:spcPts val="0"/>
              </a:spcAft>
              <a:buFont typeface="+mj-lt"/>
              <a:buAutoNum type="arabicPeriod"/>
            </a:pPr>
            <a:r>
              <a:rPr lang="en-US" altLang="en-US" dirty="0"/>
              <a:t>You will notice that both a WAL and a SHM file are created. Your WAL will be 0 bytes in size.</a:t>
            </a:r>
          </a:p>
          <a:p>
            <a:pPr marL="228600" indent="-228600">
              <a:spcAft>
                <a:spcPts val="0"/>
              </a:spcAft>
              <a:buFont typeface="+mj-lt"/>
              <a:buAutoNum type="arabicPeriod"/>
            </a:pPr>
            <a:r>
              <a:rPr lang="en-US" altLang="en-US" dirty="0"/>
              <a:t>Go into the Browse Data Tab</a:t>
            </a:r>
          </a:p>
          <a:p>
            <a:pPr marL="228600" indent="-228600">
              <a:spcAft>
                <a:spcPts val="0"/>
              </a:spcAft>
              <a:buFont typeface="+mj-lt"/>
              <a:buAutoNum type="arabicPeriod"/>
            </a:pPr>
            <a:r>
              <a:rPr lang="en-US" altLang="en-US" dirty="0"/>
              <a:t>Click on the symbol of a Database with a (+) to insert a new record in the ZCALLRECORD Table</a:t>
            </a:r>
          </a:p>
          <a:p>
            <a:pPr marL="228600" indent="-228600">
              <a:spcAft>
                <a:spcPts val="0"/>
              </a:spcAft>
              <a:buFont typeface="+mj-lt"/>
              <a:buAutoNum type="arabicPeriod"/>
            </a:pPr>
            <a:r>
              <a:rPr lang="en-US" altLang="en-US" dirty="0"/>
              <a:t>Scroll over to the ZADDRESS column and add YOUR phone number (this will aid in searching since it is unique to you and not part of the original dataset)</a:t>
            </a:r>
          </a:p>
          <a:p>
            <a:pPr marL="228600" indent="-228600">
              <a:spcAft>
                <a:spcPts val="0"/>
              </a:spcAft>
              <a:buFont typeface="+mj-lt"/>
              <a:buAutoNum type="arabicPeriod"/>
            </a:pPr>
            <a:r>
              <a:rPr lang="en-US" altLang="en-US" dirty="0"/>
              <a:t>Go back into the folder that contains the data and notice that the WAL is still 0 bytes in size.</a:t>
            </a:r>
          </a:p>
          <a:p>
            <a:pPr marL="228600" indent="-228600">
              <a:spcAft>
                <a:spcPts val="0"/>
              </a:spcAft>
              <a:buFont typeface="+mj-lt"/>
              <a:buAutoNum type="arabicPeriod"/>
            </a:pPr>
            <a:r>
              <a:rPr lang="en-US" altLang="en-US" dirty="0"/>
              <a:t>Now click on the Write Changes Tab within the DB Browser for SQLite.</a:t>
            </a:r>
          </a:p>
          <a:p>
            <a:pPr marL="228600" indent="-228600">
              <a:spcAft>
                <a:spcPts val="0"/>
              </a:spcAft>
              <a:buFont typeface="+mj-lt"/>
              <a:buAutoNum type="arabicPeriod"/>
            </a:pPr>
            <a:r>
              <a:rPr lang="en-US" altLang="en-US" dirty="0"/>
              <a:t>Take notice how the size of the WAL has now increased (to a byte size larger than 0).</a:t>
            </a:r>
          </a:p>
          <a:p>
            <a:pPr marL="228600" indent="-228600">
              <a:spcAft>
                <a:spcPts val="0"/>
              </a:spcAft>
              <a:buFont typeface="+mj-lt"/>
              <a:buAutoNum type="arabicPeriod"/>
            </a:pPr>
            <a:r>
              <a:rPr lang="en-US" altLang="en-US" dirty="0"/>
              <a:t>Now open up the WAL, you can double-click the file which will ask you which program you would like to use to open it. You can scroll down and select Notepad from the list of available programs.</a:t>
            </a:r>
          </a:p>
          <a:p>
            <a:pPr marL="228600" indent="-228600">
              <a:spcAft>
                <a:spcPts val="0"/>
              </a:spcAft>
              <a:buFont typeface="+mj-lt"/>
              <a:buAutoNum type="arabicPeriod"/>
            </a:pPr>
            <a:r>
              <a:rPr lang="en-US" altLang="en-US" dirty="0"/>
              <a:t>Now search the WAL for your phone number.</a:t>
            </a:r>
          </a:p>
          <a:p>
            <a:pPr marL="228600" indent="-228600">
              <a:spcAft>
                <a:spcPts val="0"/>
              </a:spcAft>
              <a:buFont typeface="+mj-lt"/>
              <a:buAutoNum type="arabicPeriod"/>
            </a:pPr>
            <a:r>
              <a:rPr lang="en-US" altLang="en-US" dirty="0"/>
              <a:t>Did you find it? </a:t>
            </a:r>
            <a:r>
              <a:rPr lang="en-US" altLang="en-US" b="1" dirty="0"/>
              <a:t>YES</a:t>
            </a:r>
          </a:p>
          <a:p>
            <a:pPr marL="228600" indent="-228600">
              <a:spcAft>
                <a:spcPts val="0"/>
              </a:spcAft>
              <a:buFont typeface="+mj-lt"/>
              <a:buAutoNum type="arabicPeriod"/>
            </a:pPr>
            <a:r>
              <a:rPr lang="en-US" altLang="en-US" dirty="0"/>
              <a:t>The Write command we issued within DB Browser simulates the </a:t>
            </a:r>
            <a:r>
              <a:rPr lang="en-US" altLang="en-US" b="1" dirty="0"/>
              <a:t>Commit</a:t>
            </a:r>
            <a:r>
              <a:rPr lang="en-US" altLang="en-US" dirty="0"/>
              <a:t> command</a:t>
            </a:r>
          </a:p>
          <a:p>
            <a:pPr marL="228600" indent="-228600">
              <a:spcAft>
                <a:spcPts val="0"/>
              </a:spcAft>
              <a:buFont typeface="+mj-lt"/>
              <a:buAutoNum type="arabicPeriod"/>
            </a:pPr>
            <a:r>
              <a:rPr lang="en-US" altLang="en-US" dirty="0"/>
              <a:t>Notice that even after a Write (or COMMIT) the data is still not pushed to the original database file.</a:t>
            </a:r>
          </a:p>
          <a:p>
            <a:pPr marL="228600" indent="-228600">
              <a:spcAft>
                <a:spcPts val="0"/>
              </a:spcAft>
              <a:buFont typeface="+mj-lt"/>
              <a:buAutoNum type="arabicPeriod"/>
            </a:pPr>
            <a:r>
              <a:rPr lang="en-US" altLang="en-US" dirty="0"/>
              <a:t>Now go back into your original database within DB Browser (it should still be open)</a:t>
            </a:r>
          </a:p>
          <a:p>
            <a:pPr marL="228600" indent="-228600">
              <a:spcAft>
                <a:spcPts val="0"/>
              </a:spcAft>
              <a:buFont typeface="+mj-lt"/>
              <a:buAutoNum type="arabicPeriod"/>
            </a:pPr>
            <a:r>
              <a:rPr lang="en-US" altLang="en-US" dirty="0"/>
              <a:t>Go to File Save All (this simulates our </a:t>
            </a:r>
            <a:r>
              <a:rPr lang="en-US" altLang="en-US" b="1" dirty="0" err="1"/>
              <a:t>CheckPoint</a:t>
            </a:r>
            <a:r>
              <a:rPr lang="en-US" altLang="en-US" dirty="0"/>
              <a:t>) and then close the database. Similarly, just closing the database will push the WAL data to the original database.</a:t>
            </a:r>
          </a:p>
          <a:p>
            <a:pPr marL="228600" indent="-228600">
              <a:spcAft>
                <a:spcPts val="0"/>
              </a:spcAft>
              <a:buFont typeface="+mj-lt"/>
              <a:buAutoNum type="arabicPeriod"/>
            </a:pPr>
            <a:r>
              <a:rPr lang="en-US" altLang="en-US" dirty="0"/>
              <a:t>Is your WAL still accessible? </a:t>
            </a:r>
            <a:r>
              <a:rPr lang="en-US" altLang="en-US" b="1" dirty="0"/>
              <a:t>NO</a:t>
            </a:r>
          </a:p>
          <a:p>
            <a:pPr marL="228600" indent="-228600">
              <a:spcAft>
                <a:spcPts val="0"/>
              </a:spcAft>
              <a:buFont typeface="+mj-lt"/>
              <a:buAutoNum type="arabicPeriod"/>
            </a:pPr>
            <a:r>
              <a:rPr lang="en-US" altLang="en-US" dirty="0"/>
              <a:t>Now reopen the database….is your phone number in the ZCALLRECORD Table? </a:t>
            </a:r>
            <a:r>
              <a:rPr lang="en-US" altLang="en-US" b="1" dirty="0"/>
              <a:t>YES</a:t>
            </a:r>
          </a:p>
          <a:p>
            <a:endParaRPr lang="en-US" dirty="0"/>
          </a:p>
        </p:txBody>
      </p:sp>
      <p:sp>
        <p:nvSpPr>
          <p:cNvPr id="4" name="Slide Number Placeholder 3">
            <a:extLst>
              <a:ext uri="{FF2B5EF4-FFF2-40B4-BE49-F238E27FC236}">
                <a16:creationId xmlns:a16="http://schemas.microsoft.com/office/drawing/2014/main" id="{C98E3449-BDBD-E419-B524-4E7AD21FE33C}"/>
              </a:ext>
            </a:extLst>
          </p:cNvPr>
          <p:cNvSpPr>
            <a:spLocks noGrp="1"/>
          </p:cNvSpPr>
          <p:nvPr>
            <p:ph type="sldNum" sz="quarter" idx="5"/>
          </p:nvPr>
        </p:nvSpPr>
        <p:spPr/>
        <p:txBody>
          <a:bodyPr/>
          <a:lstStyle/>
          <a:p>
            <a:fld id="{3E35E697-39D1-7641-AEE2-3F6A60E264FC}" type="slidenum">
              <a:rPr lang="en-US" smtClean="0"/>
              <a:pPr/>
              <a:t>124</a:t>
            </a:fld>
            <a:endParaRPr lang="en-US" dirty="0"/>
          </a:p>
        </p:txBody>
      </p:sp>
    </p:spTree>
    <p:extLst>
      <p:ext uri="{BB962C8B-B14F-4D97-AF65-F5344CB8AC3E}">
        <p14:creationId xmlns:p14="http://schemas.microsoft.com/office/powerpoint/2010/main" val="14876015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In modern devices we are finding that less data is winding up in the free pages of the original SQLite databases and this is a function of how developers are employing SQLite data management when deleting entries. Deletion events can be handled in a few ways:</a:t>
            </a:r>
          </a:p>
          <a:p>
            <a:r>
              <a:rPr lang="en-US" dirty="0"/>
              <a:t>Delete a record, which simply moves the entire record to the free pages. It is possible that some data may be overwritten, but often times the record can be completely recovered.</a:t>
            </a:r>
          </a:p>
          <a:p>
            <a:r>
              <a:rPr lang="en-US" dirty="0"/>
              <a:t>Delete a record, which moves it to the free pages, then wipe that free block by overwriting that space with zeros</a:t>
            </a:r>
          </a:p>
          <a:p>
            <a:r>
              <a:rPr lang="en-US" dirty="0"/>
              <a:t>Delete a record then the free page where that deleted record was residing is purged – this is what happens when database VACUUMING occurs. Only active pages are strung together, and all unused or free pages are not part of the new database.</a:t>
            </a:r>
            <a:r>
              <a:rPr lang="en-US" baseline="30000" dirty="0"/>
              <a:t>1 </a:t>
            </a:r>
          </a:p>
          <a:p>
            <a:r>
              <a:rPr lang="en-US" dirty="0"/>
              <a:t>As we are presented with some of these more modern approaches to deletion, we begin to rely less upon the free pages and focus our efforts on write ahead logs, which may be a source of deleted content. </a:t>
            </a:r>
          </a:p>
          <a:p>
            <a:r>
              <a:rPr lang="en-US" dirty="0"/>
              <a:t>When examining SQLite databases, it is imperative that are using a forensic utility, as regular browsers, like the DB Browser for SQLite that was used in the last example, must read in (forcing a </a:t>
            </a:r>
            <a:r>
              <a:rPr lang="en-US" b="1" dirty="0"/>
              <a:t>CHECKPOINT</a:t>
            </a:r>
            <a:r>
              <a:rPr lang="en-US" dirty="0"/>
              <a:t>) ALL of the data from the write ahead log before they can open the database, essentially changing the data. Using the utilities built into your mobile forensic suites is a good step and </a:t>
            </a:r>
            <a:r>
              <a:rPr lang="en-US" dirty="0" err="1"/>
              <a:t>FQLite</a:t>
            </a:r>
            <a:r>
              <a:rPr lang="en-US" dirty="0"/>
              <a:t> and Sanderson’s Forensic Browser for SQLite  are two good standalone solutions.</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Reference:</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dirty="0"/>
              <a:t>https://for585.com/springerfileformats</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125</a:t>
            </a:fld>
            <a:endParaRPr lang="en-US" dirty="0"/>
          </a:p>
        </p:txBody>
      </p:sp>
    </p:spTree>
    <p:extLst>
      <p:ext uri="{BB962C8B-B14F-4D97-AF65-F5344CB8AC3E}">
        <p14:creationId xmlns:p14="http://schemas.microsoft.com/office/powerpoint/2010/main" val="13662815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7E772-ED7B-B82B-9B1A-93CAD0FFA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9DF72-FB20-DE0A-D255-05658489146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1347EDEB-50B0-A873-DB6A-241513DED68A}"/>
              </a:ext>
            </a:extLst>
          </p:cNvPr>
          <p:cNvSpPr>
            <a:spLocks noGrp="1"/>
          </p:cNvSpPr>
          <p:nvPr>
            <p:ph type="body" idx="1"/>
          </p:nvPr>
        </p:nvSpPr>
        <p:spPr/>
        <p:txBody>
          <a:bodyPr/>
          <a:lstStyle/>
          <a:p>
            <a:pPr>
              <a:defRPr/>
            </a:pPr>
            <a:r>
              <a:rPr lang="en-US" dirty="0">
                <a:ea typeface="Arial" charset="-128"/>
              </a:rPr>
              <a:t>If you are using commercial tools to conduct analysis, the guesswork of determining whether or not the content was written into temporary memory already has most likely been handled by the tool, but if you are working with more obscure databases that may not have been decoded by your tool of choice or you enjoy manually reviewing databases, this determination can be important to retrieving all of the available data.</a:t>
            </a:r>
          </a:p>
          <a:p>
            <a:pPr>
              <a:defRPr/>
            </a:pPr>
            <a:r>
              <a:rPr lang="en-US" dirty="0">
                <a:ea typeface="Arial" charset="-128"/>
              </a:rPr>
              <a:t>First, determine if the database you are examining is using journaling or Write Ahead Logs as the mechanism for storing temporary data. The SQLite header for every database file will contain these offsets to differentiate between the two:</a:t>
            </a:r>
            <a:r>
              <a:rPr lang="en-US" baseline="30000" dirty="0">
                <a:ea typeface="Arial" charset="-128"/>
              </a:rPr>
              <a:t>1</a:t>
            </a:r>
            <a:endParaRPr lang="en-US" dirty="0">
              <a:ea typeface="Arial" charset="-128"/>
            </a:endParaRPr>
          </a:p>
          <a:p>
            <a:pPr marL="171450" indent="-171450">
              <a:spcAft>
                <a:spcPts val="0"/>
              </a:spcAft>
              <a:buFont typeface="Arial" panose="020B0604020202020204" pitchFamily="34" charset="0"/>
              <a:buChar char="•"/>
              <a:defRPr/>
            </a:pPr>
            <a:r>
              <a:rPr lang="en-US" dirty="0">
                <a:ea typeface="Arial" charset="-128"/>
              </a:rPr>
              <a:t>File Offset 18 (1 byte) 01: Legacy Journal</a:t>
            </a:r>
          </a:p>
          <a:p>
            <a:pPr marL="171450" indent="-171450">
              <a:buFont typeface="Arial" panose="020B0604020202020204" pitchFamily="34" charset="0"/>
              <a:buChar char="•"/>
              <a:defRPr/>
            </a:pPr>
            <a:r>
              <a:rPr lang="en-US" dirty="0">
                <a:ea typeface="Arial" charset="-128"/>
              </a:rPr>
              <a:t>File Offset 19 (1 byte) 01: Legacy Journal</a:t>
            </a:r>
          </a:p>
          <a:p>
            <a:pPr>
              <a:buFont typeface="Arial" panose="020B0604020202020204" pitchFamily="34" charset="0"/>
              <a:buNone/>
              <a:defRPr/>
            </a:pPr>
            <a:r>
              <a:rPr lang="en-US" dirty="0">
                <a:ea typeface="Arial" charset="-128"/>
              </a:rPr>
              <a:t>or </a:t>
            </a:r>
          </a:p>
          <a:p>
            <a:pPr marL="171450" indent="-171450">
              <a:spcAft>
                <a:spcPts val="0"/>
              </a:spcAft>
              <a:buFont typeface="Arial" panose="020B0604020202020204" pitchFamily="34" charset="0"/>
              <a:buChar char="•"/>
              <a:defRPr/>
            </a:pPr>
            <a:r>
              <a:rPr lang="en-US" dirty="0">
                <a:ea typeface="Arial" charset="-128"/>
              </a:rPr>
              <a:t>File Offset 18 (1 byte) 02: WAL</a:t>
            </a:r>
          </a:p>
          <a:p>
            <a:pPr marL="171450" indent="-171450">
              <a:buFont typeface="Arial" panose="020B0604020202020204" pitchFamily="34" charset="0"/>
              <a:buChar char="•"/>
              <a:defRPr/>
            </a:pPr>
            <a:r>
              <a:rPr lang="en-US" dirty="0">
                <a:ea typeface="Arial" charset="-128"/>
              </a:rPr>
              <a:t>File Offset 19 (1 byte) 02: WAL</a:t>
            </a:r>
          </a:p>
          <a:p>
            <a:pPr>
              <a:defRPr/>
            </a:pPr>
            <a:r>
              <a:rPr lang="en-US" dirty="0">
                <a:ea typeface="Arial" charset="-128"/>
              </a:rPr>
              <a:t>*To count the offsets, the first byte is 0.</a:t>
            </a:r>
          </a:p>
          <a:p>
            <a:pPr>
              <a:defRPr/>
            </a:pPr>
            <a:r>
              <a:rPr lang="en-US" dirty="0">
                <a:ea typeface="Arial" charset="-128"/>
              </a:rPr>
              <a:t>1. https://for585.com/database-format</a:t>
            </a:r>
          </a:p>
          <a:p>
            <a:endParaRPr lang="en-US" dirty="0"/>
          </a:p>
        </p:txBody>
      </p:sp>
      <p:sp>
        <p:nvSpPr>
          <p:cNvPr id="4" name="Slide Number Placeholder 3">
            <a:extLst>
              <a:ext uri="{FF2B5EF4-FFF2-40B4-BE49-F238E27FC236}">
                <a16:creationId xmlns:a16="http://schemas.microsoft.com/office/drawing/2014/main" id="{E32098C7-4ABF-76EC-E501-EAF9209A79B9}"/>
              </a:ext>
            </a:extLst>
          </p:cNvPr>
          <p:cNvSpPr>
            <a:spLocks noGrp="1"/>
          </p:cNvSpPr>
          <p:nvPr>
            <p:ph type="sldNum" sz="quarter" idx="5"/>
          </p:nvPr>
        </p:nvSpPr>
        <p:spPr/>
        <p:txBody>
          <a:bodyPr/>
          <a:lstStyle/>
          <a:p>
            <a:fld id="{3E35E697-39D1-7641-AEE2-3F6A60E264FC}" type="slidenum">
              <a:rPr lang="en-US" smtClean="0"/>
              <a:pPr/>
              <a:t>126</a:t>
            </a:fld>
            <a:endParaRPr lang="en-US" dirty="0"/>
          </a:p>
        </p:txBody>
      </p:sp>
    </p:spTree>
    <p:extLst>
      <p:ext uri="{BB962C8B-B14F-4D97-AF65-F5344CB8AC3E}">
        <p14:creationId xmlns:p14="http://schemas.microsoft.com/office/powerpoint/2010/main" val="40123268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In the example above, </a:t>
            </a:r>
            <a:r>
              <a:rPr lang="en-US" altLang="en-US" dirty="0" err="1"/>
              <a:t>Shared.data</a:t>
            </a:r>
            <a:r>
              <a:rPr lang="en-US" altLang="en-US" dirty="0"/>
              <a:t> is an SQLite database, and the Contacts table is undergoing analysis. </a:t>
            </a:r>
          </a:p>
          <a:p>
            <a:r>
              <a:rPr lang="en-US" altLang="en-US" dirty="0"/>
              <a:t>The </a:t>
            </a:r>
            <a:r>
              <a:rPr lang="en-US" altLang="en-US" b="1" dirty="0"/>
              <a:t>table</a:t>
            </a:r>
            <a:r>
              <a:rPr lang="en-US" altLang="en-US" dirty="0"/>
              <a:t> stores a contact ID, phone number, display name, and an icon, among other attributes. Within the Contacts table, the “icon” column contains an embedded PNG image, which in this case is storing the contact’s avatar associated with this application.</a:t>
            </a:r>
          </a:p>
          <a:p>
            <a:r>
              <a:rPr lang="en-US" altLang="en-US" dirty="0"/>
              <a:t>Applications that embed image data within the tables make the process of correlating images to contacts (like in this example) relatively simple. This same scenario can apply to audio, video, or image files that are sent as message attachments, posts made to social media pages, etc.</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127</a:t>
            </a:fld>
            <a:endParaRPr lang="en-US" dirty="0"/>
          </a:p>
        </p:txBody>
      </p:sp>
    </p:spTree>
    <p:extLst>
      <p:ext uri="{BB962C8B-B14F-4D97-AF65-F5344CB8AC3E}">
        <p14:creationId xmlns:p14="http://schemas.microsoft.com/office/powerpoint/2010/main" val="12803179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At the time of creation, when the database schema is created, the columns used to store data will be assigned a storage class. The storage class will define the type of data that can be input into each field</a:t>
            </a:r>
            <a:r>
              <a:rPr lang="en-US" altLang="en-US" baseline="0" dirty="0"/>
              <a:t> in the database. The following are acceptable storage classes as defined by SQLite.org</a:t>
            </a:r>
            <a:r>
              <a:rPr lang="en-US" altLang="en-US" baseline="30000" dirty="0"/>
              <a:t>1</a:t>
            </a:r>
            <a:r>
              <a:rPr lang="en-US" altLang="en-US" baseline="0" dirty="0"/>
              <a:t>:</a:t>
            </a:r>
          </a:p>
          <a:p>
            <a:pPr marL="171450" indent="-171450">
              <a:spcAft>
                <a:spcPts val="0"/>
              </a:spcAft>
              <a:buFont typeface="Arial" panose="020B0604020202020204" pitchFamily="34" charset="0"/>
              <a:buChar char="•"/>
            </a:pPr>
            <a:r>
              <a:rPr lang="en-US" sz="1200" b="1" i="0" kern="1200" dirty="0">
                <a:solidFill>
                  <a:schemeClr val="tx1"/>
                </a:solidFill>
                <a:effectLst/>
                <a:latin typeface="Times New Roman" pitchFamily="18" charset="0"/>
                <a:ea typeface="MS PGothic" panose="020B0600070205080204" pitchFamily="34" charset="-128"/>
                <a:cs typeface="Arial" charset="-128"/>
              </a:rPr>
              <a:t>NULL</a:t>
            </a:r>
            <a:r>
              <a:rPr lang="en-US" sz="1200" b="0" i="0" kern="1200" dirty="0">
                <a:solidFill>
                  <a:schemeClr val="tx1"/>
                </a:solidFill>
                <a:effectLst/>
                <a:latin typeface="Times New Roman" pitchFamily="18" charset="0"/>
                <a:ea typeface="MS PGothic" panose="020B0600070205080204" pitchFamily="34" charset="-128"/>
                <a:cs typeface="Arial" charset="-128"/>
              </a:rPr>
              <a:t>. The value is a NULL value.</a:t>
            </a:r>
          </a:p>
          <a:p>
            <a:pPr marL="171450" indent="-171450">
              <a:spcAft>
                <a:spcPts val="0"/>
              </a:spcAft>
              <a:buFont typeface="Arial" panose="020B0604020202020204" pitchFamily="34" charset="0"/>
              <a:buChar char="•"/>
            </a:pPr>
            <a:r>
              <a:rPr lang="en-US" sz="1200" b="1" i="0" kern="1200" dirty="0">
                <a:solidFill>
                  <a:schemeClr val="tx1"/>
                </a:solidFill>
                <a:effectLst/>
                <a:latin typeface="Times New Roman" pitchFamily="18" charset="0"/>
                <a:ea typeface="MS PGothic" panose="020B0600070205080204" pitchFamily="34" charset="-128"/>
                <a:cs typeface="Arial" charset="-128"/>
              </a:rPr>
              <a:t>INTEGER</a:t>
            </a:r>
            <a:r>
              <a:rPr lang="en-US" sz="1200" b="0" i="0" kern="1200" dirty="0">
                <a:solidFill>
                  <a:schemeClr val="tx1"/>
                </a:solidFill>
                <a:effectLst/>
                <a:latin typeface="Times New Roman" pitchFamily="18" charset="0"/>
                <a:ea typeface="MS PGothic" panose="020B0600070205080204" pitchFamily="34" charset="-128"/>
                <a:cs typeface="Arial" charset="-128"/>
              </a:rPr>
              <a:t>. The value is a signed integer, stored in 1, 2, 3, 4, 6, or 8 bytes depending on the magnitude of the value.</a:t>
            </a:r>
          </a:p>
          <a:p>
            <a:pPr marL="171450" indent="-171450">
              <a:spcAft>
                <a:spcPts val="0"/>
              </a:spcAft>
              <a:buFont typeface="Arial" panose="020B0604020202020204" pitchFamily="34" charset="0"/>
              <a:buChar char="•"/>
            </a:pPr>
            <a:r>
              <a:rPr lang="en-US" sz="1200" b="1" i="0" kern="1200" dirty="0">
                <a:solidFill>
                  <a:schemeClr val="tx1"/>
                </a:solidFill>
                <a:effectLst/>
                <a:latin typeface="Times New Roman" pitchFamily="18" charset="0"/>
                <a:ea typeface="MS PGothic" panose="020B0600070205080204" pitchFamily="34" charset="-128"/>
                <a:cs typeface="Arial" charset="-128"/>
              </a:rPr>
              <a:t>REAL</a:t>
            </a:r>
            <a:r>
              <a:rPr lang="en-US" sz="1200" b="0" i="0" kern="1200" dirty="0">
                <a:solidFill>
                  <a:schemeClr val="tx1"/>
                </a:solidFill>
                <a:effectLst/>
                <a:latin typeface="Times New Roman" pitchFamily="18" charset="0"/>
                <a:ea typeface="MS PGothic" panose="020B0600070205080204" pitchFamily="34" charset="-128"/>
                <a:cs typeface="Arial" charset="-128"/>
              </a:rPr>
              <a:t>. The value is a floating point value, stored as an 8-byte IEEE floating point number.</a:t>
            </a:r>
          </a:p>
          <a:p>
            <a:pPr marL="171450" indent="-171450">
              <a:spcAft>
                <a:spcPts val="0"/>
              </a:spcAft>
              <a:buFont typeface="Arial" panose="020B0604020202020204" pitchFamily="34" charset="0"/>
              <a:buChar char="•"/>
            </a:pPr>
            <a:r>
              <a:rPr lang="en-US" sz="1200" b="1" i="0" kern="1200" dirty="0">
                <a:solidFill>
                  <a:schemeClr val="tx1"/>
                </a:solidFill>
                <a:effectLst/>
                <a:latin typeface="Times New Roman" pitchFamily="18" charset="0"/>
                <a:ea typeface="MS PGothic" panose="020B0600070205080204" pitchFamily="34" charset="-128"/>
                <a:cs typeface="Arial" charset="-128"/>
              </a:rPr>
              <a:t>TEXT</a:t>
            </a:r>
            <a:r>
              <a:rPr lang="en-US" sz="1200" b="0" i="0" kern="1200" dirty="0">
                <a:solidFill>
                  <a:schemeClr val="tx1"/>
                </a:solidFill>
                <a:effectLst/>
                <a:latin typeface="Times New Roman" pitchFamily="18" charset="0"/>
                <a:ea typeface="MS PGothic" panose="020B0600070205080204" pitchFamily="34" charset="-128"/>
                <a:cs typeface="Arial" charset="-128"/>
              </a:rPr>
              <a:t>. The value is a text string, stored using the database encoding (UTF-8, UTF-16BE or UTF-16LE).</a:t>
            </a:r>
          </a:p>
          <a:p>
            <a:pPr marL="171450" indent="-171450">
              <a:buFont typeface="Arial" panose="020B0604020202020204" pitchFamily="34" charset="0"/>
              <a:buChar char="•"/>
            </a:pPr>
            <a:r>
              <a:rPr lang="en-US" sz="1200" b="1" i="0" kern="1200" dirty="0">
                <a:solidFill>
                  <a:schemeClr val="tx1"/>
                </a:solidFill>
                <a:effectLst/>
                <a:latin typeface="Times New Roman" pitchFamily="18" charset="0"/>
                <a:ea typeface="MS PGothic" panose="020B0600070205080204" pitchFamily="34" charset="-128"/>
                <a:cs typeface="Arial" charset="-128"/>
              </a:rPr>
              <a:t>BLOB</a:t>
            </a:r>
            <a:r>
              <a:rPr lang="en-US" sz="1200" b="0" i="0" kern="1200" dirty="0">
                <a:solidFill>
                  <a:schemeClr val="tx1"/>
                </a:solidFill>
                <a:effectLst/>
                <a:latin typeface="Times New Roman" pitchFamily="18" charset="0"/>
                <a:ea typeface="MS PGothic" panose="020B0600070205080204" pitchFamily="34" charset="-128"/>
                <a:cs typeface="Arial" charset="-128"/>
              </a:rPr>
              <a:t>. The value is a blob of data, stored exactly as it was input.</a:t>
            </a:r>
          </a:p>
          <a:p>
            <a:r>
              <a:rPr lang="en-US" altLang="en-US" dirty="0"/>
              <a:t>Defining</a:t>
            </a:r>
            <a:r>
              <a:rPr lang="en-US" altLang="en-US" baseline="0" dirty="0"/>
              <a:t> storage classes helps to dictate the preferred data type, or affinities, that can be entered into a database and increases cross-compatibility. </a:t>
            </a:r>
            <a:endParaRPr lang="en-US" altLang="en-US" dirty="0"/>
          </a:p>
          <a:p>
            <a:r>
              <a:rPr lang="en-US" altLang="en-US" dirty="0"/>
              <a:t>When databases need to store files internally, they make use of BLOBs or Binary Large Objects. BLOBs are used when the data is not easily defined or not typical, so BLOBs can basically, be used to store anything. </a:t>
            </a:r>
          </a:p>
          <a:p>
            <a:r>
              <a:rPr lang="en-US" altLang="en-US" dirty="0"/>
              <a:t>Like the name suggests, BLOBs are comprised of binary data. The embedded PNG file was stored as a BLOB. This data can be exported and then opened with a compatible program.</a:t>
            </a:r>
          </a:p>
          <a:p>
            <a:r>
              <a:rPr lang="en-US" altLang="en-US" dirty="0"/>
              <a:t>1. </a:t>
            </a:r>
            <a:r>
              <a:rPr lang="en-US" altLang="en-US" baseline="0" dirty="0"/>
              <a:t>https://for585.com/sqlitestorageclass</a:t>
            </a:r>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128</a:t>
            </a:fld>
            <a:endParaRPr lang="en-US" dirty="0"/>
          </a:p>
        </p:txBody>
      </p:sp>
    </p:spTree>
    <p:extLst>
      <p:ext uri="{BB962C8B-B14F-4D97-AF65-F5344CB8AC3E}">
        <p14:creationId xmlns:p14="http://schemas.microsoft.com/office/powerpoint/2010/main" val="1173051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6"/>
            <a:ext cx="6721475" cy="9012023"/>
          </a:xfrm>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altLang="en-US" dirty="0">
                <a:cs typeface="Times New Roman" panose="02020603050405020304" pitchFamily="18" charset="0"/>
              </a:rPr>
              <a:t>Sample database creation and assigning affinity types to columns in the Messages table.</a:t>
            </a: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altLang="en-US" dirty="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129</a:t>
            </a:fld>
            <a:endParaRPr lang="en-US" dirty="0"/>
          </a:p>
        </p:txBody>
      </p:sp>
      <p:pic>
        <p:nvPicPr>
          <p:cNvPr id="5" name="Picture 4">
            <a:extLst>
              <a:ext uri="{FF2B5EF4-FFF2-40B4-BE49-F238E27FC236}">
                <a16:creationId xmlns:a16="http://schemas.microsoft.com/office/drawing/2014/main" id="{F194CB28-9AC0-0C34-BFBD-B41462D898C7}"/>
              </a:ext>
            </a:extLst>
          </p:cNvPr>
          <p:cNvPicPr>
            <a:picLocks noChangeAspect="1"/>
          </p:cNvPicPr>
          <p:nvPr/>
        </p:nvPicPr>
        <p:blipFill rotWithShape="1">
          <a:blip r:embed="rId3">
            <a:extLst>
              <a:ext uri="{28A0092B-C50C-407E-A947-70E740481C1C}">
                <a14:useLocalDpi xmlns:a14="http://schemas.microsoft.com/office/drawing/2010/main" val="0"/>
              </a:ext>
            </a:extLst>
          </a:blip>
          <a:srcRect l="25000" t="5555" r="37500" b="25926"/>
          <a:stretch/>
        </p:blipFill>
        <p:spPr>
          <a:xfrm>
            <a:off x="1569308" y="889000"/>
            <a:ext cx="4176584" cy="4292600"/>
          </a:xfrm>
          <a:prstGeom prst="rect">
            <a:avLst/>
          </a:prstGeom>
          <a:ln>
            <a:solidFill>
              <a:schemeClr val="tx1"/>
            </a:solidFill>
          </a:ln>
        </p:spPr>
      </p:pic>
    </p:spTree>
    <p:extLst>
      <p:ext uri="{BB962C8B-B14F-4D97-AF65-F5344CB8AC3E}">
        <p14:creationId xmlns:p14="http://schemas.microsoft.com/office/powerpoint/2010/main" val="241868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labs in this course are designed to enhance your learning experience and to add a hands-on component to help you develop and hone your mobile forensics skill set. The course labs are not intended to be a test of what you learned in the lecture portion of class. They will go beyond the lecture and push you further as well as reinforce concepts touched upon in class. </a:t>
            </a:r>
          </a:p>
          <a:p>
            <a:r>
              <a:rPr lang="en-US" dirty="0"/>
              <a:t>The </a:t>
            </a:r>
            <a:r>
              <a:rPr lang="en-US" dirty="0" err="1"/>
              <a:t>eWorkbook</a:t>
            </a:r>
            <a:r>
              <a:rPr lang="en-US" dirty="0"/>
              <a:t> will have objectives, questions, answers, and walkthroughs.  We have included one potential way to solve the problem—you may find other solutions. It’s up to you whether you’d like to try the lab without instructions or work through the lab based on the instructions. Included in this course are dozens of labs from multiple devices (all unique datasets), plus SIM, SD, and cloud data. Be sure to check your course media files for bonus labs!</a:t>
            </a:r>
          </a:p>
          <a:p>
            <a:r>
              <a:rPr lang="en-US" dirty="0"/>
              <a:t>Make sure you download public images for more data to practice with. These are available via Magnet, Cellebrite and Josh Hickman.  Josh blogs at https://thebinaryhick.blog where you will find his shared iOS and Android extractions.</a:t>
            </a:r>
          </a:p>
          <a:p>
            <a:endParaRPr lang="en-US" dirty="0"/>
          </a:p>
        </p:txBody>
      </p:sp>
      <p:sp>
        <p:nvSpPr>
          <p:cNvPr id="5" name="Slide Number Placeholder 4">
            <a:extLst>
              <a:ext uri="{FF2B5EF4-FFF2-40B4-BE49-F238E27FC236}">
                <a16:creationId xmlns:a16="http://schemas.microsoft.com/office/drawing/2014/main" id="{FDB802B1-DBDE-63C6-46D9-FB7231567C0E}"/>
              </a:ext>
            </a:extLst>
          </p:cNvPr>
          <p:cNvSpPr>
            <a:spLocks noGrp="1"/>
          </p:cNvSpPr>
          <p:nvPr>
            <p:ph type="sldNum" sz="quarter" idx="5"/>
          </p:nvPr>
        </p:nvSpPr>
        <p:spPr/>
        <p:txBody>
          <a:bodyPr/>
          <a:lstStyle/>
          <a:p>
            <a:fld id="{3E35E697-39D1-7641-AEE2-3F6A60E264FC}" type="slidenum">
              <a:rPr lang="en-US" smtClean="0"/>
              <a:pPr/>
              <a:t>13</a:t>
            </a:fld>
            <a:endParaRPr lang="en-US" dirty="0"/>
          </a:p>
        </p:txBody>
      </p:sp>
    </p:spTree>
    <p:extLst>
      <p:ext uri="{BB962C8B-B14F-4D97-AF65-F5344CB8AC3E}">
        <p14:creationId xmlns:p14="http://schemas.microsoft.com/office/powerpoint/2010/main" val="27017426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Sometimes the attachment itself is not stored in the database but rather the path to where that attachment resides in the file system. </a:t>
            </a:r>
          </a:p>
          <a:p>
            <a:r>
              <a:rPr lang="en-US" altLang="en-US" dirty="0"/>
              <a:t>In the example above, the messages table stores datetime stamps, message body, file path information, and type of message, among other attributes. Within the messages table, the “</a:t>
            </a:r>
            <a:r>
              <a:rPr lang="en-US" altLang="en-US" dirty="0" err="1"/>
              <a:t>extra_uri</a:t>
            </a:r>
            <a:r>
              <a:rPr lang="en-US" altLang="en-US" dirty="0"/>
              <a:t>” column contains the path to the original image/audio/video attachment that was delivered as part of the message.</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130</a:t>
            </a:fld>
            <a:endParaRPr lang="en-US" dirty="0"/>
          </a:p>
        </p:txBody>
      </p:sp>
    </p:spTree>
    <p:extLst>
      <p:ext uri="{BB962C8B-B14F-4D97-AF65-F5344CB8AC3E}">
        <p14:creationId xmlns:p14="http://schemas.microsoft.com/office/powerpoint/2010/main" val="4054267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To view the original attachment, navigate to the area referenced in the messages table.</a:t>
            </a:r>
          </a:p>
          <a:p>
            <a:r>
              <a:rPr lang="en-US" altLang="en-US" dirty="0"/>
              <a:t>Each application may have its own method for storing attachments, but if the information is referenced in the database in the same table with the message text, it is easy to correlate the data.</a:t>
            </a:r>
          </a:p>
          <a:p>
            <a:r>
              <a:rPr lang="en-US" altLang="en-US" dirty="0"/>
              <a:t>*The file system view has been redacted slightly to show file paths. The full string is referenced in the text boxes to the right.</a:t>
            </a:r>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131</a:t>
            </a:fld>
            <a:endParaRPr lang="en-US" dirty="0"/>
          </a:p>
        </p:txBody>
      </p:sp>
    </p:spTree>
    <p:extLst>
      <p:ext uri="{BB962C8B-B14F-4D97-AF65-F5344CB8AC3E}">
        <p14:creationId xmlns:p14="http://schemas.microsoft.com/office/powerpoint/2010/main" val="12429037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As </a:t>
            </a:r>
            <a:r>
              <a:rPr lang="en-US" dirty="0" err="1"/>
              <a:t>protobufs</a:t>
            </a:r>
            <a:r>
              <a:rPr lang="en-US" dirty="0"/>
              <a:t> become a more common file format for exchanging data between devices, you may notice that sometimes message content as well as any attachment data is stored in this file type. This is much like the previous example wherein the file attachment is referenced in the </a:t>
            </a:r>
            <a:r>
              <a:rPr lang="en-US" dirty="0" err="1"/>
              <a:t>protobuf</a:t>
            </a:r>
            <a:r>
              <a:rPr lang="en-US" dirty="0"/>
              <a:t> file along with the sender (at the top) and the receiver (at the bottom). This attachment could then be located on the filesystem if available.</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132</a:t>
            </a:fld>
            <a:endParaRPr lang="en-US" dirty="0"/>
          </a:p>
        </p:txBody>
      </p:sp>
    </p:spTree>
    <p:extLst>
      <p:ext uri="{BB962C8B-B14F-4D97-AF65-F5344CB8AC3E}">
        <p14:creationId xmlns:p14="http://schemas.microsoft.com/office/powerpoint/2010/main" val="3587022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The final example above is when attachments are referenced in a database, but they are contained in a table that is different from the table where the message content resides.</a:t>
            </a:r>
          </a:p>
          <a:p>
            <a:r>
              <a:rPr lang="en-US" altLang="en-US" dirty="0"/>
              <a:t>In this example, the “_</a:t>
            </a:r>
            <a:r>
              <a:rPr lang="en-US" altLang="en-US" dirty="0" err="1"/>
              <a:t>video_id</a:t>
            </a:r>
            <a:r>
              <a:rPr lang="en-US" altLang="en-US" dirty="0"/>
              <a:t>” from the </a:t>
            </a:r>
            <a:r>
              <a:rPr lang="en-US" altLang="en-US" b="1" dirty="0"/>
              <a:t>message</a:t>
            </a:r>
            <a:r>
              <a:rPr lang="en-US" altLang="en-US" dirty="0"/>
              <a:t> </a:t>
            </a:r>
            <a:r>
              <a:rPr lang="en-US" altLang="en-US" b="1" dirty="0"/>
              <a:t>table</a:t>
            </a:r>
            <a:r>
              <a:rPr lang="en-US" altLang="en-US" dirty="0"/>
              <a:t> is used to locate the file path, “_</a:t>
            </a:r>
            <a:r>
              <a:rPr lang="en-US" altLang="en-US" dirty="0" err="1"/>
              <a:t>localPath</a:t>
            </a:r>
            <a:r>
              <a:rPr lang="en-US" altLang="en-US" dirty="0"/>
              <a:t>,” which is stored in a second table, labeled </a:t>
            </a:r>
            <a:r>
              <a:rPr lang="en-US" altLang="en-US" b="1" dirty="0"/>
              <a:t>video</a:t>
            </a:r>
            <a:r>
              <a:rPr lang="en-US" altLang="en-US" dirty="0"/>
              <a:t>.</a:t>
            </a:r>
          </a:p>
          <a:p>
            <a:r>
              <a:rPr lang="en-US" altLang="en-US" dirty="0"/>
              <a:t>Finding attachments this way requires adding a JOIN statement to an SQLite query. </a:t>
            </a:r>
          </a:p>
          <a:p>
            <a:r>
              <a:rPr lang="en-US" altLang="en-US" dirty="0"/>
              <a:t>The “_</a:t>
            </a:r>
            <a:r>
              <a:rPr lang="en-US" altLang="en-US" dirty="0" err="1"/>
              <a:t>video_id</a:t>
            </a:r>
            <a:r>
              <a:rPr lang="en-US" altLang="en-US" dirty="0"/>
              <a:t>” from the</a:t>
            </a:r>
            <a:r>
              <a:rPr lang="en-US" altLang="en-US" b="1" dirty="0"/>
              <a:t> message table</a:t>
            </a:r>
            <a:r>
              <a:rPr lang="en-US" altLang="en-US" dirty="0"/>
              <a:t> matches the “_id” from the </a:t>
            </a:r>
            <a:r>
              <a:rPr lang="en-US" altLang="en-US" b="1" dirty="0"/>
              <a:t>video</a:t>
            </a:r>
            <a:r>
              <a:rPr lang="en-US" altLang="en-US" dirty="0"/>
              <a:t> </a:t>
            </a:r>
            <a:r>
              <a:rPr lang="en-US" altLang="en-US" b="1" dirty="0"/>
              <a:t>table</a:t>
            </a:r>
            <a:r>
              <a:rPr lang="en-US" altLang="en-US" b="0" dirty="0"/>
              <a:t>,</a:t>
            </a:r>
            <a:r>
              <a:rPr lang="en-US" altLang="en-US" dirty="0"/>
              <a:t> which lists the path to where the original video is stored on the device.</a:t>
            </a:r>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133</a:t>
            </a:fld>
            <a:endParaRPr lang="en-US" dirty="0"/>
          </a:p>
        </p:txBody>
      </p:sp>
    </p:spTree>
    <p:extLst>
      <p:ext uri="{BB962C8B-B14F-4D97-AF65-F5344CB8AC3E}">
        <p14:creationId xmlns:p14="http://schemas.microsoft.com/office/powerpoint/2010/main" val="9378587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defRPr/>
            </a:pPr>
            <a:r>
              <a:rPr lang="en-US" dirty="0">
                <a:ea typeface="Arial" charset="-128"/>
              </a:rPr>
              <a:t>In this example, the </a:t>
            </a:r>
            <a:r>
              <a:rPr lang="en-US" b="1" dirty="0">
                <a:ea typeface="Arial" charset="-128"/>
              </a:rPr>
              <a:t>MESSAGE table</a:t>
            </a:r>
            <a:r>
              <a:rPr lang="en-US" dirty="0">
                <a:ea typeface="Arial" charset="-128"/>
              </a:rPr>
              <a:t> contains a lot of information, but more importantly, in this table, we see that there are column names that satisfy a lot of the data points we are looking for. For that reason, let’s use the </a:t>
            </a:r>
            <a:r>
              <a:rPr lang="en-US" b="1" dirty="0">
                <a:ea typeface="Arial" charset="-128"/>
              </a:rPr>
              <a:t>MESSAGE table </a:t>
            </a:r>
            <a:r>
              <a:rPr lang="en-US" dirty="0">
                <a:ea typeface="Arial" charset="-128"/>
              </a:rPr>
              <a:t>as our starting point.</a:t>
            </a:r>
          </a:p>
          <a:p>
            <a:pPr>
              <a:defRPr/>
            </a:pPr>
            <a:r>
              <a:rPr lang="en-US" dirty="0">
                <a:ea typeface="Arial" charset="-128"/>
              </a:rPr>
              <a:t>We intend to pull the following data in the query:</a:t>
            </a:r>
          </a:p>
          <a:p>
            <a:pPr marL="171450" indent="-171450">
              <a:spcAft>
                <a:spcPts val="0"/>
              </a:spcAft>
              <a:buFont typeface="Arial" panose="020B0604020202020204" pitchFamily="34" charset="0"/>
              <a:buChar char="•"/>
              <a:defRPr/>
            </a:pPr>
            <a:r>
              <a:rPr lang="en-US" dirty="0">
                <a:ea typeface="Arial" charset="-128"/>
              </a:rPr>
              <a:t>Username – a reference to our user/participants appears to exist in the SENDER_ID column</a:t>
            </a:r>
          </a:p>
          <a:p>
            <a:pPr marL="171450" indent="-171450">
              <a:spcAft>
                <a:spcPts val="0"/>
              </a:spcAft>
              <a:buFont typeface="Arial" panose="020B0604020202020204" pitchFamily="34" charset="0"/>
              <a:buChar char="•"/>
              <a:defRPr/>
            </a:pPr>
            <a:r>
              <a:rPr lang="en-US" dirty="0">
                <a:ea typeface="Arial" charset="-128"/>
              </a:rPr>
              <a:t>Message (BODY) – this is available in the MESSAGE table as is</a:t>
            </a:r>
          </a:p>
          <a:p>
            <a:pPr marL="171450" indent="-171450">
              <a:spcAft>
                <a:spcPts val="0"/>
              </a:spcAft>
              <a:buFont typeface="Arial" panose="020B0604020202020204" pitchFamily="34" charset="0"/>
              <a:buChar char="•"/>
              <a:defRPr/>
            </a:pPr>
            <a:r>
              <a:rPr lang="en-US" dirty="0">
                <a:ea typeface="Arial" charset="-128"/>
              </a:rPr>
              <a:t>Timestamp (DATE) – this exists in the MESSAGE table but will require reformatting</a:t>
            </a:r>
          </a:p>
          <a:p>
            <a:pPr marL="171450" indent="-171450">
              <a:buFont typeface="Arial" panose="020B0604020202020204" pitchFamily="34" charset="0"/>
              <a:buChar char="•"/>
              <a:defRPr/>
            </a:pPr>
            <a:r>
              <a:rPr lang="en-US" dirty="0">
                <a:ea typeface="Arial" charset="-128"/>
              </a:rPr>
              <a:t>Attachment Filename – it’s still unclear but we likely will need to use the ID column to correlate our attachments</a:t>
            </a:r>
          </a:p>
          <a:p>
            <a:pPr>
              <a:buFont typeface="Arial" panose="020B0604020202020204" pitchFamily="34" charset="0"/>
              <a:buNone/>
              <a:defRPr/>
            </a:pPr>
            <a:r>
              <a:rPr lang="en-US" dirty="0">
                <a:ea typeface="Arial" charset="-128"/>
              </a:rPr>
              <a:t>Notice this references to a SENDER_ID, we can assume for now that this is our username, but we are still unsure of how and where the attachment data is stored. </a:t>
            </a:r>
          </a:p>
          <a:p>
            <a:pPr>
              <a:buFont typeface="Arial" panose="020B0604020202020204" pitchFamily="34" charset="0"/>
              <a:buNone/>
              <a:defRPr/>
            </a:pPr>
            <a:endParaRPr lang="en-US" dirty="0">
              <a:ea typeface="Arial" charset="-128"/>
            </a:endParaRPr>
          </a:p>
          <a:p>
            <a:pPr>
              <a:defRPr/>
            </a:pPr>
            <a:endParaRPr lang="en-US" dirty="0">
              <a:ea typeface="Arial" charset="-128"/>
            </a:endParaRPr>
          </a:p>
          <a:p>
            <a:pPr>
              <a:buFont typeface="Arial" panose="020B0604020202020204" pitchFamily="34" charset="0"/>
              <a:buNone/>
              <a:defRPr/>
            </a:pPr>
            <a:endParaRPr lang="en-US" dirty="0">
              <a:ea typeface="Arial" charset="-128"/>
            </a:endParaRPr>
          </a:p>
          <a:p>
            <a:pPr>
              <a:defRPr/>
            </a:pPr>
            <a:endParaRPr lang="en-US" dirty="0">
              <a:ea typeface="Arial" charset="-128"/>
            </a:endParaRPr>
          </a:p>
          <a:p>
            <a:pPr>
              <a:defRPr/>
            </a:pPr>
            <a:endParaRPr lang="en-US" dirty="0">
              <a:ea typeface="Arial" charset="-128"/>
            </a:endParaRPr>
          </a:p>
          <a:p>
            <a:pPr>
              <a:defRPr/>
            </a:pPr>
            <a:endParaRPr lang="en-US" dirty="0">
              <a:ea typeface="Arial" charset="-128"/>
            </a:endParaRPr>
          </a:p>
          <a:p>
            <a:pPr>
              <a:defRPr/>
            </a:pPr>
            <a:endParaRPr lang="en-US" dirty="0">
              <a:ea typeface="Arial" charset="-128"/>
            </a:endParaRP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134</a:t>
            </a:fld>
            <a:endParaRPr lang="en-US" dirty="0"/>
          </a:p>
        </p:txBody>
      </p:sp>
    </p:spTree>
    <p:extLst>
      <p:ext uri="{BB962C8B-B14F-4D97-AF65-F5344CB8AC3E}">
        <p14:creationId xmlns:p14="http://schemas.microsoft.com/office/powerpoint/2010/main" val="23126485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defRPr/>
            </a:pPr>
            <a:r>
              <a:rPr lang="en-US" b="0" dirty="0">
                <a:ea typeface="Arial" charset="-128"/>
              </a:rPr>
              <a:t>This will look much the same as in our previous lab. The only noticeable differences in this example are that we are using the convention, TABLE.COLUMN, as this will help to query our more complex queries clear. For example. You will likely find many tables that have a date or timestamp column. If you are joining multiple tables together and many use the same column name (like date or timestamp), it is impossible for your query to know where this information should come from without the table reference.</a:t>
            </a:r>
          </a:p>
          <a:p>
            <a:pPr marL="171450" indent="-171450">
              <a:spcAft>
                <a:spcPts val="0"/>
              </a:spcAft>
              <a:buFont typeface="Arial" panose="020B0604020202020204" pitchFamily="34" charset="0"/>
              <a:buChar char="•"/>
              <a:defRPr/>
            </a:pPr>
            <a:r>
              <a:rPr lang="en-US" b="1" dirty="0">
                <a:ea typeface="Arial" charset="-128"/>
              </a:rPr>
              <a:t>SELECT</a:t>
            </a:r>
          </a:p>
          <a:p>
            <a:pPr marL="171450" indent="-171450">
              <a:spcAft>
                <a:spcPts val="0"/>
              </a:spcAft>
              <a:buFont typeface="Arial" panose="020B0604020202020204" pitchFamily="34" charset="0"/>
              <a:buChar char="•"/>
              <a:defRPr/>
            </a:pPr>
            <a:r>
              <a:rPr lang="en-US" dirty="0">
                <a:ea typeface="Arial" charset="-128"/>
              </a:rPr>
              <a:t>MESSAGE.ID,</a:t>
            </a:r>
          </a:p>
          <a:p>
            <a:pPr marL="171450" indent="-171450">
              <a:spcAft>
                <a:spcPts val="0"/>
              </a:spcAft>
              <a:buFont typeface="Arial" panose="020B0604020202020204" pitchFamily="34" charset="0"/>
              <a:buChar char="•"/>
              <a:defRPr/>
            </a:pPr>
            <a:r>
              <a:rPr lang="en-US" dirty="0">
                <a:ea typeface="Arial" charset="-128"/>
              </a:rPr>
              <a:t>MESSAGE.BODY AS "Message",</a:t>
            </a:r>
          </a:p>
          <a:p>
            <a:pPr marL="171450" indent="-171450">
              <a:spcAft>
                <a:spcPts val="0"/>
              </a:spcAft>
              <a:buFont typeface="Arial" panose="020B0604020202020204" pitchFamily="34" charset="0"/>
              <a:buChar char="•"/>
              <a:defRPr/>
            </a:pPr>
            <a:r>
              <a:rPr lang="en-US" dirty="0">
                <a:ea typeface="Arial" charset="-128"/>
              </a:rPr>
              <a:t>MESSAGE.DATE AS "Timestamp",</a:t>
            </a:r>
          </a:p>
          <a:p>
            <a:pPr marL="171450" indent="-171450">
              <a:spcAft>
                <a:spcPts val="0"/>
              </a:spcAft>
              <a:buFont typeface="Arial" panose="020B0604020202020204" pitchFamily="34" charset="0"/>
              <a:buChar char="•"/>
              <a:defRPr/>
            </a:pPr>
            <a:r>
              <a:rPr lang="en-US" dirty="0">
                <a:ea typeface="Arial" charset="-128"/>
              </a:rPr>
              <a:t>MESSAGE.SENDER_ID AS "Sender"</a:t>
            </a:r>
          </a:p>
          <a:p>
            <a:pPr marL="171450" indent="-171450">
              <a:spcAft>
                <a:spcPts val="0"/>
              </a:spcAft>
              <a:buFont typeface="Arial" panose="020B0604020202020204" pitchFamily="34" charset="0"/>
              <a:buChar char="•"/>
              <a:defRPr/>
            </a:pPr>
            <a:r>
              <a:rPr lang="en-US" b="1" dirty="0">
                <a:ea typeface="Arial" charset="-128"/>
              </a:rPr>
              <a:t>FROM</a:t>
            </a:r>
          </a:p>
          <a:p>
            <a:pPr marL="171450" indent="-171450">
              <a:buFont typeface="Arial" panose="020B0604020202020204" pitchFamily="34" charset="0"/>
              <a:buChar char="•"/>
              <a:defRPr/>
            </a:pPr>
            <a:r>
              <a:rPr lang="en-US" dirty="0">
                <a:ea typeface="Arial" charset="-128"/>
              </a:rPr>
              <a:t>MESSAGE</a:t>
            </a:r>
          </a:p>
          <a:p>
            <a:pPr>
              <a:defRPr/>
            </a:pPr>
            <a:endParaRPr lang="en-US" dirty="0">
              <a:ea typeface="Arial" charset="-128"/>
            </a:endParaRP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135</a:t>
            </a:fld>
            <a:endParaRPr lang="en-US" dirty="0"/>
          </a:p>
        </p:txBody>
      </p:sp>
    </p:spTree>
    <p:extLst>
      <p:ext uri="{BB962C8B-B14F-4D97-AF65-F5344CB8AC3E}">
        <p14:creationId xmlns:p14="http://schemas.microsoft.com/office/powerpoint/2010/main" val="20521312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defRPr/>
            </a:pPr>
            <a:r>
              <a:rPr lang="en-US" dirty="0">
                <a:ea typeface="Arial" charset="-128"/>
              </a:rPr>
              <a:t>The </a:t>
            </a:r>
            <a:r>
              <a:rPr lang="en-US" b="1" dirty="0">
                <a:ea typeface="Arial" charset="-128"/>
              </a:rPr>
              <a:t>DATE</a:t>
            </a:r>
            <a:r>
              <a:rPr lang="en-US" dirty="0">
                <a:ea typeface="Arial" charset="-128"/>
              </a:rPr>
              <a:t> column has converted using the </a:t>
            </a:r>
            <a:r>
              <a:rPr lang="en-US" dirty="0" err="1">
                <a:ea typeface="Arial" charset="-128"/>
              </a:rPr>
              <a:t>unixepoch</a:t>
            </a:r>
            <a:r>
              <a:rPr lang="en-US" dirty="0">
                <a:ea typeface="Arial" charset="-128"/>
              </a:rPr>
              <a:t> in millisecond timestamp conversation, because the raw timestamp is 13 digits in length, while the rest of the statements remain untouched.</a:t>
            </a:r>
            <a:r>
              <a:rPr lang="en-US" b="1" dirty="0">
                <a:ea typeface="Arial" charset="-128"/>
              </a:rPr>
              <a:t> </a:t>
            </a:r>
          </a:p>
          <a:p>
            <a:pPr marL="171450" indent="-171450" defTabSz="685783" fontAlgn="auto">
              <a:spcBef>
                <a:spcPts val="0"/>
              </a:spcBef>
              <a:spcAft>
                <a:spcPts val="0"/>
              </a:spcAft>
              <a:buFont typeface="Arial" panose="020B0604020202020204" pitchFamily="34" charset="0"/>
              <a:buChar char="•"/>
              <a:defRPr/>
            </a:pPr>
            <a:r>
              <a:rPr lang="en-US" sz="1200" b="0" dirty="0"/>
              <a:t>SELECT</a:t>
            </a:r>
          </a:p>
          <a:p>
            <a:pPr marL="171450" indent="-171450" defTabSz="685783" fontAlgn="auto">
              <a:spcBef>
                <a:spcPts val="0"/>
              </a:spcBef>
              <a:spcAft>
                <a:spcPts val="0"/>
              </a:spcAft>
              <a:buFont typeface="Arial" panose="020B0604020202020204" pitchFamily="34" charset="0"/>
              <a:buChar char="•"/>
              <a:defRPr/>
            </a:pPr>
            <a:r>
              <a:rPr lang="en-US" sz="1200" dirty="0"/>
              <a:t>MESSAGE.ID,</a:t>
            </a:r>
          </a:p>
          <a:p>
            <a:pPr marL="171450" indent="-171450" defTabSz="685783" fontAlgn="auto">
              <a:spcBef>
                <a:spcPts val="0"/>
              </a:spcBef>
              <a:spcAft>
                <a:spcPts val="0"/>
              </a:spcAft>
              <a:buFont typeface="Arial" panose="020B0604020202020204" pitchFamily="34" charset="0"/>
              <a:buChar char="•"/>
              <a:defRPr/>
            </a:pPr>
            <a:r>
              <a:rPr lang="en-US" sz="1200" dirty="0"/>
              <a:t>MESSAGE.BODY AS "Message",</a:t>
            </a:r>
          </a:p>
          <a:p>
            <a:pPr marL="171450" indent="-171450" defTabSz="685783" fontAlgn="auto">
              <a:spcBef>
                <a:spcPts val="0"/>
              </a:spcBef>
              <a:spcAft>
                <a:spcPts val="0"/>
              </a:spcAft>
              <a:buFont typeface="Arial" panose="020B0604020202020204" pitchFamily="34" charset="0"/>
              <a:buChar char="•"/>
              <a:defRPr/>
            </a:pPr>
            <a:r>
              <a:rPr lang="en-US" sz="1200" b="1" dirty="0"/>
              <a:t>datetime (MESSAGE.DATE/1000, '</a:t>
            </a:r>
            <a:r>
              <a:rPr lang="en-US" sz="1200" b="1" dirty="0" err="1"/>
              <a:t>unixepoch</a:t>
            </a:r>
            <a:r>
              <a:rPr lang="en-US" sz="1200" b="1" dirty="0"/>
              <a:t>') AS "Timestamp",</a:t>
            </a:r>
          </a:p>
          <a:p>
            <a:pPr marL="171450" indent="-171450" defTabSz="685783" fontAlgn="auto">
              <a:spcBef>
                <a:spcPts val="0"/>
              </a:spcBef>
              <a:spcAft>
                <a:spcPts val="0"/>
              </a:spcAft>
              <a:buFont typeface="Arial" panose="020B0604020202020204" pitchFamily="34" charset="0"/>
              <a:buChar char="•"/>
              <a:defRPr/>
            </a:pPr>
            <a:r>
              <a:rPr lang="en-US" sz="1200" dirty="0"/>
              <a:t>MESSAGE.SENDER_ID AS "Sender"</a:t>
            </a:r>
          </a:p>
          <a:p>
            <a:pPr marL="171450" indent="-171450" defTabSz="685783" fontAlgn="auto">
              <a:spcBef>
                <a:spcPts val="0"/>
              </a:spcBef>
              <a:spcAft>
                <a:spcPts val="0"/>
              </a:spcAft>
              <a:buFont typeface="Arial" panose="020B0604020202020204" pitchFamily="34" charset="0"/>
              <a:buChar char="•"/>
              <a:defRPr/>
            </a:pPr>
            <a:r>
              <a:rPr lang="en-US" sz="1200" b="0" dirty="0"/>
              <a:t>FROM</a:t>
            </a:r>
          </a:p>
          <a:p>
            <a:pPr marL="171450" indent="-171450" defTabSz="685783" fontAlgn="auto">
              <a:spcBef>
                <a:spcPts val="0"/>
              </a:spcBef>
              <a:buFont typeface="Arial" panose="020B0604020202020204" pitchFamily="34" charset="0"/>
              <a:buChar char="•"/>
              <a:defRPr/>
            </a:pPr>
            <a:r>
              <a:rPr lang="en-US" sz="1200" dirty="0"/>
              <a:t>MESSAGE</a:t>
            </a:r>
          </a:p>
          <a:p>
            <a:pPr>
              <a:defRPr/>
            </a:pPr>
            <a:r>
              <a:rPr lang="en-US" dirty="0">
                <a:ea typeface="Arial" charset="-128"/>
              </a:rPr>
              <a:t>*New lines added to the query are bolded.</a:t>
            </a:r>
          </a:p>
          <a:p>
            <a:pPr>
              <a:defRPr/>
            </a:pPr>
            <a:endParaRPr lang="en-US" dirty="0">
              <a:ea typeface="Arial" charset="-128"/>
            </a:endParaRP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136</a:t>
            </a:fld>
            <a:endParaRPr lang="en-US" dirty="0"/>
          </a:p>
        </p:txBody>
      </p:sp>
    </p:spTree>
    <p:extLst>
      <p:ext uri="{BB962C8B-B14F-4D97-AF65-F5344CB8AC3E}">
        <p14:creationId xmlns:p14="http://schemas.microsoft.com/office/powerpoint/2010/main" val="39767241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When preparing to join tables …</a:t>
            </a:r>
          </a:p>
          <a:p>
            <a:r>
              <a:rPr lang="en-US" altLang="en-US" dirty="0"/>
              <a:t>In the </a:t>
            </a:r>
            <a:r>
              <a:rPr lang="en-US" altLang="en-US" b="1" dirty="0"/>
              <a:t>MESSAGE</a:t>
            </a:r>
            <a:r>
              <a:rPr lang="en-US" altLang="en-US" dirty="0"/>
              <a:t> </a:t>
            </a:r>
            <a:r>
              <a:rPr lang="en-US" altLang="en-US" b="1" dirty="0"/>
              <a:t>table</a:t>
            </a:r>
            <a:r>
              <a:rPr lang="en-US" altLang="en-US" dirty="0"/>
              <a:t>, there is a reference to </a:t>
            </a:r>
            <a:r>
              <a:rPr lang="en-US" altLang="en-US" b="1" dirty="0"/>
              <a:t>SENDER_ID</a:t>
            </a:r>
            <a:r>
              <a:rPr lang="en-US" altLang="en-US" dirty="0"/>
              <a:t>, but that reference doesn’t include a username, which we want to add to the final output. The information we need, the actual user’s name, is being stored in a different table. In order to use that information in the final output, we must JOIN these two tables together.</a:t>
            </a:r>
          </a:p>
          <a:p>
            <a:r>
              <a:rPr lang="en-US" altLang="en-US" dirty="0"/>
              <a:t>Inventorying the database for possible tables that would contain the username resulted in the </a:t>
            </a:r>
            <a:r>
              <a:rPr lang="en-US" altLang="en-US" b="1" dirty="0"/>
              <a:t>CONTACT</a:t>
            </a:r>
            <a:r>
              <a:rPr lang="en-US" altLang="en-US" dirty="0"/>
              <a:t> </a:t>
            </a:r>
            <a:r>
              <a:rPr lang="en-US" altLang="en-US" b="1" dirty="0"/>
              <a:t>table</a:t>
            </a:r>
            <a:r>
              <a:rPr lang="en-US" altLang="en-US" dirty="0"/>
              <a:t>. Now that we have located the table that contains the information we are after, the task becomes JOINING these two tables by matching them on a common entry.</a:t>
            </a:r>
          </a:p>
          <a:p>
            <a:r>
              <a:rPr lang="en-US" altLang="en-US" dirty="0"/>
              <a:t>The </a:t>
            </a:r>
            <a:r>
              <a:rPr lang="en-US" altLang="en-US" b="1" dirty="0"/>
              <a:t>SENDER_ID column</a:t>
            </a:r>
            <a:r>
              <a:rPr lang="en-US" altLang="en-US" dirty="0"/>
              <a:t> within the </a:t>
            </a:r>
            <a:r>
              <a:rPr lang="en-US" altLang="en-US" b="1" dirty="0"/>
              <a:t>MESSAGE</a:t>
            </a:r>
            <a:r>
              <a:rPr lang="en-US" altLang="en-US" dirty="0"/>
              <a:t> </a:t>
            </a:r>
            <a:r>
              <a:rPr lang="en-US" altLang="en-US" b="1" dirty="0"/>
              <a:t>table</a:t>
            </a:r>
            <a:r>
              <a:rPr lang="en-US" altLang="en-US" dirty="0"/>
              <a:t> uses a number that correlates to each individual user’s name.</a:t>
            </a:r>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137</a:t>
            </a:fld>
            <a:endParaRPr lang="en-US" dirty="0"/>
          </a:p>
        </p:txBody>
      </p:sp>
    </p:spTree>
    <p:extLst>
      <p:ext uri="{BB962C8B-B14F-4D97-AF65-F5344CB8AC3E}">
        <p14:creationId xmlns:p14="http://schemas.microsoft.com/office/powerpoint/2010/main" val="27509779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Looking at the </a:t>
            </a:r>
            <a:r>
              <a:rPr lang="en-US" altLang="en-US" b="1" dirty="0"/>
              <a:t>CONTACT table</a:t>
            </a:r>
            <a:r>
              <a:rPr lang="en-US" altLang="en-US" dirty="0"/>
              <a:t>, we can see both usernames and phone numbers (for those that don’t have a contact name listed), which lets us know we are in the right table. The ID column contains a list of unique numbers ,which makes sense since each stored contact would need to be uniquely identified.</a:t>
            </a:r>
          </a:p>
          <a:p>
            <a:r>
              <a:rPr lang="en-US" altLang="en-US" dirty="0"/>
              <a:t>It makes sense now that the </a:t>
            </a:r>
            <a:r>
              <a:rPr lang="en-US" altLang="en-US" b="1" dirty="0"/>
              <a:t>MESSAGE table </a:t>
            </a:r>
            <a:r>
              <a:rPr lang="en-US" altLang="en-US" dirty="0"/>
              <a:t>which contained a </a:t>
            </a:r>
            <a:r>
              <a:rPr lang="en-US" altLang="en-US" b="1" dirty="0"/>
              <a:t>SENDER_ID </a:t>
            </a:r>
            <a:r>
              <a:rPr lang="en-US" altLang="en-US" dirty="0"/>
              <a:t>for each record needs to pull that </a:t>
            </a:r>
            <a:r>
              <a:rPr lang="en-US" altLang="en-US" b="1" dirty="0"/>
              <a:t>USERNAME</a:t>
            </a:r>
            <a:r>
              <a:rPr lang="en-US" altLang="en-US" dirty="0"/>
              <a:t> and </a:t>
            </a:r>
            <a:r>
              <a:rPr lang="en-US" altLang="en-US" b="1" dirty="0"/>
              <a:t>PHONE_NUMBER </a:t>
            </a:r>
            <a:r>
              <a:rPr lang="en-US" altLang="en-US" dirty="0"/>
              <a:t>information from this table.</a:t>
            </a:r>
          </a:p>
          <a:p>
            <a:r>
              <a:rPr lang="en-US" altLang="en-US" dirty="0"/>
              <a:t>This step often takes a bit of trial and error, and the column names are not always indicative of the information they contain. Every table should have a primary key which is referenced in the database schema, even though it may not be explicitly labeled PK or PRIMARY key in the database tables.</a:t>
            </a:r>
          </a:p>
          <a:p>
            <a:endParaRPr lang="en-US" altLang="en-US" dirty="0"/>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138</a:t>
            </a:fld>
            <a:endParaRPr lang="en-US" dirty="0"/>
          </a:p>
        </p:txBody>
      </p:sp>
    </p:spTree>
    <p:extLst>
      <p:ext uri="{BB962C8B-B14F-4D97-AF65-F5344CB8AC3E}">
        <p14:creationId xmlns:p14="http://schemas.microsoft.com/office/powerpoint/2010/main" val="26875533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After the columns containing similar items are identified, it’s time to JOIN the tables in the SQLite query so that information from both tables can be included in the final result.</a:t>
            </a:r>
          </a:p>
          <a:p>
            <a:r>
              <a:rPr lang="en-US" altLang="en-US" dirty="0"/>
              <a:t>There are many different types of JOINS and looking deeper into each of the tables to be joined will assist in making the best selection.</a:t>
            </a:r>
          </a:p>
          <a:p>
            <a:r>
              <a:rPr lang="en-US" altLang="en-US" dirty="0"/>
              <a:t>Sample SQL JOIN types:</a:t>
            </a:r>
            <a:r>
              <a:rPr lang="en-US" altLang="en-US" baseline="30000" dirty="0"/>
              <a:t>1</a:t>
            </a:r>
            <a:endParaRPr lang="en-US" altLang="en-US" dirty="0"/>
          </a:p>
          <a:p>
            <a:pPr marL="171450" indent="-171450">
              <a:spcAft>
                <a:spcPts val="0"/>
              </a:spcAft>
              <a:buFont typeface="Arial" panose="020B0604020202020204" pitchFamily="34" charset="0"/>
              <a:buChar char="•"/>
            </a:pPr>
            <a:r>
              <a:rPr lang="en-US" altLang="en-US" b="1" dirty="0"/>
              <a:t>LEFT JOIN:</a:t>
            </a:r>
            <a:r>
              <a:rPr lang="en-US" altLang="en-US" dirty="0"/>
              <a:t> resulting rows are returned from the LEFT table even if there are no matches in the right</a:t>
            </a:r>
          </a:p>
          <a:p>
            <a:pPr marL="171450" indent="-171450">
              <a:spcAft>
                <a:spcPts val="0"/>
              </a:spcAft>
              <a:buFont typeface="Arial" panose="020B0604020202020204" pitchFamily="34" charset="0"/>
              <a:buChar char="•"/>
            </a:pPr>
            <a:r>
              <a:rPr lang="en-US" altLang="en-US" b="1" dirty="0"/>
              <a:t>RIGHT JOIN:</a:t>
            </a:r>
            <a:r>
              <a:rPr lang="en-US" altLang="en-US" dirty="0"/>
              <a:t> resulting rows are returned from the RIGHT table even if there are no matches in the left table</a:t>
            </a:r>
          </a:p>
          <a:p>
            <a:pPr marL="171450" indent="-171450">
              <a:spcAft>
                <a:spcPts val="0"/>
              </a:spcAft>
              <a:buFont typeface="Arial" panose="020B0604020202020204" pitchFamily="34" charset="0"/>
              <a:buChar char="•"/>
            </a:pPr>
            <a:r>
              <a:rPr lang="en-US" altLang="en-US" b="1" dirty="0"/>
              <a:t>INNER JOIN:</a:t>
            </a:r>
            <a:r>
              <a:rPr lang="en-US" altLang="en-US" dirty="0"/>
              <a:t> resulting rows are returned when both items are a match</a:t>
            </a:r>
          </a:p>
          <a:p>
            <a:pPr marL="171450" indent="-171450">
              <a:buFont typeface="Arial" panose="020B0604020202020204" pitchFamily="34" charset="0"/>
              <a:buChar char="•"/>
            </a:pPr>
            <a:r>
              <a:rPr lang="en-US" altLang="en-US" b="1" dirty="0"/>
              <a:t>FULL JOIN:</a:t>
            </a:r>
            <a:r>
              <a:rPr lang="en-US" altLang="en-US" dirty="0"/>
              <a:t> resulting rows are returned when there is a match in either table</a:t>
            </a:r>
          </a:p>
          <a:p>
            <a:r>
              <a:rPr lang="en-US" altLang="en-US" dirty="0"/>
              <a:t>Currently, SQLite only supports the </a:t>
            </a:r>
            <a:r>
              <a:rPr lang="en-US" altLang="en-US" b="1" dirty="0"/>
              <a:t>LEFT JOIN </a:t>
            </a:r>
            <a:r>
              <a:rPr lang="en-US" altLang="en-US" dirty="0"/>
              <a:t>and the </a:t>
            </a:r>
            <a:r>
              <a:rPr lang="en-US" altLang="en-US" b="1" dirty="0"/>
              <a:t>INNER JOIN</a:t>
            </a:r>
            <a:r>
              <a:rPr lang="en-US" altLang="en-US" dirty="0"/>
              <a:t>. This means that you can join data when there is a match in every column, </a:t>
            </a:r>
            <a:r>
              <a:rPr lang="en-US" altLang="en-US" b="1" dirty="0"/>
              <a:t>INNER JOIN</a:t>
            </a:r>
            <a:r>
              <a:rPr lang="en-US" altLang="en-US" dirty="0"/>
              <a:t>, or join data when there is a match in only some columns, </a:t>
            </a:r>
            <a:r>
              <a:rPr lang="en-US" altLang="en-US" b="1" dirty="0"/>
              <a:t>LEFT JOIN</a:t>
            </a:r>
            <a:r>
              <a:rPr lang="en-US" altLang="en-US" dirty="0"/>
              <a:t>. </a:t>
            </a:r>
          </a:p>
          <a:p>
            <a:r>
              <a:rPr lang="en-US" altLang="en-US" dirty="0"/>
              <a:t>In our example above, we will start with a </a:t>
            </a:r>
            <a:r>
              <a:rPr lang="en-US" altLang="en-US" b="1" dirty="0"/>
              <a:t>LEFT JOIN. </a:t>
            </a:r>
            <a:r>
              <a:rPr lang="en-US" altLang="en-US" b="0" dirty="0"/>
              <a:t>It is easiest to distinguish between the JOIN types once our query is complete.</a:t>
            </a:r>
            <a:endParaRPr lang="en-US" altLang="en-US" b="1" dirty="0"/>
          </a:p>
          <a:p>
            <a:r>
              <a:rPr lang="en-US" altLang="en-US" dirty="0"/>
              <a:t>1. https://for585.com/sqljoins </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139</a:t>
            </a:fld>
            <a:endParaRPr lang="en-US" dirty="0"/>
          </a:p>
        </p:txBody>
      </p:sp>
    </p:spTree>
    <p:extLst>
      <p:ext uri="{BB962C8B-B14F-4D97-AF65-F5344CB8AC3E}">
        <p14:creationId xmlns:p14="http://schemas.microsoft.com/office/powerpoint/2010/main" val="425849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Your instructor will provide an overview of the </a:t>
            </a:r>
            <a:r>
              <a:rPr lang="en-US" dirty="0" err="1"/>
              <a:t>eWorkbook</a:t>
            </a:r>
            <a:r>
              <a:rPr lang="en-US" dirty="0"/>
              <a:t>. This workbook is designed in a way to help you learn, yet not show the answers unless you elect to see them. We aim to provide hints and provide a thorough walkthrough of the best methods for uncovering the answers to the questions. One thing you will learn in this course is that there isn’t just one way to get to an answer. The important thing is that you learn various methods and learn to rely on the files that store the correct information.</a:t>
            </a:r>
          </a:p>
          <a:p>
            <a:endParaRPr lang="en-US" dirty="0"/>
          </a:p>
        </p:txBody>
      </p:sp>
      <p:sp>
        <p:nvSpPr>
          <p:cNvPr id="5" name="Slide Number Placeholder 4">
            <a:extLst>
              <a:ext uri="{FF2B5EF4-FFF2-40B4-BE49-F238E27FC236}">
                <a16:creationId xmlns:a16="http://schemas.microsoft.com/office/drawing/2014/main" id="{E182D523-C32D-0B0E-60BE-52AF5732200D}"/>
              </a:ext>
            </a:extLst>
          </p:cNvPr>
          <p:cNvSpPr>
            <a:spLocks noGrp="1"/>
          </p:cNvSpPr>
          <p:nvPr>
            <p:ph type="sldNum" sz="quarter" idx="5"/>
          </p:nvPr>
        </p:nvSpPr>
        <p:spPr/>
        <p:txBody>
          <a:bodyPr/>
          <a:lstStyle/>
          <a:p>
            <a:fld id="{3E35E697-39D1-7641-AEE2-3F6A60E264FC}" type="slidenum">
              <a:rPr lang="en-US" smtClean="0"/>
              <a:pPr/>
              <a:t>14</a:t>
            </a:fld>
            <a:endParaRPr lang="en-US" dirty="0"/>
          </a:p>
        </p:txBody>
      </p:sp>
    </p:spTree>
    <p:extLst>
      <p:ext uri="{BB962C8B-B14F-4D97-AF65-F5344CB8AC3E}">
        <p14:creationId xmlns:p14="http://schemas.microsoft.com/office/powerpoint/2010/main" val="197972036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4" y="4288281"/>
            <a:ext cx="6671096" cy="5528072"/>
          </a:xfrm>
        </p:spPr>
        <p:txBody>
          <a:bodyPr/>
          <a:lstStyle/>
          <a:p>
            <a:r>
              <a:rPr lang="en-US" altLang="en-US" dirty="0"/>
              <a:t>The final step before adding the JOIN statement to the query is to add in a statement for including the </a:t>
            </a:r>
            <a:r>
              <a:rPr lang="en-US" altLang="en-US" b="1" dirty="0"/>
              <a:t>USERNAME</a:t>
            </a:r>
            <a:r>
              <a:rPr lang="en-US" altLang="en-US" dirty="0"/>
              <a:t> column since this is the information we desire in the final output. This is accomplished the same as in prior examples where the </a:t>
            </a:r>
            <a:r>
              <a:rPr lang="en-US" altLang="en-US" b="1" dirty="0"/>
              <a:t>TABLE.COLUMN </a:t>
            </a:r>
            <a:r>
              <a:rPr lang="en-US" altLang="en-US" dirty="0"/>
              <a:t>name is included after the SELECT statement.</a:t>
            </a:r>
          </a:p>
          <a:p>
            <a:r>
              <a:rPr lang="en-US" altLang="en-US" dirty="0"/>
              <a:t>Example: </a:t>
            </a:r>
            <a:r>
              <a:rPr lang="en-US" altLang="en-US" b="1" dirty="0"/>
              <a:t>CONTACT.USERNAME AS “Sender”</a:t>
            </a:r>
          </a:p>
          <a:p>
            <a:r>
              <a:rPr lang="en-US" altLang="en-US" dirty="0"/>
              <a:t>To add the JOIN statement, you must include:</a:t>
            </a:r>
          </a:p>
          <a:p>
            <a:pPr marL="228600" indent="-228600">
              <a:spcAft>
                <a:spcPts val="0"/>
              </a:spcAft>
              <a:buFont typeface="+mj-lt"/>
              <a:buAutoNum type="arabicPeriod"/>
            </a:pPr>
            <a:r>
              <a:rPr lang="en-US" altLang="en-US" dirty="0"/>
              <a:t>The table you want to JOIN </a:t>
            </a:r>
          </a:p>
          <a:p>
            <a:pPr marL="228600" indent="-228600">
              <a:buFont typeface="+mj-lt"/>
              <a:buAutoNum type="arabicPeriod"/>
            </a:pPr>
            <a:r>
              <a:rPr lang="en-US" altLang="en-US" dirty="0"/>
              <a:t>and the column from that table that matches a column in the existing table.</a:t>
            </a:r>
          </a:p>
          <a:p>
            <a:r>
              <a:rPr lang="en-US" altLang="en-US" dirty="0"/>
              <a:t>In the example:</a:t>
            </a:r>
          </a:p>
          <a:p>
            <a:pPr>
              <a:spcAft>
                <a:spcPts val="0"/>
              </a:spcAft>
            </a:pPr>
            <a:r>
              <a:rPr lang="en-US" altLang="en-US" dirty="0"/>
              <a:t>JOIN </a:t>
            </a:r>
            <a:r>
              <a:rPr lang="en-US" altLang="en-US" b="1" dirty="0"/>
              <a:t>ZCONTACT</a:t>
            </a:r>
            <a:r>
              <a:rPr lang="en-US" altLang="en-US" i="1" dirty="0"/>
              <a:t> (the new table being added) </a:t>
            </a:r>
          </a:p>
          <a:p>
            <a:pPr>
              <a:spcAft>
                <a:spcPts val="0"/>
              </a:spcAft>
            </a:pPr>
            <a:r>
              <a:rPr lang="en-US" altLang="en-US" dirty="0"/>
              <a:t>on</a:t>
            </a:r>
            <a:r>
              <a:rPr lang="en-US" altLang="en-US" b="1" dirty="0"/>
              <a:t> ZCONTACT.USERNAME </a:t>
            </a:r>
            <a:r>
              <a:rPr lang="en-US" altLang="en-US" i="1" dirty="0"/>
              <a:t>[where username is the column from contact containing matching data]</a:t>
            </a:r>
          </a:p>
          <a:p>
            <a:r>
              <a:rPr lang="en-US" altLang="en-US" b="1" dirty="0"/>
              <a:t>=MESSAGE.SENDER_ID </a:t>
            </a:r>
            <a:r>
              <a:rPr lang="en-US" altLang="en-US" i="1" dirty="0"/>
              <a:t>[where </a:t>
            </a:r>
            <a:r>
              <a:rPr lang="en-US" altLang="en-US" i="1" dirty="0" err="1"/>
              <a:t>sender_id</a:t>
            </a:r>
            <a:r>
              <a:rPr lang="en-US" altLang="en-US" i="1" dirty="0"/>
              <a:t> is the column from message with matching data]</a:t>
            </a:r>
          </a:p>
          <a:p>
            <a:r>
              <a:rPr lang="en-US" altLang="en-US" dirty="0"/>
              <a:t>Adding the JOIN statements and the </a:t>
            </a:r>
            <a:r>
              <a:rPr lang="en-US" altLang="en-US" b="1" dirty="0"/>
              <a:t>USERNAME</a:t>
            </a:r>
            <a:r>
              <a:rPr lang="en-US" altLang="en-US" dirty="0"/>
              <a:t> to the working query looks like this:</a:t>
            </a:r>
          </a:p>
          <a:p>
            <a:pPr indent="0" defTabSz="685783" fontAlgn="auto">
              <a:spcAft>
                <a:spcPts val="0"/>
              </a:spcAft>
              <a:buFont typeface="Arial" panose="020B0604020202020204" pitchFamily="34" charset="0"/>
              <a:buNone/>
              <a:defRPr/>
            </a:pPr>
            <a:r>
              <a:rPr lang="en-US" sz="1200" b="0" dirty="0"/>
              <a:t>SELECT</a:t>
            </a:r>
          </a:p>
          <a:p>
            <a:pPr indent="0" defTabSz="685783" fontAlgn="auto">
              <a:spcAft>
                <a:spcPts val="0"/>
              </a:spcAft>
              <a:buFont typeface="Arial" panose="020B0604020202020204" pitchFamily="34" charset="0"/>
              <a:buNone/>
              <a:defRPr/>
            </a:pPr>
            <a:r>
              <a:rPr lang="en-US" sz="1200" dirty="0"/>
              <a:t>MESSAGE.ID,</a:t>
            </a:r>
          </a:p>
          <a:p>
            <a:pPr indent="0" defTabSz="685783" fontAlgn="auto">
              <a:spcAft>
                <a:spcPts val="0"/>
              </a:spcAft>
              <a:buFont typeface="Arial" panose="020B0604020202020204" pitchFamily="34" charset="0"/>
              <a:buNone/>
              <a:defRPr/>
            </a:pPr>
            <a:r>
              <a:rPr lang="en-US" sz="1200" b="1" dirty="0"/>
              <a:t>CONTACT.USERNAME as “Sender”,</a:t>
            </a:r>
          </a:p>
          <a:p>
            <a:pPr indent="0" defTabSz="685783" fontAlgn="auto">
              <a:spcAft>
                <a:spcPts val="0"/>
              </a:spcAft>
              <a:buFont typeface="Arial" panose="020B0604020202020204" pitchFamily="34" charset="0"/>
              <a:buNone/>
              <a:defRPr/>
            </a:pPr>
            <a:r>
              <a:rPr lang="en-US" sz="1200" dirty="0"/>
              <a:t>MESSAGE.BODY AS "Message",</a:t>
            </a:r>
          </a:p>
          <a:p>
            <a:pPr indent="0" defTabSz="685783" fontAlgn="auto">
              <a:spcAft>
                <a:spcPts val="0"/>
              </a:spcAft>
              <a:buFont typeface="Arial" panose="020B0604020202020204" pitchFamily="34" charset="0"/>
              <a:buNone/>
              <a:defRPr/>
            </a:pPr>
            <a:r>
              <a:rPr lang="en-US" sz="1200" b="0" dirty="0"/>
              <a:t>datetime (MESSAGE.DATE/1000, '</a:t>
            </a:r>
            <a:r>
              <a:rPr lang="en-US" sz="1200" b="0" dirty="0" err="1"/>
              <a:t>unixepoch</a:t>
            </a:r>
            <a:r>
              <a:rPr lang="en-US" sz="1200" b="0" dirty="0"/>
              <a:t>') AS "Timestamp"</a:t>
            </a:r>
          </a:p>
          <a:p>
            <a:pPr indent="0" defTabSz="685783" fontAlgn="auto">
              <a:spcAft>
                <a:spcPts val="0"/>
              </a:spcAft>
              <a:buFont typeface="Arial" panose="020B0604020202020204" pitchFamily="34" charset="0"/>
              <a:buNone/>
              <a:defRPr/>
            </a:pPr>
            <a:r>
              <a:rPr lang="en-US" sz="1200" strike="sngStrike" dirty="0"/>
              <a:t>MESSAGE.SENDER_ID AS "Sender"</a:t>
            </a:r>
          </a:p>
          <a:p>
            <a:pPr indent="0" defTabSz="685783" fontAlgn="auto">
              <a:spcAft>
                <a:spcPts val="0"/>
              </a:spcAft>
              <a:buFont typeface="Arial" panose="020B0604020202020204" pitchFamily="34" charset="0"/>
              <a:buNone/>
              <a:defRPr/>
            </a:pPr>
            <a:r>
              <a:rPr lang="en-US" sz="1200" b="0" dirty="0"/>
              <a:t>FROM</a:t>
            </a:r>
          </a:p>
          <a:p>
            <a:pPr indent="0" defTabSz="685783" fontAlgn="auto">
              <a:spcAft>
                <a:spcPts val="0"/>
              </a:spcAft>
              <a:buFont typeface="Arial" panose="020B0604020202020204" pitchFamily="34" charset="0"/>
              <a:buNone/>
              <a:defRPr/>
            </a:pPr>
            <a:r>
              <a:rPr lang="en-US" sz="1200" dirty="0"/>
              <a:t>MESSAGE</a:t>
            </a:r>
          </a:p>
          <a:p>
            <a:pPr indent="0" defTabSz="685783" fontAlgn="auto">
              <a:buFont typeface="Arial" panose="020B0604020202020204" pitchFamily="34" charset="0"/>
              <a:buNone/>
              <a:defRPr/>
            </a:pPr>
            <a:r>
              <a:rPr lang="en-US" sz="1200" dirty="0"/>
              <a:t>LEFT JOIN CONTACT on CONTACT.ID=MESSAGE.SENDER_ID</a:t>
            </a:r>
          </a:p>
          <a:p>
            <a:pPr>
              <a:spcAft>
                <a:spcPts val="0"/>
              </a:spcAft>
            </a:pPr>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140</a:t>
            </a:fld>
            <a:endParaRPr lang="en-US" dirty="0"/>
          </a:p>
        </p:txBody>
      </p:sp>
    </p:spTree>
    <p:extLst>
      <p:ext uri="{BB962C8B-B14F-4D97-AF65-F5344CB8AC3E}">
        <p14:creationId xmlns:p14="http://schemas.microsoft.com/office/powerpoint/2010/main" val="41430699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altLang="en-US" dirty="0"/>
              <a:t>*New lines added to the query are bolded.</a:t>
            </a:r>
          </a:p>
          <a:p>
            <a:r>
              <a:rPr lang="en-US" altLang="en-US" dirty="0"/>
              <a:t>**Non-applicable lines have a strike-through.</a:t>
            </a:r>
          </a:p>
          <a:p>
            <a:r>
              <a:rPr lang="en-US" altLang="en-US" dirty="0"/>
              <a:t>We can also remove the SENDER_ID column from the query since we are now able to show the real name of our sender.</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141</a:t>
            </a:fld>
            <a:endParaRPr lang="en-US" dirty="0"/>
          </a:p>
        </p:txBody>
      </p:sp>
    </p:spTree>
    <p:extLst>
      <p:ext uri="{BB962C8B-B14F-4D97-AF65-F5344CB8AC3E}">
        <p14:creationId xmlns:p14="http://schemas.microsoft.com/office/powerpoint/2010/main" val="9978666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The query is almost complete now, but one thing missing is the name of the attachment.</a:t>
            </a:r>
          </a:p>
          <a:p>
            <a:r>
              <a:rPr lang="en-US" altLang="en-US" dirty="0"/>
              <a:t>In this database, the answer was fairly clear as there was a table labeled </a:t>
            </a:r>
            <a:r>
              <a:rPr lang="en-US" altLang="en-US" b="1" dirty="0"/>
              <a:t>ATTACHMENT. </a:t>
            </a:r>
            <a:r>
              <a:rPr lang="en-US" altLang="en-US" b="0" dirty="0"/>
              <a:t>Remember, it’s totally up to the developer on how they label tables and columns in their schema.</a:t>
            </a:r>
            <a:r>
              <a:rPr lang="en-US" altLang="en-US" dirty="0"/>
              <a:t> </a:t>
            </a:r>
          </a:p>
          <a:p>
            <a:r>
              <a:rPr lang="en-US" altLang="en-US" dirty="0"/>
              <a:t>In this table, there is a column for </a:t>
            </a:r>
            <a:r>
              <a:rPr lang="en-US" altLang="en-US" b="1" dirty="0"/>
              <a:t>MESSAGE_ID </a:t>
            </a:r>
            <a:r>
              <a:rPr lang="en-US" altLang="en-US" dirty="0"/>
              <a:t>that appears to correlate to the record numbers from the previous table that contain attachment data. Now the task becomes matching the MESSAGE_ID from this table to this same ID number you found in the </a:t>
            </a:r>
            <a:r>
              <a:rPr lang="en-US" altLang="en-US" b="1" dirty="0"/>
              <a:t>MESSAGE table</a:t>
            </a:r>
            <a:r>
              <a:rPr lang="en-US" altLang="en-US" dirty="0"/>
              <a:t> using one of the other columns that share a common entry.</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142</a:t>
            </a:fld>
            <a:endParaRPr lang="en-US" dirty="0"/>
          </a:p>
        </p:txBody>
      </p:sp>
    </p:spTree>
    <p:extLst>
      <p:ext uri="{BB962C8B-B14F-4D97-AF65-F5344CB8AC3E}">
        <p14:creationId xmlns:p14="http://schemas.microsoft.com/office/powerpoint/2010/main" val="32234251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defRPr/>
            </a:pPr>
            <a:r>
              <a:rPr lang="en-US" dirty="0">
                <a:ea typeface="Arial" charset="-128"/>
              </a:rPr>
              <a:t>Going back to </a:t>
            </a:r>
            <a:r>
              <a:rPr lang="en-US" b="0" dirty="0">
                <a:ea typeface="Arial" charset="-128"/>
              </a:rPr>
              <a:t>review the </a:t>
            </a:r>
            <a:r>
              <a:rPr lang="en-US" b="1" dirty="0">
                <a:ea typeface="Arial" charset="-128"/>
              </a:rPr>
              <a:t>MESSAGE table</a:t>
            </a:r>
            <a:r>
              <a:rPr lang="en-US" dirty="0">
                <a:ea typeface="Arial" charset="-128"/>
              </a:rPr>
              <a:t> confirms that the </a:t>
            </a:r>
            <a:r>
              <a:rPr lang="en-US" b="1" dirty="0">
                <a:ea typeface="Arial" charset="-128"/>
              </a:rPr>
              <a:t>ID column </a:t>
            </a:r>
            <a:r>
              <a:rPr lang="en-US" dirty="0">
                <a:ea typeface="Arial" charset="-128"/>
              </a:rPr>
              <a:t>appears to contain a unique identifier for every record in this table. This makes sense when thinking about how messages/and attachments would exist on a device. There may be many messages, but not all of them would have attachments. But each message record must have a unique entry number so those that DO have an attachment can be appropriately mapped.</a:t>
            </a:r>
          </a:p>
          <a:p>
            <a:pPr>
              <a:defRPr/>
            </a:pPr>
            <a:endParaRPr lang="en-US" dirty="0">
              <a:ea typeface="Arial" charset="-128"/>
            </a:endParaRPr>
          </a:p>
          <a:p>
            <a:pPr>
              <a:defRPr/>
            </a:pPr>
            <a:endParaRPr lang="en-US" dirty="0">
              <a:ea typeface="Arial" charset="-128"/>
            </a:endParaRP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143</a:t>
            </a:fld>
            <a:endParaRPr lang="en-US" dirty="0"/>
          </a:p>
        </p:txBody>
      </p:sp>
    </p:spTree>
    <p:extLst>
      <p:ext uri="{BB962C8B-B14F-4D97-AF65-F5344CB8AC3E}">
        <p14:creationId xmlns:p14="http://schemas.microsoft.com/office/powerpoint/2010/main" val="31083789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After the columns containing similar items are identified, it’s time to JOIN the tables in the SQLite query so that information from both tables can be included in the final result.</a:t>
            </a:r>
          </a:p>
          <a:p>
            <a:endParaRPr lang="en-US" altLang="en-US" dirty="0"/>
          </a:p>
          <a:p>
            <a:endParaRPr lang="en-US" altLang="en-US" dirty="0"/>
          </a:p>
          <a:p>
            <a:endParaRPr lang="en-US" altLang="en-US" dirty="0"/>
          </a:p>
          <a:p>
            <a:endParaRPr lang="en-US" altLang="en-US" dirty="0"/>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144</a:t>
            </a:fld>
            <a:endParaRPr lang="en-US" dirty="0"/>
          </a:p>
        </p:txBody>
      </p:sp>
    </p:spTree>
    <p:extLst>
      <p:ext uri="{BB962C8B-B14F-4D97-AF65-F5344CB8AC3E}">
        <p14:creationId xmlns:p14="http://schemas.microsoft.com/office/powerpoint/2010/main" val="27379775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407048"/>
          </a:xfrm>
        </p:spPr>
        <p:txBody>
          <a:bodyPr/>
          <a:lstStyle/>
          <a:p>
            <a:pPr>
              <a:spcBef>
                <a:spcPct val="0"/>
              </a:spcBef>
            </a:pPr>
            <a:r>
              <a:rPr lang="en-US" altLang="en-US" dirty="0"/>
              <a:t>The final step before adding the JOIN statements to the query is to add in a statement for including the filename of the attachment (</a:t>
            </a:r>
            <a:r>
              <a:rPr lang="en-US" altLang="en-US" b="1" dirty="0"/>
              <a:t>ATTACHMENT.NAME)</a:t>
            </a:r>
            <a:r>
              <a:rPr lang="en-US" altLang="en-US" dirty="0"/>
              <a:t>,  since this is the column that contains the information, we would like to see in the final output. This is accomplished just as in prior examples where the column name is included in the SELECT statement. We chose to put in near the end, since we would likely read the message and then the information about the attachment. </a:t>
            </a:r>
            <a:endParaRPr lang="en-US" altLang="en-US" b="1" dirty="0"/>
          </a:p>
          <a:p>
            <a:pPr>
              <a:spcBef>
                <a:spcPct val="0"/>
              </a:spcBef>
            </a:pPr>
            <a:r>
              <a:rPr lang="en-US" altLang="en-US" dirty="0"/>
              <a:t>To add the JOIN statement, you must include the table you want to JOIN and the column from that table that matches a column in the existing table.</a:t>
            </a:r>
          </a:p>
          <a:p>
            <a:pPr>
              <a:spcBef>
                <a:spcPct val="0"/>
              </a:spcBef>
            </a:pPr>
            <a:r>
              <a:rPr lang="en-US" altLang="en-US" dirty="0"/>
              <a:t>In the example:</a:t>
            </a:r>
          </a:p>
          <a:p>
            <a:pPr>
              <a:spcBef>
                <a:spcPct val="0"/>
              </a:spcBef>
              <a:spcAft>
                <a:spcPts val="0"/>
              </a:spcAft>
            </a:pPr>
            <a:r>
              <a:rPr lang="en-US" altLang="en-US" dirty="0"/>
              <a:t>JOIN </a:t>
            </a:r>
            <a:r>
              <a:rPr lang="en-US" altLang="en-US" b="1" dirty="0"/>
              <a:t>ATTACHMENT</a:t>
            </a:r>
            <a:r>
              <a:rPr lang="en-US" altLang="en-US" i="1" dirty="0"/>
              <a:t> (the table being added) </a:t>
            </a:r>
          </a:p>
          <a:p>
            <a:pPr>
              <a:spcBef>
                <a:spcPct val="0"/>
              </a:spcBef>
              <a:spcAft>
                <a:spcPts val="0"/>
              </a:spcAft>
            </a:pPr>
            <a:r>
              <a:rPr lang="en-US" altLang="en-US" dirty="0"/>
              <a:t>on</a:t>
            </a:r>
            <a:r>
              <a:rPr lang="en-US" altLang="en-US" b="1" dirty="0"/>
              <a:t> ATTACHMENT.MESSAGE_ID </a:t>
            </a:r>
            <a:r>
              <a:rPr lang="en-US" altLang="en-US" i="1" dirty="0"/>
              <a:t>[where </a:t>
            </a:r>
            <a:r>
              <a:rPr lang="en-US" altLang="en-US" i="1" dirty="0" err="1"/>
              <a:t>message_id</a:t>
            </a:r>
            <a:r>
              <a:rPr lang="en-US" altLang="en-US" i="1" dirty="0"/>
              <a:t> is the column from attachment containing matching data]</a:t>
            </a:r>
          </a:p>
          <a:p>
            <a:pPr>
              <a:spcBef>
                <a:spcPct val="0"/>
              </a:spcBef>
            </a:pPr>
            <a:r>
              <a:rPr lang="en-US" altLang="en-US" b="1" dirty="0"/>
              <a:t>=MESSAGE.ID </a:t>
            </a:r>
            <a:r>
              <a:rPr lang="en-US" altLang="en-US" i="1" dirty="0"/>
              <a:t>[where id is the column from message with matching data]</a:t>
            </a:r>
            <a:endParaRPr lang="en-US" altLang="en-US" dirty="0"/>
          </a:p>
          <a:p>
            <a:pPr>
              <a:spcBef>
                <a:spcPct val="0"/>
              </a:spcBef>
            </a:pPr>
            <a:r>
              <a:rPr lang="en-US" altLang="en-US" dirty="0"/>
              <a:t>Adding the JOIN statements and the </a:t>
            </a:r>
            <a:r>
              <a:rPr lang="en-US" altLang="en-US" b="1" dirty="0"/>
              <a:t>NAME</a:t>
            </a:r>
            <a:r>
              <a:rPr lang="en-US" altLang="en-US" dirty="0"/>
              <a:t> to the working query looks like this:</a:t>
            </a:r>
          </a:p>
          <a:p>
            <a:pPr>
              <a:spcBef>
                <a:spcPct val="0"/>
              </a:spcBef>
              <a:spcAft>
                <a:spcPts val="0"/>
              </a:spcAft>
            </a:pPr>
            <a:r>
              <a:rPr lang="en-US" altLang="en-US" dirty="0"/>
              <a:t>SELECT</a:t>
            </a:r>
          </a:p>
          <a:p>
            <a:pPr>
              <a:spcBef>
                <a:spcPct val="0"/>
              </a:spcBef>
              <a:spcAft>
                <a:spcPts val="0"/>
              </a:spcAft>
            </a:pPr>
            <a:r>
              <a:rPr lang="en-US" altLang="en-US" strike="sngStrike" dirty="0"/>
              <a:t>MESSAGE.ID,</a:t>
            </a:r>
          </a:p>
          <a:p>
            <a:pPr>
              <a:spcBef>
                <a:spcPct val="0"/>
              </a:spcBef>
              <a:spcAft>
                <a:spcPts val="0"/>
              </a:spcAft>
            </a:pPr>
            <a:r>
              <a:rPr lang="en-US" altLang="en-US" dirty="0"/>
              <a:t>CONTACT.USERNAME as “Sender”,</a:t>
            </a:r>
          </a:p>
          <a:p>
            <a:pPr>
              <a:spcBef>
                <a:spcPct val="0"/>
              </a:spcBef>
              <a:spcAft>
                <a:spcPts val="0"/>
              </a:spcAft>
            </a:pPr>
            <a:r>
              <a:rPr lang="en-US" altLang="en-US" dirty="0"/>
              <a:t>MESSAGE.BODY AS "Message",</a:t>
            </a:r>
          </a:p>
          <a:p>
            <a:pPr>
              <a:spcBef>
                <a:spcPct val="0"/>
              </a:spcBef>
              <a:spcAft>
                <a:spcPts val="0"/>
              </a:spcAft>
            </a:pPr>
            <a:r>
              <a:rPr lang="en-US" altLang="en-US" b="1" dirty="0"/>
              <a:t>ATTACHMENT.NAME AS "Filename",</a:t>
            </a:r>
          </a:p>
          <a:p>
            <a:pPr>
              <a:spcBef>
                <a:spcPct val="0"/>
              </a:spcBef>
              <a:spcAft>
                <a:spcPts val="0"/>
              </a:spcAft>
            </a:pPr>
            <a:r>
              <a:rPr lang="en-US" altLang="en-US" dirty="0"/>
              <a:t>datetime (MESSAGE.DATE/1000, '</a:t>
            </a:r>
            <a:r>
              <a:rPr lang="en-US" altLang="en-US" dirty="0" err="1"/>
              <a:t>unixepoch</a:t>
            </a:r>
            <a:r>
              <a:rPr lang="en-US" altLang="en-US" dirty="0"/>
              <a:t>') AS "Timestamp"</a:t>
            </a:r>
          </a:p>
          <a:p>
            <a:pPr>
              <a:spcBef>
                <a:spcPct val="0"/>
              </a:spcBef>
              <a:spcAft>
                <a:spcPts val="0"/>
              </a:spcAft>
            </a:pPr>
            <a:r>
              <a:rPr lang="en-US" altLang="en-US" dirty="0"/>
              <a:t>FROM</a:t>
            </a:r>
          </a:p>
          <a:p>
            <a:pPr>
              <a:spcBef>
                <a:spcPct val="0"/>
              </a:spcBef>
              <a:spcAft>
                <a:spcPts val="0"/>
              </a:spcAft>
            </a:pPr>
            <a:r>
              <a:rPr lang="en-US" altLang="en-US" dirty="0"/>
              <a:t>MESSAGE</a:t>
            </a:r>
          </a:p>
          <a:p>
            <a:pPr>
              <a:spcBef>
                <a:spcPct val="0"/>
              </a:spcBef>
              <a:spcAft>
                <a:spcPts val="0"/>
              </a:spcAft>
            </a:pPr>
            <a:r>
              <a:rPr lang="en-US" altLang="en-US" dirty="0"/>
              <a:t>LEFT JOIN CONTACT on CONTACT.ID=MESSAGE.SENDER_ID</a:t>
            </a:r>
          </a:p>
          <a:p>
            <a:pPr>
              <a:spcBef>
                <a:spcPct val="0"/>
              </a:spcBef>
            </a:pPr>
            <a:r>
              <a:rPr lang="en-US" altLang="en-US" b="1" dirty="0"/>
              <a:t>LEFT JOIN ATTACHMENT on ATTACHMENT.MESSAGE_ID=MESSAGE.ID</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145</a:t>
            </a:fld>
            <a:endParaRPr lang="en-US" dirty="0"/>
          </a:p>
        </p:txBody>
      </p:sp>
    </p:spTree>
    <p:extLst>
      <p:ext uri="{BB962C8B-B14F-4D97-AF65-F5344CB8AC3E}">
        <p14:creationId xmlns:p14="http://schemas.microsoft.com/office/powerpoint/2010/main" val="25745004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pPr>
              <a:spcBef>
                <a:spcPct val="0"/>
              </a:spcBef>
            </a:pPr>
            <a:r>
              <a:rPr lang="en-US" altLang="en-US" dirty="0"/>
              <a:t>*New lines added to the query are bolded.</a:t>
            </a:r>
          </a:p>
          <a:p>
            <a:pPr>
              <a:spcAft>
                <a:spcPts val="0"/>
              </a:spcAft>
            </a:pPr>
            <a:r>
              <a:rPr lang="en-US" altLang="en-US" dirty="0"/>
              <a:t>**Non-applicable lines have a strike-through</a:t>
            </a:r>
          </a:p>
          <a:p>
            <a:endParaRPr lang="en-US" alt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146</a:t>
            </a:fld>
            <a:endParaRPr lang="en-US" dirty="0"/>
          </a:p>
        </p:txBody>
      </p:sp>
    </p:spTree>
    <p:extLst>
      <p:ext uri="{BB962C8B-B14F-4D97-AF65-F5344CB8AC3E}">
        <p14:creationId xmlns:p14="http://schemas.microsoft.com/office/powerpoint/2010/main" val="25497243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A344-1CC1-ECD0-B54A-21E7EFEBB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25A35-A5D5-5D18-D1A6-73CD840263CB}"/>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F952D7C4-D470-67FF-0E7C-6A97C06C0827}"/>
              </a:ext>
            </a:extLst>
          </p:cNvPr>
          <p:cNvSpPr>
            <a:spLocks noGrp="1"/>
          </p:cNvSpPr>
          <p:nvPr>
            <p:ph type="body" idx="1"/>
          </p:nvPr>
        </p:nvSpPr>
        <p:spPr/>
        <p:txBody>
          <a:bodyPr/>
          <a:lstStyle/>
          <a:p>
            <a:r>
              <a:rPr lang="en-US" altLang="en-US" dirty="0"/>
              <a:t>Explaining the different JOIN type options is most easily illustrated using our attachment data. </a:t>
            </a:r>
          </a:p>
          <a:p>
            <a:r>
              <a:rPr lang="en-US" altLang="en-US" dirty="0"/>
              <a:t>For example, it is understandable that a chat application may contain hundreds of message records, but conceivable that NOT every message will have an attachment. Using that theory:</a:t>
            </a:r>
          </a:p>
          <a:p>
            <a:pPr marL="171450" indent="-171450">
              <a:spcAft>
                <a:spcPts val="0"/>
              </a:spcAft>
              <a:buFont typeface="Arial" panose="020B0604020202020204" pitchFamily="34" charset="0"/>
              <a:buChar char="•"/>
            </a:pPr>
            <a:r>
              <a:rPr lang="en-US" altLang="en-US" dirty="0"/>
              <a:t>Using the </a:t>
            </a:r>
            <a:r>
              <a:rPr lang="en-US" altLang="en-US" b="1" dirty="0"/>
              <a:t>LEFT JOIN </a:t>
            </a:r>
            <a:r>
              <a:rPr lang="en-US" altLang="en-US" b="0" dirty="0"/>
              <a:t>is equivalent to saying, “</a:t>
            </a:r>
            <a:r>
              <a:rPr lang="en-US" altLang="en-US" dirty="0"/>
              <a:t>display all of the text messages in the output, including those with and without attachments”.</a:t>
            </a:r>
          </a:p>
          <a:p>
            <a:pPr marL="171450" indent="-171450">
              <a:buFont typeface="Arial" panose="020B0604020202020204" pitchFamily="34" charset="0"/>
              <a:buChar char="•"/>
            </a:pPr>
            <a:r>
              <a:rPr lang="en-US" altLang="en-US" dirty="0"/>
              <a:t>Using the </a:t>
            </a:r>
            <a:r>
              <a:rPr lang="en-US" altLang="en-US" b="1" dirty="0"/>
              <a:t>INNER JOIN </a:t>
            </a:r>
            <a:r>
              <a:rPr lang="en-US" altLang="en-US" dirty="0"/>
              <a:t>(which can also be achieved by typing “JOIN” in the query) therefore is equivalent to saying, “only display the messages that include attachments in the results”.</a:t>
            </a:r>
          </a:p>
          <a:p>
            <a:endParaRPr lang="en-US" dirty="0"/>
          </a:p>
        </p:txBody>
      </p:sp>
      <p:sp>
        <p:nvSpPr>
          <p:cNvPr id="4" name="Slide Number Placeholder 3">
            <a:extLst>
              <a:ext uri="{FF2B5EF4-FFF2-40B4-BE49-F238E27FC236}">
                <a16:creationId xmlns:a16="http://schemas.microsoft.com/office/drawing/2014/main" id="{0FA337FE-92AA-226E-26B5-2C164934BEBE}"/>
              </a:ext>
            </a:extLst>
          </p:cNvPr>
          <p:cNvSpPr>
            <a:spLocks noGrp="1"/>
          </p:cNvSpPr>
          <p:nvPr>
            <p:ph type="sldNum" sz="quarter" idx="5"/>
          </p:nvPr>
        </p:nvSpPr>
        <p:spPr/>
        <p:txBody>
          <a:bodyPr/>
          <a:lstStyle/>
          <a:p>
            <a:fld id="{3E35E697-39D1-7641-AEE2-3F6A60E264FC}" type="slidenum">
              <a:rPr lang="en-US" smtClean="0"/>
              <a:pPr/>
              <a:t>147</a:t>
            </a:fld>
            <a:endParaRPr lang="en-US" dirty="0"/>
          </a:p>
        </p:txBody>
      </p:sp>
    </p:spTree>
    <p:extLst>
      <p:ext uri="{BB962C8B-B14F-4D97-AF65-F5344CB8AC3E}">
        <p14:creationId xmlns:p14="http://schemas.microsoft.com/office/powerpoint/2010/main" val="2041027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i="0" dirty="0">
                <a:effectLst/>
              </a:rPr>
              <a:t>To add one more layer of complexity to our already growing database queries, you may come across examples where the data you are seeking is not just spread amongst multiple TABLES but multiple DATABASES as well. An excellent example of this, and one that was investigated in-depth by researcher, Josh Hickman, and available on his Blog site: The Binary Hick, is the changes that occurred to WhatsApp after it was purchased by Meta.</a:t>
            </a:r>
            <a:r>
              <a:rPr lang="en-US" b="0" i="0" baseline="30000" dirty="0">
                <a:effectLst/>
              </a:rPr>
              <a:t>1</a:t>
            </a:r>
            <a:endParaRPr lang="en-US" b="0" i="0" dirty="0">
              <a:effectLst/>
            </a:endParaRPr>
          </a:p>
          <a:p>
            <a:r>
              <a:rPr lang="en-US" b="0" i="0" dirty="0">
                <a:effectLst/>
              </a:rPr>
              <a:t>Data was historically stored in the </a:t>
            </a:r>
            <a:r>
              <a:rPr lang="en-US" b="0" i="0" dirty="0" err="1">
                <a:effectLst/>
              </a:rPr>
              <a:t>msgstore.db</a:t>
            </a:r>
            <a:r>
              <a:rPr lang="en-US" b="0" i="0" dirty="0">
                <a:effectLst/>
              </a:rPr>
              <a:t> but after Meta’s takeover, they started utilizing a second database, </a:t>
            </a:r>
            <a:r>
              <a:rPr lang="en-US" b="0" i="0" dirty="0" err="1">
                <a:effectLst/>
              </a:rPr>
              <a:t>wa.db</a:t>
            </a:r>
            <a:r>
              <a:rPr lang="en-US" b="0" i="0" dirty="0">
                <a:effectLst/>
              </a:rPr>
              <a:t>. Without access to both databases, a query for contacts and messages would be incomplete. To account for incorporating more than one database into your query language, you can implement the following syntax into your query </a:t>
            </a:r>
            <a:r>
              <a:rPr lang="en-US" b="1" i="0" dirty="0">
                <a:effectLst/>
              </a:rPr>
              <a:t>BEFORE</a:t>
            </a:r>
            <a:r>
              <a:rPr lang="en-US" b="0" i="0" dirty="0">
                <a:effectLst/>
              </a:rPr>
              <a:t> the SELECT statement:</a:t>
            </a:r>
          </a:p>
          <a:p>
            <a:r>
              <a:rPr lang="en-US" b="0" i="0" dirty="0">
                <a:effectLst/>
              </a:rPr>
              <a:t>Example:</a:t>
            </a:r>
          </a:p>
          <a:p>
            <a:pPr marL="171450" indent="-171450">
              <a:buFont typeface="Arial" panose="020B0604020202020204" pitchFamily="34" charset="0"/>
              <a:buChar char="•"/>
            </a:pPr>
            <a:r>
              <a:rPr lang="en-US" b="0" i="1" dirty="0">
                <a:effectLst/>
              </a:rPr>
              <a:t>ATTACH DATABASE ‘%</a:t>
            </a:r>
            <a:r>
              <a:rPr lang="en-US" b="0" i="1" dirty="0" err="1">
                <a:effectLst/>
              </a:rPr>
              <a:t>PATH_TO_wa.db</a:t>
            </a:r>
            <a:r>
              <a:rPr lang="en-US" b="0" i="1" dirty="0">
                <a:effectLst/>
              </a:rPr>
              <a:t>%’ AS “</a:t>
            </a:r>
            <a:r>
              <a:rPr lang="en-US" b="0" i="1" dirty="0" err="1">
                <a:effectLst/>
              </a:rPr>
              <a:t>whatsapp_db</a:t>
            </a:r>
            <a:r>
              <a:rPr lang="en-US" b="0" i="1" dirty="0">
                <a:effectLst/>
              </a:rPr>
              <a:t>”;</a:t>
            </a:r>
          </a:p>
          <a:p>
            <a:r>
              <a:rPr lang="en-US" b="0" i="0" dirty="0">
                <a:effectLst/>
              </a:rPr>
              <a:t>If you are utilizing the DB Browser for SQLite, you can simply use the GUI “Attach Database” option which will require that you navigate to the location of the additional databases being added to your query. While only a small portion of this blog post is dedicated to the ATTACH DATABASE function, it provides a comprehensive investigative approach to piecing together the new artifacts that occurred within the </a:t>
            </a:r>
            <a:r>
              <a:rPr lang="en-US" b="0" i="0" dirty="0" err="1">
                <a:effectLst/>
              </a:rPr>
              <a:t>Whatsapp</a:t>
            </a:r>
            <a:r>
              <a:rPr lang="en-US" b="0" i="0" dirty="0">
                <a:effectLst/>
              </a:rPr>
              <a:t> application.</a:t>
            </a:r>
          </a:p>
          <a:p>
            <a:pPr marL="174625" indent="-174625">
              <a:buFont typeface="+mj-lt"/>
              <a:buAutoNum type="arabicPeriod"/>
            </a:pPr>
            <a:r>
              <a:rPr lang="en-US" dirty="0"/>
              <a:t>https://thebinaryhick.blog/2022/06/09/new-msgstore-who-dis-a-look-at-an-updated-whatsapp-on-</a:t>
            </a:r>
            <a:r>
              <a:rPr lang="en-US" b="0" i="0" dirty="0">
                <a:effectLst/>
              </a:rPr>
              <a:t> android/</a:t>
            </a:r>
            <a:endParaRPr lang="en-US" i="0"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148</a:t>
            </a:fld>
            <a:endParaRPr lang="en-US" dirty="0"/>
          </a:p>
        </p:txBody>
      </p:sp>
    </p:spTree>
    <p:extLst>
      <p:ext uri="{BB962C8B-B14F-4D97-AF65-F5344CB8AC3E}">
        <p14:creationId xmlns:p14="http://schemas.microsoft.com/office/powerpoint/2010/main" val="30242887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Case statements can be utilized as part of your SQLite query language to further simplify the data returned from the database. As we noticed in the first SQLite query lab, many applications will utilize flags to symbolize different application features, actions, or to represent the flow of data from one device to the next.</a:t>
            </a:r>
          </a:p>
          <a:p>
            <a:r>
              <a:rPr lang="en-US" dirty="0"/>
              <a:t>Those underlying flags must be researched for their meaning but and they most certainly can be returned as flags, but a final step in clarifying the output is to have the query output the action or feature that was represented by a flag. We also saw how necessary a case statement was to solving the initial bug that broke most queries on the </a:t>
            </a:r>
            <a:r>
              <a:rPr lang="en-US" dirty="0" err="1"/>
              <a:t>sms.db</a:t>
            </a:r>
            <a:r>
              <a:rPr lang="en-US" dirty="0"/>
              <a:t> file from iOS devices when they introduced a new timestamp into a particular column. Case statements basically allow for data inside of a particular column to be represented in a myriad of ways by supplying the different conversions or interpretations.</a:t>
            </a:r>
          </a:p>
          <a:p>
            <a:r>
              <a:rPr lang="en-US" dirty="0"/>
              <a:t>In the example above, we’ve utilized a symbol query to output the meaning behind a flag to the screen vs the raw flag data (as it was stored in the database). In the upcoming lab, we will use this same concept to correct some erroneous timestamps.</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149</a:t>
            </a:fld>
            <a:endParaRPr lang="en-US" dirty="0"/>
          </a:p>
        </p:txBody>
      </p:sp>
    </p:spTree>
    <p:extLst>
      <p:ext uri="{BB962C8B-B14F-4D97-AF65-F5344CB8AC3E}">
        <p14:creationId xmlns:p14="http://schemas.microsoft.com/office/powerpoint/2010/main" val="90710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a:p>
            <a:endParaRPr lang="en-US" dirty="0"/>
          </a:p>
          <a:p>
            <a:endParaRPr lang="en-US" dirty="0"/>
          </a:p>
        </p:txBody>
      </p:sp>
      <p:sp>
        <p:nvSpPr>
          <p:cNvPr id="5" name="Slide Number Placeholder 4">
            <a:extLst>
              <a:ext uri="{FF2B5EF4-FFF2-40B4-BE49-F238E27FC236}">
                <a16:creationId xmlns:a16="http://schemas.microsoft.com/office/drawing/2014/main" id="{640F68C0-C911-4D38-2398-E5C1719435E3}"/>
              </a:ext>
            </a:extLst>
          </p:cNvPr>
          <p:cNvSpPr>
            <a:spLocks noGrp="1"/>
          </p:cNvSpPr>
          <p:nvPr>
            <p:ph type="sldNum" sz="quarter" idx="5"/>
          </p:nvPr>
        </p:nvSpPr>
        <p:spPr/>
        <p:txBody>
          <a:bodyPr/>
          <a:lstStyle/>
          <a:p>
            <a:fld id="{3E35E697-39D1-7641-AEE2-3F6A60E264FC}" type="slidenum">
              <a:rPr lang="en-US" smtClean="0"/>
              <a:pPr/>
              <a:t>15</a:t>
            </a:fld>
            <a:endParaRPr lang="en-US" dirty="0"/>
          </a:p>
        </p:txBody>
      </p:sp>
    </p:spTree>
    <p:extLst>
      <p:ext uri="{BB962C8B-B14F-4D97-AF65-F5344CB8AC3E}">
        <p14:creationId xmlns:p14="http://schemas.microsoft.com/office/powerpoint/2010/main" val="322173768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7"/>
            <a:ext cx="6721475" cy="9012022"/>
          </a:xfrm>
        </p:spPr>
        <p:txBody>
          <a:bodyPr/>
          <a:lstStyle/>
          <a:p>
            <a:r>
              <a:rPr lang="en-US" dirty="0"/>
              <a:t>Examine the raw database:</a:t>
            </a:r>
          </a:p>
          <a:p>
            <a:endParaRPr lang="en-US" dirty="0"/>
          </a:p>
          <a:p>
            <a:endParaRPr lang="en-US" dirty="0"/>
          </a:p>
          <a:p>
            <a:endParaRPr lang="en-US" dirty="0"/>
          </a:p>
          <a:p>
            <a:endParaRPr lang="en-US" dirty="0"/>
          </a:p>
          <a:p>
            <a:endParaRPr lang="en-US" dirty="0"/>
          </a:p>
          <a:p>
            <a:endParaRPr lang="en-US" dirty="0"/>
          </a:p>
          <a:p>
            <a:r>
              <a:rPr lang="en-US" dirty="0"/>
              <a:t>Develop your query language, then determine the meaning of the flags: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a CASE STATEMENT so that the meaning instead of the underlying flag is returned: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150</a:t>
            </a:fld>
            <a:endParaRPr lang="en-US" dirty="0"/>
          </a:p>
        </p:txBody>
      </p:sp>
      <p:pic>
        <p:nvPicPr>
          <p:cNvPr id="5" name="Picture 4">
            <a:extLst>
              <a:ext uri="{FF2B5EF4-FFF2-40B4-BE49-F238E27FC236}">
                <a16:creationId xmlns:a16="http://schemas.microsoft.com/office/drawing/2014/main" id="{602FAA54-ECDE-4807-72AE-20EAEC375277}"/>
              </a:ext>
            </a:extLst>
          </p:cNvPr>
          <p:cNvPicPr>
            <a:picLocks noChangeAspect="1"/>
          </p:cNvPicPr>
          <p:nvPr/>
        </p:nvPicPr>
        <p:blipFill>
          <a:blip r:embed="rId3"/>
          <a:stretch>
            <a:fillRect/>
          </a:stretch>
        </p:blipFill>
        <p:spPr>
          <a:xfrm>
            <a:off x="421342" y="717178"/>
            <a:ext cx="3733800" cy="1586381"/>
          </a:xfrm>
          <a:prstGeom prst="rect">
            <a:avLst/>
          </a:prstGeom>
          <a:ln>
            <a:solidFill>
              <a:schemeClr val="tx1"/>
            </a:solidFill>
          </a:ln>
        </p:spPr>
      </p:pic>
      <p:pic>
        <p:nvPicPr>
          <p:cNvPr id="6" name="Picture 5">
            <a:extLst>
              <a:ext uri="{FF2B5EF4-FFF2-40B4-BE49-F238E27FC236}">
                <a16:creationId xmlns:a16="http://schemas.microsoft.com/office/drawing/2014/main" id="{25225465-F49A-BDD4-598A-E5E64CC5F87C}"/>
              </a:ext>
            </a:extLst>
          </p:cNvPr>
          <p:cNvPicPr>
            <a:picLocks noChangeAspect="1"/>
          </p:cNvPicPr>
          <p:nvPr/>
        </p:nvPicPr>
        <p:blipFill>
          <a:blip r:embed="rId4"/>
          <a:stretch>
            <a:fillRect/>
          </a:stretch>
        </p:blipFill>
        <p:spPr>
          <a:xfrm>
            <a:off x="497542" y="2698378"/>
            <a:ext cx="2590800" cy="2621921"/>
          </a:xfrm>
          <a:prstGeom prst="rect">
            <a:avLst/>
          </a:prstGeom>
          <a:ln>
            <a:solidFill>
              <a:schemeClr val="tx1"/>
            </a:solidFill>
          </a:ln>
        </p:spPr>
      </p:pic>
      <p:pic>
        <p:nvPicPr>
          <p:cNvPr id="7" name="Picture 6">
            <a:extLst>
              <a:ext uri="{FF2B5EF4-FFF2-40B4-BE49-F238E27FC236}">
                <a16:creationId xmlns:a16="http://schemas.microsoft.com/office/drawing/2014/main" id="{FCED23D7-9E87-A423-5B0F-27A282729D3C}"/>
              </a:ext>
            </a:extLst>
          </p:cNvPr>
          <p:cNvPicPr>
            <a:picLocks noChangeAspect="1"/>
          </p:cNvPicPr>
          <p:nvPr/>
        </p:nvPicPr>
        <p:blipFill>
          <a:blip r:embed="rId5"/>
          <a:stretch>
            <a:fillRect/>
          </a:stretch>
        </p:blipFill>
        <p:spPr>
          <a:xfrm>
            <a:off x="503518" y="5784478"/>
            <a:ext cx="2593109" cy="2621921"/>
          </a:xfrm>
          <a:prstGeom prst="rect">
            <a:avLst/>
          </a:prstGeom>
          <a:ln>
            <a:solidFill>
              <a:schemeClr val="tx1"/>
            </a:solidFill>
          </a:ln>
        </p:spPr>
      </p:pic>
    </p:spTree>
    <p:extLst>
      <p:ext uri="{BB962C8B-B14F-4D97-AF65-F5344CB8AC3E}">
        <p14:creationId xmlns:p14="http://schemas.microsoft.com/office/powerpoint/2010/main" val="24990593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652D0-59D9-E0C1-C6EC-6ADE42304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CE79F-4BE5-B9C4-13EB-AE9A12E741F7}"/>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410AB40-1A66-D4E5-6D6F-2C8EEAFB0F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0407DF55-6199-4EB1-2F27-48EE43C64A77}"/>
              </a:ext>
            </a:extLst>
          </p:cNvPr>
          <p:cNvSpPr>
            <a:spLocks noGrp="1"/>
          </p:cNvSpPr>
          <p:nvPr>
            <p:ph type="sldNum" sz="quarter" idx="5"/>
          </p:nvPr>
        </p:nvSpPr>
        <p:spPr/>
        <p:txBody>
          <a:bodyPr/>
          <a:lstStyle/>
          <a:p>
            <a:fld id="{3E35E697-39D1-7641-AEE2-3F6A60E264FC}" type="slidenum">
              <a:rPr lang="en-US" smtClean="0"/>
              <a:pPr/>
              <a:t>151</a:t>
            </a:fld>
            <a:endParaRPr lang="en-US" dirty="0"/>
          </a:p>
        </p:txBody>
      </p:sp>
    </p:spTree>
    <p:extLst>
      <p:ext uri="{BB962C8B-B14F-4D97-AF65-F5344CB8AC3E}">
        <p14:creationId xmlns:p14="http://schemas.microsoft.com/office/powerpoint/2010/main" val="17260076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5" name="Slide Number Placeholder 4">
            <a:extLst>
              <a:ext uri="{FF2B5EF4-FFF2-40B4-BE49-F238E27FC236}">
                <a16:creationId xmlns:a16="http://schemas.microsoft.com/office/drawing/2014/main" id="{837FD401-DBA5-00C6-5024-310F36D06171}"/>
              </a:ext>
            </a:extLst>
          </p:cNvPr>
          <p:cNvSpPr>
            <a:spLocks noGrp="1"/>
          </p:cNvSpPr>
          <p:nvPr>
            <p:ph type="sldNum" sz="quarter" idx="5"/>
          </p:nvPr>
        </p:nvSpPr>
        <p:spPr/>
        <p:txBody>
          <a:bodyPr/>
          <a:lstStyle/>
          <a:p>
            <a:fld id="{3E35E697-39D1-7641-AEE2-3F6A60E264FC}" type="slidenum">
              <a:rPr lang="en-US" smtClean="0"/>
              <a:pPr/>
              <a:t>152</a:t>
            </a:fld>
            <a:endParaRPr lang="en-US" dirty="0"/>
          </a:p>
        </p:txBody>
      </p:sp>
      <p:sp>
        <p:nvSpPr>
          <p:cNvPr id="7" name="Notes Placeholder 2">
            <a:extLst>
              <a:ext uri="{FF2B5EF4-FFF2-40B4-BE49-F238E27FC236}">
                <a16:creationId xmlns:a16="http://schemas.microsoft.com/office/drawing/2014/main" id="{D15A2754-8BEA-6850-D3E7-BCFC52FA081B}"/>
              </a:ext>
            </a:extLst>
          </p:cNvPr>
          <p:cNvSpPr txBox="1">
            <a:spLocks/>
          </p:cNvSpPr>
          <p:nvPr/>
        </p:nvSpPr>
        <p:spPr>
          <a:xfrm>
            <a:off x="296863" y="4346552"/>
            <a:ext cx="6721475" cy="5059917"/>
          </a:xfrm>
          <a:prstGeom prst="rect">
            <a:avLst/>
          </a:prstGeom>
        </p:spPr>
        <p:txBody>
          <a:bodyPr vert="horz" lIns="96661" tIns="48331" rIns="96661" bIns="48331" rtlCol="0"/>
          <a:lstStyle>
            <a:lvl1pPr marL="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1pPr>
            <a:lvl2pPr marL="117475" indent="52388"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2pPr>
            <a:lvl3pPr marL="169863" indent="169863"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3pPr>
            <a:lvl4pPr marL="509588" indent="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4pPr>
            <a:lvl5pPr marL="1828800" indent="-113665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fontAlgn="auto">
              <a:spcAft>
                <a:spcPts val="0"/>
              </a:spcAft>
              <a:defRPr/>
            </a:pPr>
            <a:endParaRPr lang="en-US" dirty="0"/>
          </a:p>
        </p:txBody>
      </p:sp>
      <p:sp>
        <p:nvSpPr>
          <p:cNvPr id="3" name="Notes Placeholder 2">
            <a:extLst>
              <a:ext uri="{FF2B5EF4-FFF2-40B4-BE49-F238E27FC236}">
                <a16:creationId xmlns:a16="http://schemas.microsoft.com/office/drawing/2014/main" id="{7C065BE3-3041-D918-2D02-BBE315AF366C}"/>
              </a:ext>
            </a:extLst>
          </p:cNvPr>
          <p:cNvSpPr>
            <a:spLocks noGrp="1"/>
          </p:cNvSpPr>
          <p:nvPr>
            <p:ph type="body" idx="1"/>
          </p:nvPr>
        </p:nvSpPr>
        <p:spPr>
          <a:xfrm>
            <a:off x="323754" y="4288281"/>
            <a:ext cx="6721475" cy="5059917"/>
          </a:xfrm>
        </p:spPr>
        <p:txBody>
          <a:bodyPr/>
          <a:lstStyle/>
          <a:p>
            <a:pPr fontAlgn="auto">
              <a:spcAft>
                <a:spcPts val="0"/>
              </a:spcAft>
              <a:defRPr/>
            </a:pPr>
            <a:r>
              <a:rPr lang="en-US" altLang="en-US" b="1" dirty="0"/>
              <a:t>Heather Mahalik Barnhart</a:t>
            </a:r>
          </a:p>
          <a:p>
            <a:pPr fontAlgn="auto">
              <a:defRPr/>
            </a:pPr>
            <a:r>
              <a:rPr lang="en-US" altLang="en-US" dirty="0"/>
              <a:t>To say that digital forensics is central to Heather </a:t>
            </a:r>
            <a:r>
              <a:rPr lang="en-US" altLang="en-US" dirty="0" err="1"/>
              <a:t>Mahalik's</a:t>
            </a:r>
            <a:r>
              <a:rPr lang="en-US" altLang="en-US" dirty="0"/>
              <a:t> life is quite the understatement. Heather has worked on high-stress and high-profile cases, investigating everything from child exploitation, homicides to Osama Bin Laden's media. She has helped law enforcement, consulting firms, and the federal government extract and manually decode artifacts used in solving investigations around the world. Heather began working in digital forensics in 2002 and has been primarily focused on mobile forensics since 2010 - there's hardly a device or platform she hasn't researched or examined or a commercial tool she hasn't used.</a:t>
            </a:r>
          </a:p>
          <a:p>
            <a:pPr fontAlgn="auto">
              <a:spcAft>
                <a:spcPts val="0"/>
              </a:spcAft>
              <a:defRPr/>
            </a:pPr>
            <a:r>
              <a:rPr lang="en-US" altLang="en-US" b="1" dirty="0"/>
              <a:t>Domenica Crognale</a:t>
            </a:r>
          </a:p>
          <a:p>
            <a:pPr fontAlgn="auto">
              <a:defRPr/>
            </a:pPr>
            <a:r>
              <a:rPr lang="en-US" b="0" i="0" dirty="0">
                <a:effectLst/>
              </a:rPr>
              <a:t>Domenica Lee Crognale is a Certified Instructor and co-author of FOR585: Advanced Smartphone Forensics with SANS as well as a principal security engineer. She spent 15 years as a contractor to various federal government agencies providing support to both Law Enforcement and the Intelligence Community with digital forensic investigations and cybersecurity best practices. She has provided training to military special forces, the United States Coast Guard, FBI  and others, and in her spare time, she tests various mobile forensics utilities and provides security assessments for mobile applications. She holds a Bachelor of Science in Business Administration from Old Dominion University and a Master of Science in Cybersecurity Management from Purdue University Global.</a:t>
            </a:r>
            <a:endParaRPr lang="en-US" dirty="0"/>
          </a:p>
          <a:p>
            <a:endParaRPr lang="en-US" dirty="0"/>
          </a:p>
        </p:txBody>
      </p:sp>
    </p:spTree>
    <p:extLst>
      <p:ext uri="{BB962C8B-B14F-4D97-AF65-F5344CB8AC3E}">
        <p14:creationId xmlns:p14="http://schemas.microsoft.com/office/powerpoint/2010/main" val="1569062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Smartphones are some of the most prevalent</a:t>
            </a:r>
            <a:r>
              <a:rPr lang="en-US" baseline="0" dirty="0"/>
              <a:t> types of electronic media that exist today. Most people have at least one mobile device, and, commonly, that device will be a smartphone. Will you know how to handle these devices? Do you know what the data looks like and, more importantly, do you know where the data will be stored?  </a:t>
            </a:r>
            <a:r>
              <a:rPr lang="en-US" dirty="0"/>
              <a:t>Smartphones can have a variety of data storage capabilities and contain (and/or may be connected to) other storage components that may need to be addressed during the forensics process. These include:</a:t>
            </a:r>
          </a:p>
          <a:p>
            <a:pPr marL="171450" lvl="1" indent="-171450">
              <a:spcAft>
                <a:spcPts val="0"/>
              </a:spcAft>
              <a:buFont typeface="Arial" panose="020B0604020202020204" pitchFamily="34" charset="0"/>
              <a:buChar char="•"/>
            </a:pPr>
            <a:r>
              <a:rPr lang="en-US" dirty="0"/>
              <a:t>Read-only memory for firmware</a:t>
            </a:r>
          </a:p>
          <a:p>
            <a:pPr marL="171450" lvl="1" indent="-171450">
              <a:spcAft>
                <a:spcPts val="0"/>
              </a:spcAft>
              <a:buFont typeface="Arial" panose="020B0604020202020204" pitchFamily="34" charset="0"/>
              <a:buChar char="•"/>
            </a:pPr>
            <a:r>
              <a:rPr lang="en-US" dirty="0"/>
              <a:t>RAM</a:t>
            </a:r>
          </a:p>
          <a:p>
            <a:pPr marL="171450" lvl="1" indent="-171450">
              <a:spcAft>
                <a:spcPts val="0"/>
              </a:spcAft>
              <a:buFont typeface="Arial" panose="020B0604020202020204" pitchFamily="34" charset="0"/>
              <a:buChar char="•"/>
            </a:pPr>
            <a:r>
              <a:rPr lang="en-US" dirty="0"/>
              <a:t>Flash memory for data storage</a:t>
            </a:r>
          </a:p>
          <a:p>
            <a:pPr marL="171450" lvl="1" indent="-171450">
              <a:spcAft>
                <a:spcPts val="0"/>
              </a:spcAft>
              <a:buFont typeface="Arial" panose="020B0604020202020204" pitchFamily="34" charset="0"/>
              <a:buChar char="•"/>
            </a:pPr>
            <a:r>
              <a:rPr lang="en-US" dirty="0"/>
              <a:t>SIM card</a:t>
            </a:r>
          </a:p>
          <a:p>
            <a:pPr marL="171450" lvl="1" indent="-171450">
              <a:spcAft>
                <a:spcPts val="0"/>
              </a:spcAft>
              <a:buFont typeface="Arial" panose="020B0604020202020204" pitchFamily="34" charset="0"/>
              <a:buChar char="•"/>
            </a:pPr>
            <a:r>
              <a:rPr lang="en-US" dirty="0"/>
              <a:t>Storage expansion cards (microSD)</a:t>
            </a:r>
          </a:p>
          <a:p>
            <a:pPr marL="171450" lvl="1" indent="-171450">
              <a:spcAft>
                <a:spcPts val="0"/>
              </a:spcAft>
              <a:buFont typeface="Arial" panose="020B0604020202020204" pitchFamily="34" charset="0"/>
              <a:buChar char="•"/>
            </a:pPr>
            <a:r>
              <a:rPr lang="en-US" dirty="0"/>
              <a:t>Other cloud-based storage</a:t>
            </a:r>
          </a:p>
          <a:p>
            <a:pPr marL="171450" lvl="1" indent="-171450">
              <a:spcAft>
                <a:spcPts val="0"/>
              </a:spcAft>
              <a:buFont typeface="Arial" panose="020B0604020202020204" pitchFamily="34" charset="0"/>
              <a:buChar char="•"/>
            </a:pPr>
            <a:r>
              <a:rPr lang="en-US" dirty="0"/>
              <a:t>Data on synced computer(s)</a:t>
            </a:r>
          </a:p>
          <a:p>
            <a:pPr marL="171450" lvl="1" indent="-171450">
              <a:buFont typeface="Arial" panose="020B0604020202020204" pitchFamily="34" charset="0"/>
              <a:buChar char="•"/>
            </a:pPr>
            <a:r>
              <a:rPr lang="en-US" dirty="0"/>
              <a:t>Servers hosting backup data</a:t>
            </a:r>
          </a:p>
          <a:p>
            <a:r>
              <a:rPr lang="en-US" dirty="0"/>
              <a:t>Evidentiary data may exist on the smartphone, on a data-expansion card (SD type card) installed in the smartphone, in a cloud-based account that is synced or connected with the phone, or on computers that the smartphone has been synced with. Also, remember that any other phones the smartphone has communicated with may also contain evidence that may be useful to your investigation, and if what you are looking for no longer exists on the smartphone itself, that data may have been transferred to another phone it communicated with.</a:t>
            </a:r>
          </a:p>
          <a:p>
            <a:r>
              <a:rPr lang="en-US" dirty="0"/>
              <a:t>Smartphones also use RAM, and there are recent developments in methodology for the collection and examination of RAM from smartphones. Most devices will require additional accesses in order to extract data from RAM. This is commonly done by jailbreaking or rooting the device. More on accessing specific data categories will be covered in sections 2 and 3 of this course. </a:t>
            </a:r>
          </a:p>
          <a:p>
            <a:endParaRPr lang="en-US" dirty="0"/>
          </a:p>
        </p:txBody>
      </p:sp>
      <p:sp>
        <p:nvSpPr>
          <p:cNvPr id="5" name="Slide Number Placeholder 4">
            <a:extLst>
              <a:ext uri="{FF2B5EF4-FFF2-40B4-BE49-F238E27FC236}">
                <a16:creationId xmlns:a16="http://schemas.microsoft.com/office/drawing/2014/main" id="{3365D36A-229E-BBB7-6B33-564ED897B825}"/>
              </a:ext>
            </a:extLst>
          </p:cNvPr>
          <p:cNvSpPr>
            <a:spLocks noGrp="1"/>
          </p:cNvSpPr>
          <p:nvPr>
            <p:ph type="sldNum" sz="quarter" idx="5"/>
          </p:nvPr>
        </p:nvSpPr>
        <p:spPr/>
        <p:txBody>
          <a:bodyPr/>
          <a:lstStyle/>
          <a:p>
            <a:fld id="{3E35E697-39D1-7641-AEE2-3F6A60E264FC}" type="slidenum">
              <a:rPr lang="en-US" smtClean="0"/>
              <a:pPr/>
              <a:t>16</a:t>
            </a:fld>
            <a:endParaRPr lang="en-US" dirty="0"/>
          </a:p>
        </p:txBody>
      </p:sp>
    </p:spTree>
    <p:extLst>
      <p:ext uri="{BB962C8B-B14F-4D97-AF65-F5344CB8AC3E}">
        <p14:creationId xmlns:p14="http://schemas.microsoft.com/office/powerpoint/2010/main" val="241587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7"/>
            <a:ext cx="6721475" cy="9012022"/>
          </a:xfrm>
        </p:spPr>
        <p:txBody>
          <a:bodyPr/>
          <a:lstStyle/>
          <a:p>
            <a:r>
              <a:rPr lang="en-US" dirty="0"/>
              <a:t>Smartphone forensics is the application of the forensic process to find information and answer questions about how a smartphone was (or was not) involved in a particular incident. Smartphone forensics is a sub-field of digital forensics, and it follows the same principles. Forensics is the application of scientific knowledge to legal problems.</a:t>
            </a:r>
            <a:r>
              <a:rPr lang="en-US" baseline="30000" dirty="0"/>
              <a:t>1</a:t>
            </a:r>
            <a:r>
              <a:rPr lang="en-US" dirty="0"/>
              <a:t> Forensic sciences are widely tied to </a:t>
            </a:r>
            <a:r>
              <a:rPr lang="en-US" dirty="0" err="1"/>
              <a:t>Locard’s</a:t>
            </a:r>
            <a:r>
              <a:rPr lang="en-US" dirty="0"/>
              <a:t> Exchange Principle: “Every contact leaves a trace.”</a:t>
            </a:r>
            <a:r>
              <a:rPr lang="en-US" baseline="30000" dirty="0"/>
              <a:t>2  </a:t>
            </a:r>
            <a:r>
              <a:rPr lang="en-US" dirty="0"/>
              <a:t>The process of digital forensics is the same as other forensics sciences, and the process in mobile device forensics closely follows the same path. In mobile device forensics, however, we also have the extra challenge of isolation of devices we are working with because they are designed to communicate with the surrounding mobile network, satellites, surrounding wireless networks, and via Bluetooth or other means.</a:t>
            </a:r>
          </a:p>
          <a:p>
            <a:r>
              <a:rPr lang="en-US" dirty="0"/>
              <a:t>Not all applications of digital or mobile device forensics are designed to produce evidence, but all require reliability, integrity, and veracity, whether the forensics is being performed for information security, incident response, intelligence gathering, policy compliance, remediation, research, or for criminal or civil investigations. </a:t>
            </a:r>
          </a:p>
          <a:p>
            <a:pPr marL="228600" indent="-228600">
              <a:spcAft>
                <a:spcPts val="0"/>
              </a:spcAft>
              <a:buFont typeface="+mj-lt"/>
              <a:buAutoNum type="arabicPeriod"/>
            </a:pPr>
            <a:r>
              <a:rPr lang="en-US" dirty="0"/>
              <a:t>Webster’s Dictionary</a:t>
            </a:r>
          </a:p>
          <a:p>
            <a:pPr marL="228600" indent="-228600">
              <a:buFont typeface="+mj-lt"/>
              <a:buAutoNum type="arabicPeriod"/>
            </a:pPr>
            <a:r>
              <a:rPr lang="en-US" dirty="0"/>
              <a:t>Prof. Edmond </a:t>
            </a:r>
            <a:r>
              <a:rPr lang="en-US" dirty="0" err="1"/>
              <a:t>Locard</a:t>
            </a:r>
            <a:r>
              <a:rPr lang="en-US" dirty="0"/>
              <a:t>, c. 1910</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17</a:t>
            </a:fld>
            <a:endParaRPr lang="en-US" dirty="0"/>
          </a:p>
        </p:txBody>
      </p:sp>
    </p:spTree>
    <p:extLst>
      <p:ext uri="{BB962C8B-B14F-4D97-AF65-F5344CB8AC3E}">
        <p14:creationId xmlns:p14="http://schemas.microsoft.com/office/powerpoint/2010/main" val="1083543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541519"/>
          </a:xfrm>
        </p:spPr>
        <p:txBody>
          <a:bodyPr/>
          <a:lstStyle/>
          <a:p>
            <a:r>
              <a:rPr lang="en-US" dirty="0"/>
              <a:t>Smartphones generally operate using one of two mobile network technologies, which determines how the device communicates with its cellular network:</a:t>
            </a:r>
          </a:p>
          <a:p>
            <a:pPr marL="171450" marR="0" lvl="1" indent="-171450" algn="l" defTabSz="457200" rtl="0" eaLnBrk="1" fontAlgn="auto" latinLnBrk="0" hangingPunct="1">
              <a:spcAft>
                <a:spcPts val="0"/>
              </a:spcAft>
              <a:buClrTx/>
              <a:buSzTx/>
              <a:buFont typeface="Arial" panose="020B0604020202020204" pitchFamily="34" charset="0"/>
              <a:buChar char="•"/>
              <a:tabLst/>
              <a:defRPr/>
            </a:pPr>
            <a:r>
              <a:rPr lang="en-US" b="1" dirty="0"/>
              <a:t>CDMA</a:t>
            </a:r>
            <a:r>
              <a:rPr lang="en-US" dirty="0"/>
              <a:t>: Code Division Multiple Access  							                  </a:t>
            </a:r>
          </a:p>
          <a:p>
            <a:pPr marL="349250" lvl="3" indent="-171450" defTabSz="457200">
              <a:spcAft>
                <a:spcPts val="0"/>
              </a:spcAft>
              <a:buFont typeface="Arial" panose="020B0604020202020204" pitchFamily="34" charset="0"/>
              <a:buChar char="−"/>
              <a:defRPr/>
            </a:pPr>
            <a:r>
              <a:rPr lang="en-US" dirty="0"/>
              <a:t>Some Carriers: Verizon, U.S. Cellular and Sprint</a:t>
            </a:r>
          </a:p>
          <a:p>
            <a:pPr marL="171450" lvl="1" indent="-171450">
              <a:spcAft>
                <a:spcPts val="0"/>
              </a:spcAft>
              <a:buFont typeface="Arial" panose="020B0604020202020204" pitchFamily="34" charset="0"/>
              <a:buChar char="•"/>
            </a:pPr>
            <a:r>
              <a:rPr lang="en-US" b="1" dirty="0"/>
              <a:t>GSM</a:t>
            </a:r>
            <a:r>
              <a:rPr lang="en-US" dirty="0"/>
              <a:t>: Global System for Mobile Communications                                                                           </a:t>
            </a:r>
          </a:p>
          <a:p>
            <a:pPr marL="349250" lvl="3" indent="-171450">
              <a:buFont typeface="Arial" panose="020B0604020202020204" pitchFamily="34" charset="0"/>
              <a:buChar char="−"/>
            </a:pPr>
            <a:r>
              <a:rPr lang="en-US" dirty="0"/>
              <a:t>Some Carriers: AT&amp;T, T-Mobile, Verizon (unlocked)</a:t>
            </a:r>
          </a:p>
          <a:p>
            <a:pPr lvl="0"/>
            <a:r>
              <a:rPr lang="en-US" dirty="0"/>
              <a:t>Although GSM and CDMA provide similar basic features and services to end users (voice calling, text messaging, and data services), they operate differently at many technical levels, making GSM phones completely incompatible with CDMA networks, and vice versa.</a:t>
            </a:r>
          </a:p>
          <a:p>
            <a:pPr lvl="0"/>
            <a:r>
              <a:rPr lang="en-US" dirty="0"/>
              <a:t>There are several generations of each technology, but for the purposes of smartphone handset forensics, it is primarily important to simply know whether you are working with a CDMA or GSM phone. In the past, it was easy to determine whether a phone was CDMA or GSM based on whether it contained a SIM card because only GSM phones contained SIM cards. Now, however, newer-technology (many) CDMA smartphones can have the capability to work on both CDMA and GSM networks and, therefore, may contain a SIM card or a R-UIM (Removable User Identity Module) card. Therefore, you may have to do some investigation to see whether the phone you are working with is a GSM or CDMA phone. </a:t>
            </a:r>
          </a:p>
          <a:p>
            <a:pPr lvl="0"/>
            <a:r>
              <a:rPr lang="en-US" dirty="0"/>
              <a:t>You can determine what network technology a phone is using by checking that phone by make and model at </a:t>
            </a:r>
            <a:r>
              <a:rPr lang="en-US" u="none" dirty="0"/>
              <a:t>www.phonescoop.com</a:t>
            </a:r>
            <a:r>
              <a:rPr lang="en-US" dirty="0"/>
              <a:t>, or by determining what service provider that phone uses, because the carrier either uses a CDMA or a GSM network. Knowing what general technology, the handset you’re trying to examine is using is an important first step in the examination process.</a:t>
            </a:r>
          </a:p>
          <a:p>
            <a:pPr lvl="0"/>
            <a:r>
              <a:rPr lang="en-US" dirty="0"/>
              <a:t>To get to these settings on Android and iOS, follow the steps below. These steps will also help you with the identifiers on the next slide.</a:t>
            </a:r>
          </a:p>
          <a:p>
            <a:pPr marL="171450" indent="-171450">
              <a:spcAft>
                <a:spcPts val="0"/>
              </a:spcAft>
              <a:buFont typeface="Arial" panose="020B0604020202020204" pitchFamily="34" charset="0"/>
              <a:buChar char="•"/>
            </a:pPr>
            <a:r>
              <a:rPr lang="en-US" b="1" dirty="0"/>
              <a:t>iOS</a:t>
            </a:r>
            <a:r>
              <a:rPr lang="en-US" dirty="0"/>
              <a:t> – Settings &gt; General &gt; About</a:t>
            </a:r>
          </a:p>
          <a:p>
            <a:pPr marL="171450" indent="-171450">
              <a:buFont typeface="Arial" panose="020B0604020202020204" pitchFamily="34" charset="0"/>
              <a:buChar char="•"/>
            </a:pPr>
            <a:r>
              <a:rPr lang="en-US" b="1" dirty="0"/>
              <a:t>Android</a:t>
            </a:r>
            <a:r>
              <a:rPr lang="en-US" dirty="0"/>
              <a:t> – Settings &gt; About phone &gt; Status</a:t>
            </a:r>
          </a:p>
          <a:p>
            <a:pPr lvl="0"/>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257BB69-305E-8F39-C725-5158ADFC4167}"/>
              </a:ext>
            </a:extLst>
          </p:cNvPr>
          <p:cNvSpPr>
            <a:spLocks noGrp="1"/>
          </p:cNvSpPr>
          <p:nvPr>
            <p:ph type="sldNum" sz="quarter" idx="5"/>
          </p:nvPr>
        </p:nvSpPr>
        <p:spPr/>
        <p:txBody>
          <a:bodyPr/>
          <a:lstStyle/>
          <a:p>
            <a:fld id="{3E35E697-39D1-7641-AEE2-3F6A60E264FC}" type="slidenum">
              <a:rPr lang="en-US" smtClean="0"/>
              <a:pPr/>
              <a:t>18</a:t>
            </a:fld>
            <a:endParaRPr lang="en-US" dirty="0"/>
          </a:p>
        </p:txBody>
      </p:sp>
    </p:spTree>
    <p:extLst>
      <p:ext uri="{BB962C8B-B14F-4D97-AF65-F5344CB8AC3E}">
        <p14:creationId xmlns:p14="http://schemas.microsoft.com/office/powerpoint/2010/main" val="529903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2"/>
            <a:ext cx="6721475" cy="5581860"/>
          </a:xfrm>
        </p:spPr>
        <p:txBody>
          <a:bodyPr/>
          <a:lstStyle/>
          <a:p>
            <a:r>
              <a:rPr lang="en-US" dirty="0">
                <a:latin typeface="Times New Roman" panose="02020603050405020304" pitchFamily="18" charset="0"/>
                <a:cs typeface="Times New Roman" panose="02020603050405020304" pitchFamily="18" charset="0"/>
              </a:rPr>
              <a:t>GSM Smartphones: </a:t>
            </a:r>
          </a:p>
          <a:p>
            <a:pPr marL="171450" indent="-171450">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International Mobile Equipment Identifier (IMEI) is a unique 15-digit number that identifies a GSM cellular phone handset on its network. This number is generally found under the battery of the cellular phone. The first eight digits are a Type Allocation Code (TAC), and the next six digits are the Device Serial Number (DSN). The final digit is a check digit, usually set to 0.</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Mobile Station International Subscriber Directory Number (MSISDN) is the phone's 15-digit, globally unique number. The MSISDN follows the International Telecommunication Union (ITU) Recommendation E.164 telephone numbering plan, composed of a 1–3-digit country code, followed by a country-specific number. In North America, the first digit is a 1, followed by a 3-digit area code.</a:t>
            </a:r>
          </a:p>
          <a:p>
            <a:r>
              <a:rPr lang="en-US" dirty="0">
                <a:latin typeface="Times New Roman" panose="02020603050405020304" pitchFamily="18" charset="0"/>
                <a:cs typeface="Times New Roman" panose="02020603050405020304" pitchFamily="18" charset="0"/>
              </a:rPr>
              <a:t>The following links are good resources for researching IMEIs:</a:t>
            </a:r>
          </a:p>
          <a:p>
            <a:pPr marL="171450" indent="-171450">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https://www.imei.info</a:t>
            </a:r>
            <a:endParaRPr lang="en-US" sz="1200" b="0" i="0" dirty="0">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https://www.numberingplans.com/</a:t>
            </a:r>
            <a:endParaRPr lang="en-US" sz="1200" b="0" i="0" u="sng" baseline="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CDMA Smartphones: </a:t>
            </a:r>
          </a:p>
          <a:p>
            <a:pPr marL="171450" indent="-171450">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Electronic Serial Number </a:t>
            </a:r>
            <a:r>
              <a:rPr lang="en-US" dirty="0">
                <a:latin typeface="Times New Roman" panose="02020603050405020304" pitchFamily="18" charset="0"/>
                <a:cs typeface="Times New Roman" panose="02020603050405020304" pitchFamily="18" charset="0"/>
              </a:rPr>
              <a:t>(ESN) is located under the battery of the cellular phone. This is a unique 32-bit number assigned to each mobile phone on the network. The ESN may be listed in decimal (11 digits) and/or hexadecimal (8 Hex digits). Be aware that the Hex version of the ESN is not a direct numeric conversion of the decimal value. An ESN converter can be found at https://www.imei24.com/check/imei_esn_converter/.</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Mobile Equipment ID </a:t>
            </a:r>
            <a:r>
              <a:rPr lang="en-US" dirty="0">
                <a:latin typeface="Times New Roman" panose="02020603050405020304" pitchFamily="18" charset="0"/>
                <a:cs typeface="Times New Roman" panose="02020603050405020304" pitchFamily="18" charset="0"/>
              </a:rPr>
              <a:t>(MEID), also found under the battery cover, is a 56-bit number that replaced the ESN due to the limited number of 32-bit ESN numbers. The MEID is listed in Hex, where the first byte is a regional code, the next three bytes are a manufacturer code, and the remaining three bytes are a manufacturer-assigned serial number. CDMA phones also have two other identifying numbers, namely the </a:t>
            </a:r>
            <a:r>
              <a:rPr lang="en-US" b="1" dirty="0">
                <a:latin typeface="Times New Roman" panose="02020603050405020304" pitchFamily="18" charset="0"/>
                <a:cs typeface="Times New Roman" panose="02020603050405020304" pitchFamily="18" charset="0"/>
              </a:rPr>
              <a:t>Mobile Identification Number (MIN)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Mobile Directory Number (MDN)</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MIN is a carrier-</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Slide Number Placeholder 4">
            <a:extLst>
              <a:ext uri="{FF2B5EF4-FFF2-40B4-BE49-F238E27FC236}">
                <a16:creationId xmlns:a16="http://schemas.microsoft.com/office/drawing/2014/main" id="{28705BFF-415C-4202-AD3F-C99F513C6C01}"/>
              </a:ext>
            </a:extLst>
          </p:cNvPr>
          <p:cNvSpPr>
            <a:spLocks noGrp="1"/>
          </p:cNvSpPr>
          <p:nvPr>
            <p:ph type="sldNum" sz="quarter" idx="5"/>
          </p:nvPr>
        </p:nvSpPr>
        <p:spPr/>
        <p:txBody>
          <a:bodyPr/>
          <a:lstStyle/>
          <a:p>
            <a:fld id="{3E35E697-39D1-7641-AEE2-3F6A60E264FC}" type="slidenum">
              <a:rPr lang="en-US" smtClean="0"/>
              <a:pPr/>
              <a:t>19</a:t>
            </a:fld>
            <a:endParaRPr lang="en-US" dirty="0"/>
          </a:p>
        </p:txBody>
      </p:sp>
    </p:spTree>
    <p:extLst>
      <p:ext uri="{BB962C8B-B14F-4D97-AF65-F5344CB8AC3E}">
        <p14:creationId xmlns:p14="http://schemas.microsoft.com/office/powerpoint/2010/main" val="404197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48416B7B-A6E4-685C-5978-F4F85F336139}"/>
              </a:ext>
            </a:extLst>
          </p:cNvPr>
          <p:cNvSpPr>
            <a:spLocks noGrp="1"/>
          </p:cNvSpPr>
          <p:nvPr>
            <p:ph type="sldNum" sz="quarter" idx="5"/>
          </p:nvPr>
        </p:nvSpPr>
        <p:spPr/>
        <p:txBody>
          <a:bodyPr/>
          <a:lstStyle/>
          <a:p>
            <a:fld id="{3E35E697-39D1-7641-AEE2-3F6A60E264FC}" type="slidenum">
              <a:rPr lang="en-US" smtClean="0"/>
              <a:pPr/>
              <a:t>2</a:t>
            </a:fld>
            <a:endParaRPr lang="en-US" dirty="0"/>
          </a:p>
        </p:txBody>
      </p:sp>
    </p:spTree>
    <p:extLst>
      <p:ext uri="{BB962C8B-B14F-4D97-AF65-F5344CB8AC3E}">
        <p14:creationId xmlns:p14="http://schemas.microsoft.com/office/powerpoint/2010/main" val="9543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latin typeface="Times New Roman" panose="02020603050405020304" pitchFamily="18" charset="0"/>
                <a:cs typeface="Times New Roman" panose="02020603050405020304" pitchFamily="18" charset="0"/>
              </a:rPr>
              <a:t>assigned, carrier-unique 24-bit (10-digit) telephone number. When a call is placed, the phone sends the ESN and MIN to the local tower. The MDN is the globally unique telephone number of the phone. Prior to Wireless Number Portability, the MIN and MDN were the same, but in today's environment, the customer can keep her phone number (MDN) even if she changes carriers.</a:t>
            </a:r>
          </a:p>
          <a:p>
            <a:r>
              <a:rPr lang="en-US" dirty="0">
                <a:latin typeface="Times New Roman" panose="02020603050405020304" pitchFamily="18" charset="0"/>
                <a:cs typeface="Times New Roman" panose="02020603050405020304" pitchFamily="18" charset="0"/>
              </a:rPr>
              <a:t>Reference:</a:t>
            </a: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https://for585.com/3jas</a:t>
            </a:r>
            <a:r>
              <a:rPr lang="en-US" u="none"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(Phonescoop.com</a:t>
            </a:r>
            <a:r>
              <a:rPr lang="en-US" baseline="0" dirty="0">
                <a:latin typeface="Times New Roman" panose="02020603050405020304" pitchFamily="18" charset="0"/>
                <a:cs typeface="Times New Roman" panose="02020603050405020304" pitchFamily="18" charset="0"/>
              </a:rPr>
              <a:t> network definitions)</a:t>
            </a:r>
          </a:p>
          <a:p>
            <a:endParaRPr lang="en-US" dirty="0"/>
          </a:p>
        </p:txBody>
      </p:sp>
      <p:sp>
        <p:nvSpPr>
          <p:cNvPr id="2" name="Slide Number Placeholder 1">
            <a:extLst>
              <a:ext uri="{FF2B5EF4-FFF2-40B4-BE49-F238E27FC236}">
                <a16:creationId xmlns:a16="http://schemas.microsoft.com/office/drawing/2014/main" id="{204EC83C-3072-C380-77FC-967F749B97B2}"/>
              </a:ext>
            </a:extLst>
          </p:cNvPr>
          <p:cNvSpPr>
            <a:spLocks noGrp="1"/>
          </p:cNvSpPr>
          <p:nvPr>
            <p:ph type="sldNum" sz="quarter" idx="5"/>
          </p:nvPr>
        </p:nvSpPr>
        <p:spPr/>
        <p:txBody>
          <a:bodyPr/>
          <a:lstStyle/>
          <a:p>
            <a:fld id="{3E35E697-39D1-7641-AEE2-3F6A60E264FC}" type="slidenum">
              <a:rPr lang="en-US" smtClean="0"/>
              <a:pPr/>
              <a:t>20</a:t>
            </a:fld>
            <a:endParaRPr lang="en-US" dirty="0"/>
          </a:p>
        </p:txBody>
      </p:sp>
    </p:spTree>
    <p:extLst>
      <p:ext uri="{BB962C8B-B14F-4D97-AF65-F5344CB8AC3E}">
        <p14:creationId xmlns:p14="http://schemas.microsoft.com/office/powerpoint/2010/main" val="334794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On GSM, </a:t>
            </a:r>
            <a:r>
              <a:rPr lang="en-US" baseline="0" dirty="0"/>
              <a:t>LTE</a:t>
            </a:r>
            <a:r>
              <a:rPr lang="en-US" dirty="0"/>
              <a:t> and 5G phones, there is at least a Subscriber Identity Module (SIM) card slot, which may be located under the battery. The SIM card may be branded with the name of the network to which the SIM is registered. </a:t>
            </a:r>
          </a:p>
          <a:p>
            <a:r>
              <a:rPr lang="en-US" dirty="0"/>
              <a:t>Also located on the SIM card is the Integrated Circuit Card Identification (ICCID), which is an 18- to 20-digit number (10 bytes) that uniquely identifies each SIM card. The ICCID number is tied to the International Mobile Subscriber Identity (IMSI), which is typically a 15-digit number (56 bits) consisting of three parts, including the Mobile Country Code (MCC; 3 digits), Mobile Network Code (MNC; generally 3 digits in India, Malaysia, a lot of the Caribbean and South America, and several other countries; may be 2 digits as well),</a:t>
            </a:r>
            <a:r>
              <a:rPr lang="en-US" baseline="30000" dirty="0"/>
              <a:t>1</a:t>
            </a:r>
            <a:r>
              <a:rPr lang="en-US" dirty="0"/>
              <a:t> and Mobile Station Identification Number (MSIN; 9 digits in the U.S. and Canada, and 10 digits elsewhere), which are stored electronically within the SIM. The IMSI can be obtained either through analysis of the SIM or from the carrier.</a:t>
            </a:r>
            <a:r>
              <a:rPr lang="en-US" baseline="30000" dirty="0"/>
              <a:t>2, 3</a:t>
            </a:r>
            <a:endParaRPr lang="en-US" dirty="0"/>
          </a:p>
          <a:p>
            <a:pPr marL="152400" indent="-152400">
              <a:spcAft>
                <a:spcPts val="0"/>
              </a:spcAft>
              <a:buFont typeface="+mj-lt"/>
              <a:buAutoNum type="arabicPeriod"/>
            </a:pPr>
            <a:r>
              <a:rPr lang="en-US" dirty="0"/>
              <a:t>https://for585.com/b-imd (Wikipedia entry</a:t>
            </a:r>
            <a:r>
              <a:rPr lang="en-US" baseline="0" dirty="0"/>
              <a:t> for Mobile Country Code)</a:t>
            </a:r>
            <a:endParaRPr lang="en-US" dirty="0"/>
          </a:p>
          <a:p>
            <a:pPr marL="152400" indent="-152400">
              <a:spcAft>
                <a:spcPts val="0"/>
              </a:spcAft>
              <a:buFont typeface="+mj-lt"/>
              <a:buAutoNum type="arabicPeriod"/>
            </a:pPr>
            <a:r>
              <a:rPr lang="en-US" dirty="0"/>
              <a:t>https://for585.com/shafik</a:t>
            </a:r>
          </a:p>
          <a:p>
            <a:pPr marL="152400" indent="-152400">
              <a:spcAft>
                <a:spcPts val="0"/>
              </a:spcAft>
              <a:buFont typeface="+mj-lt"/>
              <a:buAutoNum type="arabicPeriod"/>
            </a:pPr>
            <a:r>
              <a:rPr lang="en-US" dirty="0"/>
              <a:t>https://for585.com/c3jki (Images)</a:t>
            </a:r>
          </a:p>
          <a:p>
            <a:endParaRPr lang="en-US" dirty="0"/>
          </a:p>
          <a:p>
            <a:endParaRPr lang="en-US" dirty="0"/>
          </a:p>
        </p:txBody>
      </p:sp>
      <p:sp>
        <p:nvSpPr>
          <p:cNvPr id="5" name="Slide Number Placeholder 4">
            <a:extLst>
              <a:ext uri="{FF2B5EF4-FFF2-40B4-BE49-F238E27FC236}">
                <a16:creationId xmlns:a16="http://schemas.microsoft.com/office/drawing/2014/main" id="{30320098-E15C-6456-242A-7AA37378300C}"/>
              </a:ext>
            </a:extLst>
          </p:cNvPr>
          <p:cNvSpPr>
            <a:spLocks noGrp="1"/>
          </p:cNvSpPr>
          <p:nvPr>
            <p:ph type="sldNum" sz="quarter" idx="5"/>
          </p:nvPr>
        </p:nvSpPr>
        <p:spPr/>
        <p:txBody>
          <a:bodyPr/>
          <a:lstStyle/>
          <a:p>
            <a:fld id="{3E35E697-39D1-7641-AEE2-3F6A60E264FC}" type="slidenum">
              <a:rPr lang="en-US" smtClean="0"/>
              <a:pPr/>
              <a:t>21</a:t>
            </a:fld>
            <a:endParaRPr lang="en-US" dirty="0"/>
          </a:p>
        </p:txBody>
      </p:sp>
    </p:spTree>
    <p:extLst>
      <p:ext uri="{BB962C8B-B14F-4D97-AF65-F5344CB8AC3E}">
        <p14:creationId xmlns:p14="http://schemas.microsoft.com/office/powerpoint/2010/main" val="4074974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248C93B-DD44-7774-AC0E-B5C93E61B578}"/>
              </a:ext>
            </a:extLst>
          </p:cNvPr>
          <p:cNvGrpSpPr/>
          <p:nvPr/>
        </p:nvGrpSpPr>
        <p:grpSpPr>
          <a:xfrm rot="10800000">
            <a:off x="2209801" y="447804"/>
            <a:ext cx="2895600" cy="8521566"/>
            <a:chOff x="2070946" y="447804"/>
            <a:chExt cx="2895600" cy="8521566"/>
          </a:xfrm>
        </p:grpSpPr>
        <p:pic>
          <p:nvPicPr>
            <p:cNvPr id="6" name="Picture 5">
              <a:extLst>
                <a:ext uri="{FF2B5EF4-FFF2-40B4-BE49-F238E27FC236}">
                  <a16:creationId xmlns:a16="http://schemas.microsoft.com/office/drawing/2014/main" id="{AFF7DA61-3DEF-866F-6D42-CC1E95612329}"/>
                </a:ext>
              </a:extLst>
            </p:cNvPr>
            <p:cNvPicPr>
              <a:picLocks noChangeAspect="1"/>
            </p:cNvPicPr>
            <p:nvPr/>
          </p:nvPicPr>
          <p:blipFill>
            <a:blip r:embed="rId3"/>
            <a:stretch>
              <a:fillRect/>
            </a:stretch>
          </p:blipFill>
          <p:spPr>
            <a:xfrm rot="16200000">
              <a:off x="1121150" y="1397601"/>
              <a:ext cx="4795194" cy="2895599"/>
            </a:xfrm>
            <a:prstGeom prst="rect">
              <a:avLst/>
            </a:prstGeom>
            <a:ln w="38100" cap="sq">
              <a:solidFill>
                <a:srgbClr val="000000"/>
              </a:solidFill>
              <a:prstDash val="solid"/>
              <a:miter lim="800000"/>
            </a:ln>
            <a:effectLst/>
          </p:spPr>
        </p:pic>
        <p:pic>
          <p:nvPicPr>
            <p:cNvPr id="7" name="Picture 6">
              <a:extLst>
                <a:ext uri="{FF2B5EF4-FFF2-40B4-BE49-F238E27FC236}">
                  <a16:creationId xmlns:a16="http://schemas.microsoft.com/office/drawing/2014/main" id="{7BD3A659-999F-31D5-CDA7-E3E9E82A238F}"/>
                </a:ext>
              </a:extLst>
            </p:cNvPr>
            <p:cNvPicPr>
              <a:picLocks noChangeAspect="1"/>
            </p:cNvPicPr>
            <p:nvPr/>
          </p:nvPicPr>
          <p:blipFill>
            <a:blip r:embed="rId4"/>
            <a:stretch>
              <a:fillRect/>
            </a:stretch>
          </p:blipFill>
          <p:spPr>
            <a:xfrm rot="16200000">
              <a:off x="1894692" y="5897516"/>
              <a:ext cx="3248108" cy="2895600"/>
            </a:xfrm>
            <a:prstGeom prst="rect">
              <a:avLst/>
            </a:prstGeom>
            <a:ln w="38100" cap="sq">
              <a:solidFill>
                <a:srgbClr val="000000"/>
              </a:solidFill>
              <a:prstDash val="solid"/>
              <a:miter lim="800000"/>
            </a:ln>
            <a:effectLst/>
          </p:spPr>
        </p:pic>
      </p:grpSp>
      <p:sp>
        <p:nvSpPr>
          <p:cNvPr id="2" name="Slide Number Placeholder 1">
            <a:extLst>
              <a:ext uri="{FF2B5EF4-FFF2-40B4-BE49-F238E27FC236}">
                <a16:creationId xmlns:a16="http://schemas.microsoft.com/office/drawing/2014/main" id="{A8660C78-BE62-CF5A-A0AC-A3D567173B64}"/>
              </a:ext>
            </a:extLst>
          </p:cNvPr>
          <p:cNvSpPr>
            <a:spLocks noGrp="1"/>
          </p:cNvSpPr>
          <p:nvPr>
            <p:ph type="sldNum" sz="quarter" idx="5"/>
          </p:nvPr>
        </p:nvSpPr>
        <p:spPr/>
        <p:txBody>
          <a:bodyPr/>
          <a:lstStyle/>
          <a:p>
            <a:fld id="{3E35E697-39D1-7641-AEE2-3F6A60E264FC}" type="slidenum">
              <a:rPr lang="en-US" smtClean="0"/>
              <a:pPr/>
              <a:t>22</a:t>
            </a:fld>
            <a:endParaRPr lang="en-US" dirty="0"/>
          </a:p>
        </p:txBody>
      </p:sp>
    </p:spTree>
    <p:extLst>
      <p:ext uri="{BB962C8B-B14F-4D97-AF65-F5344CB8AC3E}">
        <p14:creationId xmlns:p14="http://schemas.microsoft.com/office/powerpoint/2010/main" val="2764499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9493622"/>
          </a:xfrm>
        </p:spPr>
        <p:txBody>
          <a:bodyPr/>
          <a:lstStyle/>
          <a:p>
            <a:r>
              <a:rPr lang="en-US" dirty="0"/>
              <a:t>The Universal Integrated Circuit Card (UICC) is the smart card that runs applications for devices to function. For example, the SIM is simply an application running on a UICC. As you know, multiple applications can run on a single device or SIM. It is not common, but more than one SIM can reside on a UICC. These are often referred to as SIM stackers. Most individuals never use the term UICC, but instead simply refer to the card as a SIM. SIM cards can range in size from 16 KB to 1+ GB.</a:t>
            </a:r>
          </a:p>
          <a:p>
            <a:r>
              <a:rPr lang="en-US" dirty="0"/>
              <a:t>SIM (Subscriber Identity Module) cards are smart cards used by Network Service Providers (NSPs) to authenticate the user to a network. A variety of mobile device technologies use SIM cards in different manners. For example, GSM phones won’t power on for specific handsets unless the device can function due to the use of Wi-Fi when the device is missing the SIM card. </a:t>
            </a:r>
          </a:p>
          <a:p>
            <a:r>
              <a:rPr lang="en-US" dirty="0"/>
              <a:t>Universal Mobile Telecommunications System (UMTS), otherwise nicknamed "world phones", featuring 3G, 4G, and LTE requires a SIM card to authenticate users to the network. A good example of a UMTS device is a Verizon iPhone 4s. The Verizon iPhone 4s contains a micro-SIM. This differs from the Verizon iPhone4, which is strictly CDMA and does not contain a SIM card.</a:t>
            </a:r>
          </a:p>
          <a:p>
            <a:r>
              <a:rPr lang="en-US" dirty="0"/>
              <a:t>The authentication key (Ki) is not copied during a forensic acquisition. Ki is used to authenticate the SIM on the GSM network. This key is unique for each SIM card. NOTE: Ki has been known to be decrypted by certain applications and groups. Once a network senses that two devices are using two SIM cards with the same Ki, both are disabled. Although you won't learn how to decrypt and capture Ki in this course, it doesn't mean it hasn't been done before.</a:t>
            </a:r>
          </a:p>
          <a:p>
            <a:r>
              <a:rPr lang="en-US" dirty="0"/>
              <a:t>The Removable User Identity Module (R-UIM) is a SIM card that was designed for CDMA handsets. This is commonly seen in China and is used by China Unicom.</a:t>
            </a:r>
          </a:p>
          <a:p>
            <a:r>
              <a:rPr lang="en-US" dirty="0"/>
              <a:t>Remember, the SIM card is not an SD card. They are completely different components of smart devices. For UICCs, the easiest thing to remember is that GSM devices use SIM cards, and CDMA devices use R-UIM. Forensic acquisition of R-UIM devices is not supported by all the commercial tools supporting SIM cards. A great tool for R-UIM devices is the SIMIS 3G kit from Teel Technologies. </a:t>
            </a:r>
          </a:p>
          <a:p>
            <a:r>
              <a:rPr lang="en-US" dirty="0"/>
              <a:t>SIM cards essentially have two sections of information. The first is the system area, which cannot be locked by a user PIN. The second is the data area, which contains the user data, including the contacts, dialed calls, and SMS messages. Deleted SMS messages are commonly recovered from SIM cards.</a:t>
            </a:r>
          </a:p>
          <a:p>
            <a:r>
              <a:rPr lang="en-US" dirty="0"/>
              <a:t>The system area contains the following equipment identifiers of interest:</a:t>
            </a:r>
          </a:p>
          <a:p>
            <a:pPr marL="171450" indent="-171450">
              <a:buFont typeface="Arial" panose="020B0604020202020204" pitchFamily="34" charset="0"/>
              <a:buChar char="•"/>
            </a:pPr>
            <a:r>
              <a:rPr lang="en-US" b="1" dirty="0"/>
              <a:t>Integrated Circuit Card ID (ICCID)</a:t>
            </a:r>
            <a:r>
              <a:rPr lang="en-US" dirty="0"/>
              <a:t>: An 18-digit number with a single check digit, which assists in error detection. This number is essentially the serial number of the SIM card. The ICCID is sometimes printed on the external side of the SIM card and is always stored internally on the media. Most forensic kits acquire this data, even on locked SIM cards. </a:t>
            </a:r>
          </a:p>
          <a:p>
            <a:r>
              <a:rPr lang="en-US" dirty="0"/>
              <a:t>Here is an example of an ICCID with a detailed explanation of the numbering:</a:t>
            </a:r>
          </a:p>
          <a:p>
            <a:pPr marL="171450" indent="-171450">
              <a:spcAft>
                <a:spcPts val="0"/>
              </a:spcAft>
              <a:buFont typeface="Arial" panose="020B0604020202020204" pitchFamily="34" charset="0"/>
              <a:buChar char="•"/>
            </a:pPr>
            <a:r>
              <a:rPr lang="en-US" dirty="0"/>
              <a:t>8996430671601871055 – 19-digit ICCID (18 digits + one single check digit)</a:t>
            </a:r>
          </a:p>
          <a:p>
            <a:pPr marL="171450" indent="-171450">
              <a:spcAft>
                <a:spcPts val="0"/>
              </a:spcAft>
              <a:buFont typeface="Arial" panose="020B0604020202020204" pitchFamily="34" charset="0"/>
              <a:buChar char="•"/>
            </a:pPr>
            <a:r>
              <a:rPr lang="en-US" dirty="0"/>
              <a:t>89 96 43 0671 60 187105 5</a:t>
            </a:r>
          </a:p>
          <a:p>
            <a:pPr marL="349250" indent="-171450">
              <a:spcAft>
                <a:spcPts val="0"/>
              </a:spcAft>
              <a:buFont typeface="Arial" panose="020B0604020202020204" pitchFamily="34" charset="0"/>
              <a:buChar char="−"/>
            </a:pPr>
            <a:r>
              <a:rPr lang="en-US" dirty="0"/>
              <a:t>89: Represents the Telecom ID</a:t>
            </a:r>
          </a:p>
          <a:p>
            <a:pPr marL="349250" indent="-171450">
              <a:spcAft>
                <a:spcPts val="0"/>
              </a:spcAft>
              <a:buFont typeface="Arial" panose="020B0604020202020204" pitchFamily="34" charset="0"/>
              <a:buChar char="−"/>
            </a:pPr>
            <a:r>
              <a:rPr lang="en-US" dirty="0"/>
              <a:t>96: Represents the country code</a:t>
            </a:r>
          </a:p>
          <a:p>
            <a:pPr marL="349250" indent="-171450">
              <a:spcAft>
                <a:spcPts val="0"/>
              </a:spcAft>
              <a:buFont typeface="Arial" panose="020B0604020202020204" pitchFamily="34" charset="0"/>
              <a:buChar char="−"/>
            </a:pPr>
            <a:r>
              <a:rPr lang="en-US" dirty="0"/>
              <a:t>43: Represents the network code</a:t>
            </a:r>
          </a:p>
          <a:p>
            <a:pPr marL="349250" indent="-171450">
              <a:spcAft>
                <a:spcPts val="0"/>
              </a:spcAft>
              <a:buFont typeface="Arial" panose="020B0604020202020204" pitchFamily="34" charset="0"/>
              <a:buChar char="−"/>
            </a:pPr>
            <a:r>
              <a:rPr lang="en-US" dirty="0"/>
              <a:t>0671: Represents the month and year of manufacturing</a:t>
            </a:r>
          </a:p>
          <a:p>
            <a:pPr marL="349250" indent="-171450">
              <a:spcAft>
                <a:spcPts val="0"/>
              </a:spcAft>
              <a:buFont typeface="Arial" panose="020B0604020202020204" pitchFamily="34" charset="0"/>
              <a:buChar char="−"/>
            </a:pPr>
            <a:r>
              <a:rPr lang="en-US" dirty="0"/>
              <a:t>60: Represents the switch configuration code</a:t>
            </a:r>
          </a:p>
          <a:p>
            <a:pPr marL="349250" indent="-171450">
              <a:spcAft>
                <a:spcPts val="0"/>
              </a:spcAft>
              <a:buFont typeface="Arial" panose="020B0604020202020204" pitchFamily="34" charset="0"/>
              <a:buChar char="−"/>
            </a:pPr>
            <a:r>
              <a:rPr lang="en-US" dirty="0"/>
              <a:t>187105: Represents the SIM number</a:t>
            </a:r>
          </a:p>
          <a:p>
            <a:pPr marL="349250" indent="-171450">
              <a:spcAft>
                <a:spcPts val="0"/>
              </a:spcAft>
              <a:buFont typeface="Arial" panose="020B0604020202020204" pitchFamily="34" charset="0"/>
              <a:buChar char="−"/>
            </a:pPr>
            <a:r>
              <a:rPr lang="en-US" dirty="0"/>
              <a:t>5: Represents the check digit</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62E787AB-E1E7-D0FA-D9BF-0D10D4E895DF}"/>
              </a:ext>
            </a:extLst>
          </p:cNvPr>
          <p:cNvSpPr>
            <a:spLocks noGrp="1"/>
          </p:cNvSpPr>
          <p:nvPr>
            <p:ph type="sldNum" sz="quarter" idx="5"/>
          </p:nvPr>
        </p:nvSpPr>
        <p:spPr/>
        <p:txBody>
          <a:bodyPr/>
          <a:lstStyle/>
          <a:p>
            <a:fld id="{3E35E697-39D1-7641-AEE2-3F6A60E264FC}" type="slidenum">
              <a:rPr lang="en-US" smtClean="0"/>
              <a:pPr/>
              <a:t>23</a:t>
            </a:fld>
            <a:endParaRPr lang="en-US" dirty="0"/>
          </a:p>
        </p:txBody>
      </p:sp>
    </p:spTree>
    <p:extLst>
      <p:ext uri="{BB962C8B-B14F-4D97-AF65-F5344CB8AC3E}">
        <p14:creationId xmlns:p14="http://schemas.microsoft.com/office/powerpoint/2010/main" val="61129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4"/>
            <a:ext cx="6721475" cy="9251575"/>
          </a:xfrm>
        </p:spPr>
        <p:txBody>
          <a:bodyPr/>
          <a:lstStyle/>
          <a:p>
            <a:r>
              <a:rPr lang="en-US" dirty="0"/>
              <a:t>A tool such as https://www.numberingplans.com/ offers SIM analysis tools, which can assist the examiner in identifying the components listed. Understanding each chunk of the ICCID makes verifying the results from www.numberingplans.com, or your forensic tool, much easier.</a:t>
            </a:r>
            <a:endParaRPr lang="en-US" b="1" dirty="0"/>
          </a:p>
          <a:p>
            <a:pPr marL="171450" indent="-171450">
              <a:buFont typeface="Arial" panose="020B0604020202020204" pitchFamily="34" charset="0"/>
              <a:buChar char="•"/>
            </a:pPr>
            <a:r>
              <a:rPr lang="en-US" b="1" dirty="0"/>
              <a:t>International Mobile Subscriber Identity (IMSI)</a:t>
            </a:r>
            <a:r>
              <a:rPr lang="en-US" dirty="0"/>
              <a:t>: Used by the NSP to identify the device and the subscriber on handsets. The IMSI is normally 15–16 digits but can be shorter, depending on the NSP. </a:t>
            </a:r>
          </a:p>
          <a:p>
            <a:r>
              <a:rPr lang="en-US" dirty="0"/>
              <a:t>Here is an example of an IMSI with a detailed breakdown:</a:t>
            </a:r>
          </a:p>
          <a:p>
            <a:pPr marL="171450" indent="-171450">
              <a:spcAft>
                <a:spcPts val="0"/>
              </a:spcAft>
              <a:buFont typeface="Arial" panose="020B0604020202020204" pitchFamily="34" charset="0"/>
              <a:buChar char="•"/>
            </a:pPr>
            <a:r>
              <a:rPr lang="en-US" dirty="0"/>
              <a:t>3101501234567892 – IMSI</a:t>
            </a:r>
          </a:p>
          <a:p>
            <a:pPr marL="171450" indent="-171450">
              <a:spcAft>
                <a:spcPts val="0"/>
              </a:spcAft>
              <a:buFont typeface="Arial" panose="020B0604020202020204" pitchFamily="34" charset="0"/>
              <a:buChar char="•"/>
            </a:pPr>
            <a:r>
              <a:rPr lang="en-US" dirty="0"/>
              <a:t>310 150 1234567892</a:t>
            </a:r>
          </a:p>
          <a:p>
            <a:pPr marL="347663" indent="-171450">
              <a:spcAft>
                <a:spcPts val="0"/>
              </a:spcAft>
              <a:buFont typeface="Arial" panose="020B0604020202020204" pitchFamily="34" charset="0"/>
              <a:buChar char="−"/>
            </a:pPr>
            <a:r>
              <a:rPr lang="en-US" dirty="0"/>
              <a:t>310: Represents the Mobile Country Code (MCC)</a:t>
            </a:r>
          </a:p>
          <a:p>
            <a:pPr marL="347663" indent="-171450">
              <a:spcAft>
                <a:spcPts val="0"/>
              </a:spcAft>
              <a:buFont typeface="Arial" panose="020B0604020202020204" pitchFamily="34" charset="0"/>
              <a:buChar char="−"/>
            </a:pPr>
            <a:r>
              <a:rPr lang="en-US" dirty="0"/>
              <a:t>150: Represents the Mobile Network Code (MNC) (two digits used for European Standard and other countries who don’t use three digits, three digits used for North American Standard, India, the Caribbean, and South America); this number is the SIM card’s home network</a:t>
            </a:r>
          </a:p>
          <a:p>
            <a:pPr marL="347663" indent="-171450">
              <a:spcAft>
                <a:spcPts val="0"/>
              </a:spcAft>
              <a:buFont typeface="Arial" panose="020B0604020202020204" pitchFamily="34" charset="0"/>
              <a:buChar char="−"/>
            </a:pPr>
            <a:r>
              <a:rPr lang="en-US" dirty="0"/>
              <a:t>1234567892: Represents the 10-digit Mobile Subscriber Identification Number (MSIN), which is the unique ID for the subscriber</a:t>
            </a:r>
          </a:p>
          <a:p>
            <a:pPr marL="171450" indent="-171450">
              <a:spcAft>
                <a:spcPts val="0"/>
              </a:spcAft>
              <a:buFont typeface="Arial" panose="020B0604020202020204" pitchFamily="34" charset="0"/>
              <a:buChar char="•"/>
            </a:pPr>
            <a:r>
              <a:rPr lang="en-US" b="1" dirty="0"/>
              <a:t>Mobile Subscriber Integrated Services Digital Network Number or Mobile Station International Subscriber Directory Number (MSISDN) </a:t>
            </a:r>
            <a:r>
              <a:rPr lang="en-US" dirty="0"/>
              <a:t>(may be interpreted in other manners): Phone number for the handset. This number is not always easy to recover because users often are required to save their own phone numbers to the SIM card or the handset. The MSISDN is not hard-coded to the device by the NSP.</a:t>
            </a:r>
          </a:p>
          <a:p>
            <a:pPr marL="171450" indent="-171450">
              <a:buFont typeface="Arial" panose="020B0604020202020204" pitchFamily="34" charset="0"/>
              <a:buChar char="•"/>
            </a:pPr>
            <a:r>
              <a:rPr lang="en-US" b="1" dirty="0"/>
              <a:t>Network Service Provider (NSP)</a:t>
            </a:r>
            <a:endParaRPr lang="en-US" dirty="0"/>
          </a:p>
          <a:p>
            <a:r>
              <a:rPr lang="en-US" dirty="0"/>
              <a:t>The file structure of a SIM card contains master files (MFs), dedicated files (DFs), and elementary files (EFs). Every SIM card must contain at least one MF, which is the root directory of the file system. The MF folder contains the DF and EF. The DFs are directories that contain elementary files. The EFs are containers storing user data. As shown above, an EF can fall directly under a MF.</a:t>
            </a:r>
          </a:p>
          <a:p>
            <a:r>
              <a:rPr lang="en-US" dirty="0"/>
              <a:t>The hexadecimal representation of the first byte of the SIM directories is:</a:t>
            </a:r>
          </a:p>
          <a:p>
            <a:pPr marL="171450" indent="-171450">
              <a:spcAft>
                <a:spcPts val="0"/>
              </a:spcAft>
              <a:buFont typeface="Arial" panose="020B0604020202020204" pitchFamily="34" charset="0"/>
              <a:buChar char="•"/>
            </a:pPr>
            <a:r>
              <a:rPr lang="en-US" dirty="0"/>
              <a:t>3F = Master file</a:t>
            </a:r>
          </a:p>
          <a:p>
            <a:pPr marL="171450" indent="-171450">
              <a:spcAft>
                <a:spcPts val="0"/>
              </a:spcAft>
              <a:buFont typeface="Arial" panose="020B0604020202020204" pitchFamily="34" charset="0"/>
              <a:buChar char="•"/>
            </a:pPr>
            <a:r>
              <a:rPr lang="en-US" dirty="0"/>
              <a:t>7F = Dedicated file</a:t>
            </a:r>
          </a:p>
          <a:p>
            <a:pPr marL="171450" indent="-171450">
              <a:spcAft>
                <a:spcPts val="0"/>
              </a:spcAft>
              <a:buFont typeface="Arial" panose="020B0604020202020204" pitchFamily="34" charset="0"/>
              <a:buChar char="•"/>
            </a:pPr>
            <a:r>
              <a:rPr lang="en-US" dirty="0"/>
              <a:t>2F = Elementary file under the master file</a:t>
            </a:r>
          </a:p>
          <a:p>
            <a:pPr marL="171450" indent="-171450">
              <a:buFont typeface="Arial" panose="020B0604020202020204" pitchFamily="34" charset="0"/>
              <a:buChar char="•"/>
            </a:pPr>
            <a:r>
              <a:rPr lang="en-US" dirty="0"/>
              <a:t>6F = Elementary file under a dedicated file</a:t>
            </a:r>
          </a:p>
          <a:p>
            <a:r>
              <a:rPr lang="en-US" dirty="0"/>
              <a:t>For example, the </a:t>
            </a:r>
            <a:r>
              <a:rPr lang="en-US" dirty="0" err="1"/>
              <a:t>DFTelecom</a:t>
            </a:r>
            <a:r>
              <a:rPr lang="en-US" dirty="0"/>
              <a:t> contains several EFs. These EFs are comprised of user data, such as the phone number, contacts, SMS, and dialed calls. Each category of data is assigned to an individual EF. A further explanation of this is:</a:t>
            </a:r>
          </a:p>
          <a:p>
            <a:pPr marL="171450" indent="-171450">
              <a:spcAft>
                <a:spcPts val="0"/>
              </a:spcAft>
              <a:buFont typeface="Arial" panose="020B0604020202020204" pitchFamily="34" charset="0"/>
              <a:buChar char="•"/>
            </a:pPr>
            <a:r>
              <a:rPr lang="en-US" dirty="0"/>
              <a:t>3F00 = Master file</a:t>
            </a:r>
          </a:p>
          <a:p>
            <a:pPr marL="171450" indent="-171450">
              <a:spcAft>
                <a:spcPts val="0"/>
              </a:spcAft>
              <a:buFont typeface="Arial" panose="020B0604020202020204" pitchFamily="34" charset="0"/>
              <a:buChar char="•"/>
            </a:pPr>
            <a:r>
              <a:rPr lang="en-US" dirty="0"/>
              <a:t>7F10 = </a:t>
            </a:r>
            <a:r>
              <a:rPr lang="en-US" dirty="0" err="1"/>
              <a:t>DFTelecom</a:t>
            </a:r>
            <a:endParaRPr lang="en-US" dirty="0"/>
          </a:p>
          <a:p>
            <a:pPr marL="171450" indent="-171450">
              <a:spcAft>
                <a:spcPts val="0"/>
              </a:spcAft>
              <a:buFont typeface="Arial" panose="020B0604020202020204" pitchFamily="34" charset="0"/>
              <a:buChar char="•"/>
            </a:pPr>
            <a:r>
              <a:rPr lang="en-US" dirty="0"/>
              <a:t>6F40 = EF MSISDN</a:t>
            </a:r>
          </a:p>
          <a:p>
            <a:pPr marL="171450" indent="-171450">
              <a:spcAft>
                <a:spcPts val="0"/>
              </a:spcAft>
              <a:buFont typeface="Arial" panose="020B0604020202020204" pitchFamily="34" charset="0"/>
              <a:buChar char="•"/>
            </a:pPr>
            <a:r>
              <a:rPr lang="en-US" dirty="0"/>
              <a:t>6F3A = EF ADN</a:t>
            </a:r>
          </a:p>
          <a:p>
            <a:pPr marL="171450" indent="-171450">
              <a:spcAft>
                <a:spcPts val="0"/>
              </a:spcAft>
              <a:buFont typeface="Arial" panose="020B0604020202020204" pitchFamily="34" charset="0"/>
              <a:buChar char="•"/>
            </a:pPr>
            <a:r>
              <a:rPr lang="en-US" dirty="0"/>
              <a:t>6F3C = EF SMS</a:t>
            </a:r>
          </a:p>
          <a:p>
            <a:pPr marL="171450" indent="-171450">
              <a:buFont typeface="Arial" panose="020B0604020202020204" pitchFamily="34" charset="0"/>
              <a:buChar char="•"/>
            </a:pPr>
            <a:r>
              <a:rPr lang="en-US" dirty="0"/>
              <a:t>6F44 = EF LDN</a:t>
            </a:r>
          </a:p>
          <a:p>
            <a:r>
              <a:rPr lang="en-US" dirty="0"/>
              <a:t>To further explain this example, the MF containing the Telecom DF contains four EFs. The EF MSISDN (Mobile Station International Subscriber Directory Number) contains the phone number for the SIM card. The EF ADN (Abbreviated Dialing Number) contains the contacts for the SIM card. The EF SMS contains the SMS message communications. Deleted SMS messages may reside here and should be recovered for </a:t>
            </a:r>
          </a:p>
        </p:txBody>
      </p:sp>
      <p:sp>
        <p:nvSpPr>
          <p:cNvPr id="2" name="Slide Number Placeholder 1">
            <a:extLst>
              <a:ext uri="{FF2B5EF4-FFF2-40B4-BE49-F238E27FC236}">
                <a16:creationId xmlns:a16="http://schemas.microsoft.com/office/drawing/2014/main" id="{54D53AD8-C026-1A3B-1F3B-DF00F7D3B779}"/>
              </a:ext>
            </a:extLst>
          </p:cNvPr>
          <p:cNvSpPr>
            <a:spLocks noGrp="1"/>
          </p:cNvSpPr>
          <p:nvPr>
            <p:ph type="sldNum" sz="quarter" idx="5"/>
          </p:nvPr>
        </p:nvSpPr>
        <p:spPr/>
        <p:txBody>
          <a:bodyPr/>
          <a:lstStyle/>
          <a:p>
            <a:fld id="{3E35E697-39D1-7641-AEE2-3F6A60E264FC}" type="slidenum">
              <a:rPr lang="en-US" smtClean="0"/>
              <a:pPr/>
              <a:t>24</a:t>
            </a:fld>
            <a:endParaRPr lang="en-US" dirty="0"/>
          </a:p>
        </p:txBody>
      </p:sp>
    </p:spTree>
    <p:extLst>
      <p:ext uri="{BB962C8B-B14F-4D97-AF65-F5344CB8AC3E}">
        <p14:creationId xmlns:p14="http://schemas.microsoft.com/office/powerpoint/2010/main" val="350952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t>forensic examination. Finally, the EF LDN (Last Dialed Number) is comprised of the most recent outgoing calls. Only outgoing calls are tracked on SIM cards.</a:t>
            </a:r>
          </a:p>
          <a:p>
            <a:endParaRPr lang="en-US" dirty="0"/>
          </a:p>
        </p:txBody>
      </p:sp>
      <p:sp>
        <p:nvSpPr>
          <p:cNvPr id="2" name="Slide Number Placeholder 1">
            <a:extLst>
              <a:ext uri="{FF2B5EF4-FFF2-40B4-BE49-F238E27FC236}">
                <a16:creationId xmlns:a16="http://schemas.microsoft.com/office/drawing/2014/main" id="{74A72B5B-5568-61B2-1713-4A117E70D184}"/>
              </a:ext>
            </a:extLst>
          </p:cNvPr>
          <p:cNvSpPr>
            <a:spLocks noGrp="1"/>
          </p:cNvSpPr>
          <p:nvPr>
            <p:ph type="sldNum" sz="quarter" idx="5"/>
          </p:nvPr>
        </p:nvSpPr>
        <p:spPr/>
        <p:txBody>
          <a:bodyPr/>
          <a:lstStyle/>
          <a:p>
            <a:fld id="{3E35E697-39D1-7641-AEE2-3F6A60E264FC}" type="slidenum">
              <a:rPr lang="en-US" smtClean="0"/>
              <a:pPr/>
              <a:t>25</a:t>
            </a:fld>
            <a:endParaRPr lang="en-US" dirty="0"/>
          </a:p>
        </p:txBody>
      </p:sp>
    </p:spTree>
    <p:extLst>
      <p:ext uri="{BB962C8B-B14F-4D97-AF65-F5344CB8AC3E}">
        <p14:creationId xmlns:p14="http://schemas.microsoft.com/office/powerpoint/2010/main" val="166805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312919"/>
          </a:xfrm>
        </p:spPr>
        <p:txBody>
          <a:bodyPr/>
          <a:lstStyle/>
          <a:p>
            <a:r>
              <a:rPr lang="en-US" dirty="0"/>
              <a:t>Solid state memory retains data even when it is not powered on. It can accept only a limited number of writes in its lifetime, however, and eventually wears out.</a:t>
            </a:r>
          </a:p>
          <a:p>
            <a:r>
              <a:rPr lang="en-US" dirty="0"/>
              <a:t>Wear leveling and garbage collection, which are discussed in detail in upcoming slides, are techniques used to extend the life of the memory and increase storage efficiency.</a:t>
            </a:r>
          </a:p>
          <a:p>
            <a:r>
              <a:rPr lang="en-US" dirty="0"/>
              <a:t>There are two types of solid-state memory used in smartphones, including NAND and NOR. NOR is commonly used for firmware, while NAND is generally used for storage of user data.</a:t>
            </a:r>
          </a:p>
          <a:p>
            <a:pPr marL="228600" indent="-228600" eaLnBrk="1" hangingPunct="1">
              <a:lnSpc>
                <a:spcPct val="90000"/>
              </a:lnSpc>
            </a:pPr>
            <a:r>
              <a:rPr lang="en-US" dirty="0"/>
              <a:t>NAND versus NOR flash:</a:t>
            </a:r>
          </a:p>
          <a:p>
            <a:pPr marL="168275" lvl="1" indent="-168275" eaLnBrk="1" hangingPunct="1">
              <a:lnSpc>
                <a:spcPct val="90000"/>
              </a:lnSpc>
              <a:spcAft>
                <a:spcPts val="0"/>
              </a:spcAft>
              <a:buFont typeface="Arial" panose="020B0604020202020204" pitchFamily="34" charset="0"/>
              <a:buChar char="•"/>
            </a:pPr>
            <a:r>
              <a:rPr lang="en-US" dirty="0"/>
              <a:t>NOR commonly used for firmware</a:t>
            </a:r>
          </a:p>
          <a:p>
            <a:pPr marL="168275" lvl="1" indent="-168275" eaLnBrk="1" hangingPunct="1">
              <a:lnSpc>
                <a:spcPct val="90000"/>
              </a:lnSpc>
              <a:spcAft>
                <a:spcPts val="0"/>
              </a:spcAft>
              <a:buFont typeface="Arial" panose="020B0604020202020204" pitchFamily="34" charset="0"/>
              <a:buChar char="•"/>
            </a:pPr>
            <a:r>
              <a:rPr lang="en-US" dirty="0"/>
              <a:t>NAND commonly used for user data</a:t>
            </a:r>
          </a:p>
          <a:p>
            <a:pPr marL="168275" lvl="1" indent="-168275" eaLnBrk="1" hangingPunct="1">
              <a:lnSpc>
                <a:spcPct val="90000"/>
              </a:lnSpc>
              <a:spcAft>
                <a:spcPts val="0"/>
              </a:spcAft>
              <a:buFont typeface="Arial" panose="020B0604020202020204" pitchFamily="34" charset="0"/>
              <a:buChar char="•"/>
            </a:pPr>
            <a:r>
              <a:rPr lang="en-US" dirty="0"/>
              <a:t>NAND blocks are subdivided into pages</a:t>
            </a:r>
          </a:p>
          <a:p>
            <a:pPr marL="168275" lvl="1" indent="-168275" eaLnBrk="1" hangingPunct="1">
              <a:lnSpc>
                <a:spcPct val="90000"/>
              </a:lnSpc>
              <a:buFont typeface="Arial" panose="020B0604020202020204" pitchFamily="34" charset="0"/>
              <a:buChar char="•"/>
            </a:pPr>
            <a:r>
              <a:rPr lang="en-US" dirty="0"/>
              <a:t>NAND is more commonly used today</a:t>
            </a:r>
          </a:p>
          <a:p>
            <a:r>
              <a:rPr lang="en-US" dirty="0"/>
              <a:t>Smartphones store data on one or more chips within the phone that use flash memory technology. They may also store additional data on removable storage cards (microSD) and/or SIM cards, which are discussed later in this section.  For solid state memory, data is written to flash memory in units called </a:t>
            </a:r>
            <a:r>
              <a:rPr lang="en-US" b="1" dirty="0"/>
              <a:t>pages</a:t>
            </a:r>
            <a:r>
              <a:rPr lang="en-US" dirty="0"/>
              <a:t>. </a:t>
            </a:r>
            <a:r>
              <a:rPr lang="en-US" b="1" dirty="0"/>
              <a:t>Pages</a:t>
            </a:r>
            <a:r>
              <a:rPr lang="en-US" dirty="0"/>
              <a:t> are made up of multiple </a:t>
            </a:r>
            <a:r>
              <a:rPr lang="en-US" b="1" dirty="0"/>
              <a:t>cells</a:t>
            </a:r>
            <a:r>
              <a:rPr lang="en-US" dirty="0"/>
              <a:t>. </a:t>
            </a:r>
            <a:r>
              <a:rPr lang="en-US" b="1" dirty="0"/>
              <a:t>Blocks</a:t>
            </a:r>
            <a:r>
              <a:rPr lang="en-US" dirty="0"/>
              <a:t> are made up of multiple pages.</a:t>
            </a:r>
            <a:r>
              <a:rPr lang="en-US" baseline="30000" dirty="0"/>
              <a:t>1</a:t>
            </a:r>
            <a:r>
              <a:rPr lang="en-US" dirty="0"/>
              <a:t> </a:t>
            </a:r>
          </a:p>
          <a:p>
            <a:r>
              <a:rPr lang="en-US" dirty="0"/>
              <a:t>Flash memory can only be erased in larger units called </a:t>
            </a:r>
            <a:r>
              <a:rPr lang="en-US" b="1" dirty="0"/>
              <a:t>blocks</a:t>
            </a:r>
            <a:r>
              <a:rPr lang="en-US" dirty="0"/>
              <a:t>. An empty unit of flash memory is filled with 1s rather than with 0s as with traditional hard disk drive type media. Erased blocks are overwritten with 0x1111111.  As previously mentioned, data is written to flash memory in units called </a:t>
            </a:r>
            <a:r>
              <a:rPr lang="en-US" b="1" dirty="0"/>
              <a:t>pages</a:t>
            </a:r>
            <a:r>
              <a:rPr lang="en-US" dirty="0"/>
              <a:t>. </a:t>
            </a:r>
            <a:r>
              <a:rPr lang="en-US" b="1" dirty="0"/>
              <a:t>Pages</a:t>
            </a:r>
            <a:r>
              <a:rPr lang="en-US" dirty="0"/>
              <a:t> are made up of multiple </a:t>
            </a:r>
            <a:r>
              <a:rPr lang="en-US" b="1" dirty="0"/>
              <a:t>cells</a:t>
            </a:r>
            <a:r>
              <a:rPr lang="en-US" dirty="0"/>
              <a:t>. However, flash memory can only be erased in larger units called </a:t>
            </a:r>
            <a:r>
              <a:rPr lang="en-US" b="1" dirty="0"/>
              <a:t>blocks</a:t>
            </a:r>
            <a:r>
              <a:rPr lang="en-US" dirty="0"/>
              <a:t>.  </a:t>
            </a:r>
            <a:r>
              <a:rPr lang="en-US" b="1" dirty="0"/>
              <a:t>Blocks</a:t>
            </a:r>
            <a:r>
              <a:rPr lang="en-US" dirty="0"/>
              <a:t> are made up of multiple pages. </a:t>
            </a:r>
          </a:p>
          <a:p>
            <a:r>
              <a:rPr lang="en-US" dirty="0"/>
              <a:t>Unlike hard disk drives, flash memory-based solid-state devices (SSDs) don't contain spinning parts. In flash-based storage devices, data is written to pages (sometimes called cells) in an SSD that is made up of multiple flash memory chips. Cells have a finite life cycle, meaning that each one can only be written so</a:t>
            </a:r>
          </a:p>
        </p:txBody>
      </p:sp>
      <p:sp>
        <p:nvSpPr>
          <p:cNvPr id="5" name="Slide Number Placeholder 4">
            <a:extLst>
              <a:ext uri="{FF2B5EF4-FFF2-40B4-BE49-F238E27FC236}">
                <a16:creationId xmlns:a16="http://schemas.microsoft.com/office/drawing/2014/main" id="{CC57E81E-6959-32EF-D85B-E1CD9852DF42}"/>
              </a:ext>
            </a:extLst>
          </p:cNvPr>
          <p:cNvSpPr>
            <a:spLocks noGrp="1"/>
          </p:cNvSpPr>
          <p:nvPr>
            <p:ph type="sldNum" sz="quarter" idx="5"/>
          </p:nvPr>
        </p:nvSpPr>
        <p:spPr/>
        <p:txBody>
          <a:bodyPr/>
          <a:lstStyle/>
          <a:p>
            <a:fld id="{3E35E697-39D1-7641-AEE2-3F6A60E264FC}" type="slidenum">
              <a:rPr lang="en-US" smtClean="0"/>
              <a:pPr/>
              <a:t>26</a:t>
            </a:fld>
            <a:endParaRPr lang="en-US" dirty="0"/>
          </a:p>
        </p:txBody>
      </p:sp>
    </p:spTree>
    <p:extLst>
      <p:ext uri="{BB962C8B-B14F-4D97-AF65-F5344CB8AC3E}">
        <p14:creationId xmlns:p14="http://schemas.microsoft.com/office/powerpoint/2010/main" val="2882485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63071"/>
            <a:ext cx="6721475" cy="8985127"/>
          </a:xfrm>
        </p:spPr>
        <p:txBody>
          <a:bodyPr/>
          <a:lstStyle/>
          <a:p>
            <a:r>
              <a:rPr lang="en-US" dirty="0"/>
              <a:t>many times, before it wears out and eventually becomes unprogrammable. </a:t>
            </a:r>
          </a:p>
          <a:p>
            <a:r>
              <a:rPr lang="en-US" dirty="0"/>
              <a:t>Wear leveling is a process that is designed to extend the life of solid-state storage devices. Solid-state storage is made up of multiple microchips that store data in blocks. Each block can tolerate only a finite number of write/erase cycles before becoming unreliable. For </a:t>
            </a:r>
            <a:r>
              <a:rPr lang="en-US" sz="1200" dirty="0"/>
              <a:t>example, NAND flash is typically rated at about 100,000 program/erase cycles. Wear leveling arranges data so that write/erase cycles are distributed evenly among all the blocks in the device, thereby allowing the device to last longer.</a:t>
            </a:r>
            <a:r>
              <a:rPr lang="en-US" sz="1200" baseline="30000" dirty="0"/>
              <a:t>1</a:t>
            </a:r>
            <a:endParaRPr lang="en-US" sz="1200" dirty="0"/>
          </a:p>
          <a:p>
            <a:r>
              <a:rPr lang="en-US" sz="1200" dirty="0"/>
              <a:t>In practical terms, the wear leveling process can result in many search hits for any search term during the examination of data from a physical image of a smartphone or other device using flash-based memory for data storage.</a:t>
            </a:r>
          </a:p>
          <a:p>
            <a:pPr marL="228600" indent="-228600">
              <a:buAutoNum type="arabicPeriod"/>
            </a:pPr>
            <a:r>
              <a:rPr lang="en-US" dirty="0"/>
              <a:t>https://for585.com/9ahez (Image)</a:t>
            </a:r>
          </a:p>
          <a:p>
            <a:pPr marL="228600" indent="-228600">
              <a:buAutoNum type="arabicPeriod"/>
            </a:pPr>
            <a:endParaRPr lang="en-US" dirty="0"/>
          </a:p>
          <a:p>
            <a:pPr marL="0" lvl="0" indent="-227013" eaLnBrk="1" hangingPunct="1">
              <a:lnSpc>
                <a:spcPct val="90000"/>
              </a:lnSpc>
              <a:buFont typeface="Arial" panose="020B0604020202020204" pitchFamily="34" charset="0"/>
              <a:buNone/>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27</a:t>
            </a:fld>
            <a:endParaRPr lang="en-US" dirty="0"/>
          </a:p>
        </p:txBody>
      </p:sp>
    </p:spTree>
    <p:extLst>
      <p:ext uri="{BB962C8B-B14F-4D97-AF65-F5344CB8AC3E}">
        <p14:creationId xmlns:p14="http://schemas.microsoft.com/office/powerpoint/2010/main" val="2506070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312919"/>
          </a:xfrm>
        </p:spPr>
        <p:txBody>
          <a:bodyPr/>
          <a:lstStyle/>
          <a:p>
            <a:r>
              <a:rPr lang="en-US" dirty="0"/>
              <a:t>Garbage collection is the process by which solid-state memory improves write performance, proactively eliminating the need for whole block erasures prior to every write operation. </a:t>
            </a:r>
          </a:p>
          <a:p>
            <a:r>
              <a:rPr lang="en-US" dirty="0"/>
              <a:t>As we just learned, data is written to flash memory in units called pages (made up of multiple cells). However, the memory can only be erased in larger units called blocks (made up of multiple pages). If the data in some of the pages of the block are no longer needed (also called stale pages), only the pages with good data in that block are read and rewritten into another previously erased empty block. Then the free pages left by not moving the stale data are available for new data. This process is called </a:t>
            </a:r>
            <a:r>
              <a:rPr lang="en-US" i="1" dirty="0"/>
              <a:t>garbage collection</a:t>
            </a:r>
            <a:r>
              <a:rPr lang="en-US" dirty="0"/>
              <a:t>. All SSDs include some level of garbage collection, but they may differ in when and how fast they perform the process.</a:t>
            </a:r>
            <a:r>
              <a:rPr lang="en-US" baseline="30000" dirty="0"/>
              <a:t>1</a:t>
            </a:r>
            <a:endParaRPr lang="en-US" dirty="0"/>
          </a:p>
          <a:p>
            <a:r>
              <a:rPr lang="en-US" dirty="0"/>
              <a:t>Traditional hard disk drives simply overwrite unneeded data blocks with new data. Flash memory, however, must erase the unneeded data blocks before new data can be written. The garbage collection process works in the background and systematically identifies which memory cells contain unneeded data. Those blocks of unneeded data are cleared during off-peak times to maintain optimal write speeds during normal operation of the device.</a:t>
            </a:r>
            <a:r>
              <a:rPr lang="en-US" baseline="30000" dirty="0"/>
              <a:t>2</a:t>
            </a:r>
          </a:p>
          <a:p>
            <a:r>
              <a:rPr lang="en-US" dirty="0"/>
              <a:t>There is a great deal of potential complexity to the garbage collection process, which can occur at any of the following levels:</a:t>
            </a:r>
          </a:p>
          <a:p>
            <a:pPr marL="163513" indent="-163513">
              <a:spcAft>
                <a:spcPts val="0"/>
              </a:spcAft>
              <a:buFont typeface="Arial"/>
              <a:buChar char="•"/>
            </a:pPr>
            <a:r>
              <a:rPr lang="en-US" dirty="0"/>
              <a:t>Operating system </a:t>
            </a:r>
          </a:p>
          <a:p>
            <a:pPr marL="163513" indent="-163513">
              <a:spcAft>
                <a:spcPts val="0"/>
              </a:spcAft>
              <a:buFont typeface="Arial"/>
              <a:buChar char="•"/>
            </a:pPr>
            <a:r>
              <a:rPr lang="en-US" dirty="0"/>
              <a:t>Application code/programming language</a:t>
            </a:r>
          </a:p>
          <a:p>
            <a:pPr marL="163513" indent="-163513">
              <a:spcAft>
                <a:spcPts val="0"/>
              </a:spcAft>
              <a:buFont typeface="Arial"/>
              <a:buChar char="•"/>
            </a:pPr>
            <a:r>
              <a:rPr lang="en-US" dirty="0"/>
              <a:t>Hardware controllers</a:t>
            </a:r>
          </a:p>
          <a:p>
            <a:pPr marL="163513" indent="-163513">
              <a:buFont typeface="Arial"/>
              <a:buChar char="•"/>
            </a:pPr>
            <a:r>
              <a:rPr lang="en-US" dirty="0"/>
              <a:t>How the programmer chooses to implement garbage collection</a:t>
            </a:r>
          </a:p>
          <a:p>
            <a:r>
              <a:rPr lang="en-US" dirty="0"/>
              <a:t>Each of the programming languages (Java, .NET, C#, and so on) have their own Garbage Collection (GC) functions and methods. The developer can choose to implement them (or not) in his code. Some developer platforms have their own garbage collection implementations outside of the standard language-based methods. </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28</a:t>
            </a:fld>
            <a:endParaRPr lang="en-US" dirty="0"/>
          </a:p>
        </p:txBody>
      </p:sp>
    </p:spTree>
    <p:extLst>
      <p:ext uri="{BB962C8B-B14F-4D97-AF65-F5344CB8AC3E}">
        <p14:creationId xmlns:p14="http://schemas.microsoft.com/office/powerpoint/2010/main" val="282581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t>Database vacuuming is different than garbage collection.  Databases are vacuumed to claim space back that is no longer needed by active data. When a vacuum occurs, deleted rows are removed and data may be reorganized. The goal is to reorganize the data to make the database as small as possible. The reorganization takes data that may seem out of order due to deletions that cause the data to appear fragmented.</a:t>
            </a:r>
            <a:r>
              <a:rPr lang="en-US" baseline="30000" dirty="0"/>
              <a:t>3 </a:t>
            </a:r>
            <a:r>
              <a:rPr lang="en-US" dirty="0"/>
              <a:t>Thus, the database is organized in a manner that makes more sense. Database vacuuming often removes data marked for deletion by the user. </a:t>
            </a:r>
          </a:p>
          <a:p>
            <a:r>
              <a:rPr lang="en-US" dirty="0"/>
              <a:t>Apple doesn't use any sort of garbage collection process across the entire device. It is not needed as the Automatic Reference Counting (ARC) handles the regular controls of memory and data allocation. A discussion of this issue can be found at https://www.macobserver.com/tmo/article/apple-warns-developers-garbage-collection-is-dead-move-to-arc/.</a:t>
            </a:r>
          </a:p>
          <a:p>
            <a:r>
              <a:rPr lang="en-US" dirty="0"/>
              <a:t>More information about how Android Dalvik uses and configures garbage collection can be found at https://developer.android.com/studio/profile/memory-profiler#LogMessages.</a:t>
            </a:r>
          </a:p>
          <a:p>
            <a:pPr marL="174625" indent="-174625">
              <a:spcAft>
                <a:spcPts val="0"/>
              </a:spcAft>
              <a:buFont typeface="+mj-lt"/>
              <a:buAutoNum type="arabicPeriod"/>
            </a:pPr>
            <a:r>
              <a:rPr lang="en-US" dirty="0"/>
              <a:t>https://for585.com/b0hog (Wikipedia entry on garbage collection)</a:t>
            </a:r>
          </a:p>
          <a:p>
            <a:pPr marL="174625" indent="-174625">
              <a:spcAft>
                <a:spcPts val="0"/>
              </a:spcAft>
              <a:buFont typeface="+mj-lt"/>
              <a:buAutoNum type="arabicPeriod"/>
            </a:pPr>
            <a:r>
              <a:rPr lang="en-US" dirty="0"/>
              <a:t>https://for585.com/b7rov (TechTarget article on garbage collection)</a:t>
            </a:r>
          </a:p>
          <a:p>
            <a:pPr marL="174625" marR="0" lvl="0" indent="-174625" algn="l" defTabSz="914400" rtl="0" eaLnBrk="1" fontAlgn="auto" latinLnBrk="0" hangingPunct="1">
              <a:lnSpc>
                <a:spcPct val="100000"/>
              </a:lnSpc>
              <a:spcBef>
                <a:spcPts val="0"/>
              </a:spcBef>
              <a:spcAft>
                <a:spcPts val="800"/>
              </a:spcAft>
              <a:buClrTx/>
              <a:buSzTx/>
              <a:buFont typeface="+mj-lt"/>
              <a:buAutoNum type="arabicPeriod"/>
              <a:tabLst/>
              <a:defRPr/>
            </a:pPr>
            <a:r>
              <a:rPr lang="en-US" dirty="0"/>
              <a:t>https://for585.com/vacuum (</a:t>
            </a:r>
            <a:r>
              <a:rPr lang="en-US" dirty="0" err="1"/>
              <a:t>SQLite.org</a:t>
            </a:r>
            <a:r>
              <a:rPr lang="en-US" dirty="0"/>
              <a:t>)</a:t>
            </a:r>
          </a:p>
          <a:p>
            <a:endParaRPr lang="en-US" dirty="0"/>
          </a:p>
          <a:p>
            <a:endParaRPr lang="en-US" dirty="0"/>
          </a:p>
        </p:txBody>
      </p:sp>
      <p:sp>
        <p:nvSpPr>
          <p:cNvPr id="2" name="Slide Number Placeholder 1">
            <a:extLst>
              <a:ext uri="{FF2B5EF4-FFF2-40B4-BE49-F238E27FC236}">
                <a16:creationId xmlns:a16="http://schemas.microsoft.com/office/drawing/2014/main" id="{7E14B71D-F74F-7771-E040-76CF5DBB5A0C}"/>
              </a:ext>
            </a:extLst>
          </p:cNvPr>
          <p:cNvSpPr>
            <a:spLocks noGrp="1"/>
          </p:cNvSpPr>
          <p:nvPr>
            <p:ph type="sldNum" sz="quarter" idx="5"/>
          </p:nvPr>
        </p:nvSpPr>
        <p:spPr/>
        <p:txBody>
          <a:bodyPr/>
          <a:lstStyle/>
          <a:p>
            <a:fld id="{3E35E697-39D1-7641-AEE2-3F6A60E264FC}" type="slidenum">
              <a:rPr lang="en-US" smtClean="0"/>
              <a:pPr/>
              <a:t>29</a:t>
            </a:fld>
            <a:endParaRPr lang="en-US" dirty="0"/>
          </a:p>
        </p:txBody>
      </p:sp>
    </p:spTree>
    <p:extLst>
      <p:ext uri="{BB962C8B-B14F-4D97-AF65-F5344CB8AC3E}">
        <p14:creationId xmlns:p14="http://schemas.microsoft.com/office/powerpoint/2010/main" val="407986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lvl="0">
              <a:spcAft>
                <a:spcPts val="0"/>
              </a:spcAft>
            </a:pPr>
            <a:r>
              <a:rPr lang="en-US" b="1" noProof="0" dirty="0"/>
              <a:t>Section 1: Smartphone Overview, Fundamentals of Analysis, and SQLite Forensics</a:t>
            </a:r>
          </a:p>
          <a:p>
            <a:pPr lvl="0"/>
            <a:r>
              <a:rPr lang="en-US" dirty="0"/>
              <a:t>Although smartphone forensic concepts are similar to those of digital forensics, smartphone file system structures differ and require specialized decoding skills to correctly interpret the data acquired from the device. On this first course day, students will apply what they know to smartphone forensic handling, device capabilities, acquisition methods, SQLite database examination, query development, and table joins. Students will become familiar with the most popular forensic tools required to complete comprehensive examinations of smartphone data structures.</a:t>
            </a:r>
          </a:p>
          <a:p>
            <a:pPr lvl="0">
              <a:spcAft>
                <a:spcPts val="0"/>
              </a:spcAft>
            </a:pPr>
            <a:r>
              <a:rPr lang="en-US" b="1" noProof="0" dirty="0"/>
              <a:t>Section 2: Android Forensics</a:t>
            </a:r>
          </a:p>
          <a:p>
            <a:r>
              <a:rPr lang="en-US" dirty="0"/>
              <a:t>Android devices are among the most widely used smartphones in the world, which means they surely will be part of an investigation that comes across your desk. Unfortunately, gaining access to these devices isn't as easy as it used to be. Android devices contain substantial amounts of data that can be decoded and interpreted into useful information. However, without honing the appropriate skills to bypass locked Androids and correctly interpret the data stored on them, you will be unprepared for the rapidly evolving world of smartphone forensics. Android backups can be created for forensic analysis or by a user. Smartphone examiners need to understand the file structures and how to parse these data. Additionally, Android and Google Cloud data store tons of valuable information. You will find Google artifacts from iOS users as well.</a:t>
            </a:r>
            <a:endParaRPr lang="en-US" b="1" noProof="0" dirty="0"/>
          </a:p>
          <a:p>
            <a:pPr lvl="0">
              <a:spcAft>
                <a:spcPts val="0"/>
              </a:spcAft>
            </a:pPr>
            <a:r>
              <a:rPr lang="en-US" b="1" noProof="0" dirty="0"/>
              <a:t>Section 3: iOS Device Forensics</a:t>
            </a:r>
          </a:p>
          <a:p>
            <a:r>
              <a:rPr lang="en-US" dirty="0"/>
              <a:t>Apple iOS devices contain substantial amounts of data (including deleted records) that can be decoded and interpreted into useful information. Proper handling and parsing skills are needed to bypass locked iOS devices and correctly interpret the data. This course section will cover extraction techniques using jailbreaks and exploits. Without iOS instruction, you will be unprepared to deal with the iOS device that will likely be a major component in a forensic investigation.</a:t>
            </a:r>
          </a:p>
          <a:p>
            <a:endParaRPr lang="en-US" dirty="0"/>
          </a:p>
        </p:txBody>
      </p:sp>
      <p:sp>
        <p:nvSpPr>
          <p:cNvPr id="5" name="Slide Number Placeholder 4">
            <a:extLst>
              <a:ext uri="{FF2B5EF4-FFF2-40B4-BE49-F238E27FC236}">
                <a16:creationId xmlns:a16="http://schemas.microsoft.com/office/drawing/2014/main" id="{13F7E1A3-F03E-426E-C5DC-7F0FEDBF173C}"/>
              </a:ext>
            </a:extLst>
          </p:cNvPr>
          <p:cNvSpPr>
            <a:spLocks noGrp="1"/>
          </p:cNvSpPr>
          <p:nvPr>
            <p:ph type="sldNum" sz="quarter" idx="5"/>
          </p:nvPr>
        </p:nvSpPr>
        <p:spPr/>
        <p:txBody>
          <a:bodyPr/>
          <a:lstStyle/>
          <a:p>
            <a:fld id="{3E35E697-39D1-7641-AEE2-3F6A60E264FC}" type="slidenum">
              <a:rPr lang="en-US" smtClean="0"/>
              <a:pPr/>
              <a:t>3</a:t>
            </a:fld>
            <a:endParaRPr lang="en-US" dirty="0"/>
          </a:p>
        </p:txBody>
      </p:sp>
    </p:spTree>
    <p:extLst>
      <p:ext uri="{BB962C8B-B14F-4D97-AF65-F5344CB8AC3E}">
        <p14:creationId xmlns:p14="http://schemas.microsoft.com/office/powerpoint/2010/main" val="3294785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F8DE-F478-69D3-5B21-636A46DE4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D5ACE-4DA9-4E39-0442-523D830FD519}"/>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621F667-D1BB-9D37-6DFE-732DFA284B10}"/>
              </a:ext>
            </a:extLst>
          </p:cNvPr>
          <p:cNvSpPr>
            <a:spLocks noGrp="1"/>
          </p:cNvSpPr>
          <p:nvPr>
            <p:ph type="body" idx="1"/>
          </p:nvPr>
        </p:nvSpPr>
        <p:spPr/>
        <p:txBody>
          <a:bodyPr/>
          <a:lstStyle/>
          <a:p>
            <a:r>
              <a:rPr lang="en-US" dirty="0"/>
              <a:t>Smartphones commonly have SD cards and SIM cards, which contain unique data that may not be captured during forensic acquisition of the device. It is best to assume that the data saved on these devices (the SIMs</a:t>
            </a:r>
            <a:r>
              <a:rPr lang="en-US" baseline="0" dirty="0"/>
              <a:t> and SD cards)</a:t>
            </a:r>
            <a:r>
              <a:rPr lang="en-US" dirty="0"/>
              <a:t> will not be acquired during the smartphone acquisition and to acquire each individually.</a:t>
            </a:r>
          </a:p>
          <a:p>
            <a:r>
              <a:rPr lang="en-US" dirty="0"/>
              <a:t>SD cards can be acquired using most smartphone forensic</a:t>
            </a:r>
            <a:r>
              <a:rPr lang="en-US" baseline="0" dirty="0"/>
              <a:t> tools</a:t>
            </a:r>
            <a:r>
              <a:rPr lang="en-US" dirty="0"/>
              <a:t>; however, a tool like FTK imager is free and may work faster. When acquiring an SD card, ensure that your card reader is write protected to ensure changes are not made to the media. Always test your write protection</a:t>
            </a:r>
            <a:r>
              <a:rPr lang="en-US" baseline="0" dirty="0"/>
              <a:t> method prior to acquiring evidence. </a:t>
            </a:r>
            <a:endParaRPr lang="en-US" dirty="0"/>
          </a:p>
          <a:p>
            <a:r>
              <a:rPr lang="en-US" dirty="0"/>
              <a:t>Prior to pulling a SIM card from a device, make sure you have already acquired the data. Some SIM cards will lock the device and possibly put it in a BFU state. SIM cards can be acquired using most smartphone forensic</a:t>
            </a:r>
            <a:r>
              <a:rPr lang="en-US" baseline="0" dirty="0"/>
              <a:t> tools</a:t>
            </a:r>
            <a:r>
              <a:rPr lang="en-US" dirty="0"/>
              <a:t>. With modern</a:t>
            </a:r>
            <a:r>
              <a:rPr lang="en-US" baseline="0" dirty="0"/>
              <a:t> devices, the SIM card is often not acquired during forensic extraction, and data can be saved to these devices. </a:t>
            </a:r>
          </a:p>
          <a:p>
            <a:r>
              <a:rPr lang="en-US" baseline="0" dirty="0"/>
              <a:t>Methods for SIM extraction, which is more relevant when examining older Android (or some other deprecated Operating Systems) are included as </a:t>
            </a:r>
            <a:r>
              <a:rPr lang="en-US" baseline="0" dirty="0" err="1"/>
              <a:t>Bonus_Exercises</a:t>
            </a:r>
            <a:r>
              <a:rPr lang="en-US" baseline="0" dirty="0"/>
              <a:t>. </a:t>
            </a:r>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FF66411-C640-60DD-CAEC-0A9AAF107237}"/>
              </a:ext>
            </a:extLst>
          </p:cNvPr>
          <p:cNvSpPr>
            <a:spLocks noGrp="1"/>
          </p:cNvSpPr>
          <p:nvPr>
            <p:ph type="sldNum" sz="quarter" idx="5"/>
          </p:nvPr>
        </p:nvSpPr>
        <p:spPr/>
        <p:txBody>
          <a:bodyPr/>
          <a:lstStyle/>
          <a:p>
            <a:fld id="{3E35E697-39D1-7641-AEE2-3F6A60E264FC}" type="slidenum">
              <a:rPr lang="en-US" smtClean="0"/>
              <a:pPr/>
              <a:t>30</a:t>
            </a:fld>
            <a:endParaRPr lang="en-US" dirty="0"/>
          </a:p>
        </p:txBody>
      </p:sp>
    </p:spTree>
    <p:extLst>
      <p:ext uri="{BB962C8B-B14F-4D97-AF65-F5344CB8AC3E}">
        <p14:creationId xmlns:p14="http://schemas.microsoft.com/office/powerpoint/2010/main" val="1957999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FF1A8-F72A-3AC0-0E18-E9DC6D852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055AF-2703-A1DF-30B3-784CD177AF5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1684A3E4-D025-0201-80E9-BDE467BC27B9}"/>
              </a:ext>
            </a:extLst>
          </p:cNvPr>
          <p:cNvSpPr>
            <a:spLocks noGrp="1"/>
          </p:cNvSpPr>
          <p:nvPr>
            <p:ph type="body" idx="1"/>
          </p:nvPr>
        </p:nvSpPr>
        <p:spPr/>
        <p:txBody>
          <a:bodyPr/>
          <a:lstStyle/>
          <a:p>
            <a:r>
              <a:rPr lang="en-US" dirty="0"/>
              <a:t>SD cards are the most compact data storage available today. SD cards are often available for use in smartphones and sometimes improve the performance of the device since they prevent the internal memory on the device from being overused. Some devices, such as iOS devices, do not allow for the use of an SD card. This forces the consumer to purchase a device with a greater storage capacity.</a:t>
            </a:r>
          </a:p>
          <a:p>
            <a:r>
              <a:rPr lang="en-US" dirty="0"/>
              <a:t>There are three physical sizes of SD cards: original, mini, and micro. Most of the smaller SD cards come with an adapter that can be used to acquire the media. Most SD card readers have slots for each physical size.</a:t>
            </a:r>
          </a:p>
          <a:p>
            <a:r>
              <a:rPr lang="en-US" dirty="0"/>
              <a:t>Storage size differs for SD cards. Standard SD cards are 2 GB maximum in size. Micro Secure Digital High Capacity (SDHC) stores between 4 GB and 32 GB and are the most common SD cards found in smartphones. A 32 GB SD card allows for a lot more storage than what we are used to seeing on these devices. Secure Digital Extended Capacity (SDXC) can store between 32 GB and 2 TB of data. Most modern Samsung (and not only Samsung) phones supporting SDXC can reach at least 512 GB. We see them quite often.</a:t>
            </a:r>
          </a:p>
          <a:p>
            <a:r>
              <a:rPr lang="en-US" dirty="0"/>
              <a:t>Remember, these devices are transient. Consumers may reuse these SD cards, and you might be surprised to find information relating to other smartphones, cameras, and computers during your investigation.</a:t>
            </a:r>
          </a:p>
          <a:p>
            <a:r>
              <a:rPr lang="en-US" dirty="0"/>
              <a:t>Although it may take longer, the best method for acquiring SD cards found in smartphones includes:</a:t>
            </a:r>
          </a:p>
          <a:p>
            <a:pPr lvl="1" indent="-228600">
              <a:spcAft>
                <a:spcPts val="0"/>
              </a:spcAft>
              <a:buFont typeface="+mj-lt"/>
              <a:buAutoNum type="arabicPeriod"/>
            </a:pPr>
            <a:r>
              <a:rPr lang="en-US" dirty="0"/>
              <a:t>Acquire the smartphone with the SD card inserted in the handset.</a:t>
            </a:r>
          </a:p>
          <a:p>
            <a:pPr lvl="1" indent="-228600">
              <a:spcAft>
                <a:spcPts val="0"/>
              </a:spcAft>
              <a:buFont typeface="+mj-lt"/>
              <a:buAutoNum type="arabicPeriod"/>
            </a:pPr>
            <a:r>
              <a:rPr lang="en-US" dirty="0"/>
              <a:t>Remove the SD card and acquire using a tool such as FTK Imager.</a:t>
            </a:r>
          </a:p>
          <a:p>
            <a:pPr marL="228600" lvl="1" indent="-228600">
              <a:buFont typeface="+mj-lt"/>
              <a:buAutoNum type="arabicPeriod"/>
            </a:pPr>
            <a:r>
              <a:rPr lang="en-US" dirty="0"/>
              <a:t>Examine with both traditional forensic tool (EnCase, XWAYS,</a:t>
            </a:r>
            <a:r>
              <a:rPr lang="en-US" baseline="0" dirty="0"/>
              <a:t> Autopsy, </a:t>
            </a:r>
            <a:r>
              <a:rPr lang="en-US" dirty="0"/>
              <a:t>FTK, etc.) and mobile device forensic tools.</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AE8EFE42-6AC6-59C8-5C88-F0BB1815A9BE}"/>
              </a:ext>
            </a:extLst>
          </p:cNvPr>
          <p:cNvSpPr>
            <a:spLocks noGrp="1"/>
          </p:cNvSpPr>
          <p:nvPr>
            <p:ph type="sldNum" sz="quarter" idx="5"/>
          </p:nvPr>
        </p:nvSpPr>
        <p:spPr/>
        <p:txBody>
          <a:bodyPr/>
          <a:lstStyle/>
          <a:p>
            <a:fld id="{3E35E697-39D1-7641-AEE2-3F6A60E264FC}" type="slidenum">
              <a:rPr lang="en-US" smtClean="0"/>
              <a:pPr/>
              <a:t>31</a:t>
            </a:fld>
            <a:endParaRPr lang="en-US" dirty="0"/>
          </a:p>
        </p:txBody>
      </p:sp>
    </p:spTree>
    <p:extLst>
      <p:ext uri="{BB962C8B-B14F-4D97-AF65-F5344CB8AC3E}">
        <p14:creationId xmlns:p14="http://schemas.microsoft.com/office/powerpoint/2010/main" val="1514155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FDC99-996E-C4B4-D9FE-5DD6221D7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F6036-2BDE-305F-A21D-EA5CB776569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91755EA9-CD95-8EE9-1263-B08473EA70A2}"/>
              </a:ext>
            </a:extLst>
          </p:cNvPr>
          <p:cNvSpPr>
            <a:spLocks noGrp="1"/>
          </p:cNvSpPr>
          <p:nvPr>
            <p:ph type="body" idx="1"/>
          </p:nvPr>
        </p:nvSpPr>
        <p:spPr/>
        <p:txBody>
          <a:bodyPr/>
          <a:lstStyle/>
          <a:p>
            <a:r>
              <a:rPr lang="en-US" dirty="0"/>
              <a:t>SD cards can store data in any format. Examiners must take this into consideration when conducting a forensic examination of an SD card. Smartphones, however, use the SD cards to store application data, user-created files, backup files, and possibly encrypted volumes. Depending on the smartphone, the data stored and acquired from the SD card may vary. </a:t>
            </a:r>
          </a:p>
          <a:p>
            <a:r>
              <a:rPr lang="en-US" dirty="0"/>
              <a:t>A full file system examination of the SD card should be conducted in your forensic tool of choice. XWAYS, Autopsy, Inspector, EnCase, or FTK provide access to all the files (deleted and active) on the media to include encrypted volumes. Mobile device forensic tools may be required for parsing third-party applications and phone backup files. Andrew Hoog, from </a:t>
            </a:r>
            <a:r>
              <a:rPr lang="en-US" dirty="0" err="1"/>
              <a:t>viaForensics</a:t>
            </a:r>
            <a:r>
              <a:rPr lang="en-US" dirty="0"/>
              <a:t>, references the use of SD cards in Android devices in his book </a:t>
            </a:r>
            <a:r>
              <a:rPr lang="en-US" i="1" dirty="0"/>
              <a:t>Android Forensics: Investigation, Analysis and Mobile Security for Google Android</a:t>
            </a:r>
            <a:r>
              <a:rPr lang="en-US" dirty="0"/>
              <a:t>. </a:t>
            </a:r>
          </a:p>
          <a:p>
            <a:r>
              <a:rPr lang="en-US" dirty="0"/>
              <a:t>The examiner should use tools that allow him/her to search by file extension, keyword search, mount files, and carve data that may reside on the media, but isn't being interpreted. Analysis for the Android portion of this SD card are covered in the corresponding sections of this course. </a:t>
            </a:r>
          </a:p>
          <a:p>
            <a:endParaRPr lang="en-US" dirty="0"/>
          </a:p>
          <a:p>
            <a:endParaRPr lang="en-US" dirty="0"/>
          </a:p>
        </p:txBody>
      </p:sp>
      <p:sp>
        <p:nvSpPr>
          <p:cNvPr id="5" name="Slide Number Placeholder 4">
            <a:extLst>
              <a:ext uri="{FF2B5EF4-FFF2-40B4-BE49-F238E27FC236}">
                <a16:creationId xmlns:a16="http://schemas.microsoft.com/office/drawing/2014/main" id="{F41A8F14-E088-F36C-C2DE-C5A3958A2A10}"/>
              </a:ext>
            </a:extLst>
          </p:cNvPr>
          <p:cNvSpPr>
            <a:spLocks noGrp="1"/>
          </p:cNvSpPr>
          <p:nvPr>
            <p:ph type="sldNum" sz="quarter" idx="5"/>
          </p:nvPr>
        </p:nvSpPr>
        <p:spPr/>
        <p:txBody>
          <a:bodyPr/>
          <a:lstStyle/>
          <a:p>
            <a:fld id="{3E35E697-39D1-7641-AEE2-3F6A60E264FC}" type="slidenum">
              <a:rPr lang="en-US" smtClean="0"/>
              <a:pPr/>
              <a:t>32</a:t>
            </a:fld>
            <a:endParaRPr lang="en-US" dirty="0"/>
          </a:p>
        </p:txBody>
      </p:sp>
    </p:spTree>
    <p:extLst>
      <p:ext uri="{BB962C8B-B14F-4D97-AF65-F5344CB8AC3E}">
        <p14:creationId xmlns:p14="http://schemas.microsoft.com/office/powerpoint/2010/main" val="118220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F8E0D-AB3A-A832-4D0F-7C94896BE66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B54051B2-8631-7E4A-FC4C-E29811992144}"/>
              </a:ext>
            </a:extLst>
          </p:cNvPr>
          <p:cNvSpPr>
            <a:spLocks noGrp="1"/>
          </p:cNvSpPr>
          <p:nvPr>
            <p:ph type="body" idx="1"/>
          </p:nvPr>
        </p:nvSpPr>
        <p:spPr>
          <a:xfrm>
            <a:off x="296863" y="7651375"/>
            <a:ext cx="6721475" cy="1696823"/>
          </a:xfrm>
        </p:spPr>
        <p:txBody>
          <a:bodyPr/>
          <a:lstStyle/>
          <a:p>
            <a:r>
              <a:rPr lang="en-US" dirty="0"/>
              <a:t>Deleted images may be recovered from the SD card. Depending on the SD card and the process for deleting the image, EXIF data may be recoverable. FTK Imager shows the deleted images from the SD card but may not display the EXIF data. Should you not find any EXIF data, it is best to export the image and attempt to recover the data using another tool or a hex editor.  </a:t>
            </a:r>
          </a:p>
          <a:p>
            <a:endParaRPr lang="en-US" dirty="0"/>
          </a:p>
        </p:txBody>
      </p:sp>
      <p:pic>
        <p:nvPicPr>
          <p:cNvPr id="5" name="Picture 4" descr="FileSystem.jpg">
            <a:extLst>
              <a:ext uri="{FF2B5EF4-FFF2-40B4-BE49-F238E27FC236}">
                <a16:creationId xmlns:a16="http://schemas.microsoft.com/office/drawing/2014/main" id="{4AEE7ABB-65A9-8DBC-CD24-1CD00514916B}"/>
              </a:ext>
            </a:extLst>
          </p:cNvPr>
          <p:cNvPicPr>
            <a:picLocks noChangeAspect="1"/>
          </p:cNvPicPr>
          <p:nvPr/>
        </p:nvPicPr>
        <p:blipFill>
          <a:blip r:embed="rId3"/>
          <a:stretch>
            <a:fillRect/>
          </a:stretch>
        </p:blipFill>
        <p:spPr>
          <a:xfrm>
            <a:off x="1425702" y="685800"/>
            <a:ext cx="4463797" cy="6642974"/>
          </a:xfrm>
          <a:prstGeom prst="rect">
            <a:avLst/>
          </a:prstGeom>
          <a:ln>
            <a:solidFill>
              <a:schemeClr val="tx1">
                <a:lumMod val="50000"/>
                <a:lumOff val="50000"/>
              </a:schemeClr>
            </a:solidFill>
          </a:ln>
        </p:spPr>
      </p:pic>
      <p:sp>
        <p:nvSpPr>
          <p:cNvPr id="2" name="Slide Number Placeholder 1">
            <a:extLst>
              <a:ext uri="{FF2B5EF4-FFF2-40B4-BE49-F238E27FC236}">
                <a16:creationId xmlns:a16="http://schemas.microsoft.com/office/drawing/2014/main" id="{E05C8D62-C726-7E61-7D12-799BB448C362}"/>
              </a:ext>
            </a:extLst>
          </p:cNvPr>
          <p:cNvSpPr>
            <a:spLocks noGrp="1"/>
          </p:cNvSpPr>
          <p:nvPr>
            <p:ph type="sldNum" sz="quarter" idx="5"/>
          </p:nvPr>
        </p:nvSpPr>
        <p:spPr/>
        <p:txBody>
          <a:bodyPr/>
          <a:lstStyle/>
          <a:p>
            <a:fld id="{3E35E697-39D1-7641-AEE2-3F6A60E264FC}" type="slidenum">
              <a:rPr lang="en-US" smtClean="0"/>
              <a:pPr/>
              <a:t>33</a:t>
            </a:fld>
            <a:endParaRPr lang="en-US" dirty="0"/>
          </a:p>
        </p:txBody>
      </p:sp>
    </p:spTree>
    <p:extLst>
      <p:ext uri="{BB962C8B-B14F-4D97-AF65-F5344CB8AC3E}">
        <p14:creationId xmlns:p14="http://schemas.microsoft.com/office/powerpoint/2010/main" val="1197463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EBAB5-66ED-4695-C4AA-43BC282E9224}"/>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767FAD5C-4DAE-88AE-4B72-00E77E037E92}"/>
              </a:ext>
            </a:extLst>
          </p:cNvPr>
          <p:cNvSpPr>
            <a:spLocks noGrp="1"/>
          </p:cNvSpPr>
          <p:nvPr>
            <p:ph type="body" idx="1"/>
          </p:nvPr>
        </p:nvSpPr>
        <p:spPr>
          <a:xfrm>
            <a:off x="296863" y="6589059"/>
            <a:ext cx="6721475" cy="3119717"/>
          </a:xfrm>
        </p:spPr>
        <p:txBody>
          <a:bodyPr/>
          <a:lstStyle/>
          <a:p>
            <a:r>
              <a:rPr lang="en-US" dirty="0"/>
              <a:t>Many smartphones contain microSD data storage expansion cards that are used for increased storage and functionality. These storage cards can contain data that has great evidentiary value. </a:t>
            </a:r>
          </a:p>
          <a:p>
            <a:r>
              <a:rPr lang="en-US" dirty="0"/>
              <a:t>Most MicroSD data storage cards are generally formatted with FAT file system; however, some are formatted NTFS, and some contain proprietary formatting. Many phones allow the user to encrypt data stored on the microSD card, and some of these cards are locked to the device they are installed in and are not readable outside the device. You may find that a microSD card has been used in several smartphones or other devices. </a:t>
            </a:r>
          </a:p>
          <a:p>
            <a:r>
              <a:rPr lang="en-US" dirty="0"/>
              <a:t>If possible, microSD expansion cards should be processed as you would traditional media, including the use of write protection devices. Processing data expansion cards while installed in a device may result in changes to the date and timestamps on the card, and so the cards should first be processed outside the phone, and then with the phone if you choose to see the data in its native context. Some expandable storage cards are locked to the device and are not readable outside the device and, therefore, need to be processed while installed in the device.</a:t>
            </a:r>
          </a:p>
          <a:p>
            <a:endParaRPr lang="en-US" dirty="0"/>
          </a:p>
        </p:txBody>
      </p:sp>
      <p:pic>
        <p:nvPicPr>
          <p:cNvPr id="5" name="Content Placeholder 5" descr="Deleted_data.jpg">
            <a:extLst>
              <a:ext uri="{FF2B5EF4-FFF2-40B4-BE49-F238E27FC236}">
                <a16:creationId xmlns:a16="http://schemas.microsoft.com/office/drawing/2014/main" id="{DC799311-30E2-FA30-4761-B29E5E970628}"/>
              </a:ext>
            </a:extLst>
          </p:cNvPr>
          <p:cNvPicPr>
            <a:picLocks noChangeAspect="1"/>
          </p:cNvPicPr>
          <p:nvPr/>
        </p:nvPicPr>
        <p:blipFill>
          <a:blip r:embed="rId3"/>
          <a:stretch>
            <a:fillRect/>
          </a:stretch>
        </p:blipFill>
        <p:spPr>
          <a:xfrm>
            <a:off x="747144" y="336549"/>
            <a:ext cx="5820913" cy="5940426"/>
          </a:xfrm>
          <a:prstGeom prst="rect">
            <a:avLst/>
          </a:prstGeom>
        </p:spPr>
      </p:pic>
      <p:sp>
        <p:nvSpPr>
          <p:cNvPr id="2" name="Slide Number Placeholder 1">
            <a:extLst>
              <a:ext uri="{FF2B5EF4-FFF2-40B4-BE49-F238E27FC236}">
                <a16:creationId xmlns:a16="http://schemas.microsoft.com/office/drawing/2014/main" id="{3D1A8D6C-C809-E8FD-B4BD-90CC9A97A361}"/>
              </a:ext>
            </a:extLst>
          </p:cNvPr>
          <p:cNvSpPr>
            <a:spLocks noGrp="1"/>
          </p:cNvSpPr>
          <p:nvPr>
            <p:ph type="sldNum" sz="quarter" idx="5"/>
          </p:nvPr>
        </p:nvSpPr>
        <p:spPr/>
        <p:txBody>
          <a:bodyPr/>
          <a:lstStyle/>
          <a:p>
            <a:fld id="{3E35E697-39D1-7641-AEE2-3F6A60E264FC}" type="slidenum">
              <a:rPr lang="en-US" smtClean="0"/>
              <a:pPr/>
              <a:t>34</a:t>
            </a:fld>
            <a:endParaRPr lang="en-US" dirty="0"/>
          </a:p>
        </p:txBody>
      </p:sp>
    </p:spTree>
    <p:extLst>
      <p:ext uri="{BB962C8B-B14F-4D97-AF65-F5344CB8AC3E}">
        <p14:creationId xmlns:p14="http://schemas.microsoft.com/office/powerpoint/2010/main" val="4061040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94B2-9D3F-3BC4-DE7B-72F63E042FC5}"/>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6F91D29C-2A94-9457-7E0E-56CF4FE90DA1}"/>
              </a:ext>
            </a:extLst>
          </p:cNvPr>
          <p:cNvSpPr>
            <a:spLocks noGrp="1"/>
          </p:cNvSpPr>
          <p:nvPr>
            <p:ph type="body" idx="1"/>
          </p:nvPr>
        </p:nvSpPr>
        <p:spPr>
          <a:xfrm>
            <a:off x="296863" y="336177"/>
            <a:ext cx="6721475" cy="9012022"/>
          </a:xfrm>
        </p:spPr>
        <p:txBody>
          <a:bodyPr/>
          <a:lstStyle/>
          <a:p>
            <a:r>
              <a:rPr lang="en-US" dirty="0"/>
              <a:t>Some Android devices allow for external and additional internal storage. The standard SD cards range in size and can be added and removed from the device by the user. Once inserted, the SD card must be mounted for the Android to access the media. The Android YAFFS2 file system relies on external SD cards for additional storage.</a:t>
            </a:r>
            <a:r>
              <a:rPr lang="en-US" baseline="0" dirty="0"/>
              <a:t>  </a:t>
            </a:r>
            <a:r>
              <a:rPr lang="en-US" dirty="0"/>
              <a:t>eMMC (embedded multimedia cards) were introduced with the EXT file system. The reasoning was to allow more internal storage that didn't rely on or use up the NAND flash memory. Keep in mind that the trend is no longer to use an SD card that can be removed from the device. ISP supports many eMMC devices.</a:t>
            </a:r>
            <a:r>
              <a:rPr lang="en-US" baseline="0" dirty="0"/>
              <a:t>  An alternative to ISP is to acquire the device as a USB mass storage device, similar to what your instructor will demo in the next few slides using FTK Imager.</a:t>
            </a:r>
            <a:endParaRPr lang="en-US" dirty="0"/>
          </a:p>
          <a:p>
            <a:r>
              <a:rPr lang="en-US" dirty="0"/>
              <a:t>Android devices may have removable batteries, but this is no longer the standard. Removable SD cards make Android and iOS devices very different smartphones. This used to be one of the biggest differences in the two smartphones. However, Android phones don’t always allow for SD cards to be inserted as they have in the past. SD cards can either be physical (removable) or emulated, which makes forensic acquisition and analysis more challenging for examiners when trying to put together the puzzle pieces. Third-party applications can store unique data on the SD card and, if separated, the application cannot be fully parsed, depending on how</a:t>
            </a:r>
            <a:r>
              <a:rPr lang="en-US" baseline="0" dirty="0"/>
              <a:t> the data is stored by the application</a:t>
            </a:r>
            <a:r>
              <a:rPr lang="en-US" dirty="0"/>
              <a:t>. Acquiring Android devices with SD cards is a lengthy process. When</a:t>
            </a:r>
            <a:r>
              <a:rPr lang="en-US" baseline="0" dirty="0"/>
              <a:t> time allows, we</a:t>
            </a:r>
            <a:r>
              <a:rPr lang="en-US" dirty="0"/>
              <a:t> recommended the following steps:</a:t>
            </a:r>
          </a:p>
          <a:p>
            <a:pPr marL="228600" indent="-228600" defTabSz="914400" eaLnBrk="0" fontAlgn="base" hangingPunct="0">
              <a:spcAft>
                <a:spcPts val="0"/>
              </a:spcAft>
              <a:buFont typeface="+mj-lt"/>
              <a:buAutoNum type="arabicPeriod"/>
              <a:defRPr/>
            </a:pPr>
            <a:r>
              <a:rPr lang="en-US" dirty="0"/>
              <a:t>If the phone is powered off, acquire the SD card first, using methods we will demo in the next few slides or by referring to the bonus material </a:t>
            </a:r>
            <a:r>
              <a:rPr lang="en-US" baseline="0" dirty="0"/>
              <a:t>included within the media files provided with the course.</a:t>
            </a:r>
            <a:endParaRPr lang="en-US" dirty="0"/>
          </a:p>
          <a:p>
            <a:pPr marL="228600" indent="-228600">
              <a:spcAft>
                <a:spcPts val="0"/>
              </a:spcAft>
              <a:buFont typeface="+mj-lt"/>
              <a:buAutoNum type="arabicPeriod"/>
            </a:pPr>
            <a:r>
              <a:rPr lang="en-US" dirty="0"/>
              <a:t>If the phone is powered on, acquire the phone with the SD card in it, even if the SD card is not mounted by the Android file system. You do</a:t>
            </a:r>
            <a:r>
              <a:rPr lang="en-US" baseline="0" dirty="0"/>
              <a:t> not want to power off the device to remove external media if you made the choice to keep the device powered (i.e., preventing the device from locking or avoiding encryption).</a:t>
            </a:r>
            <a:endParaRPr lang="en-US" dirty="0"/>
          </a:p>
          <a:p>
            <a:pPr marL="228600" indent="-228600">
              <a:buFont typeface="+mj-lt"/>
              <a:buAutoNum type="arabicPeriod"/>
            </a:pPr>
            <a:r>
              <a:rPr lang="en-US" dirty="0"/>
              <a:t>Ensure that you have acquired the SD card separate from the phone as well as inside the phone,</a:t>
            </a:r>
            <a:r>
              <a:rPr lang="en-US" baseline="0" dirty="0"/>
              <a:t> where time allows. </a:t>
            </a:r>
            <a:endParaRPr lang="en-US" dirty="0"/>
          </a:p>
          <a:p>
            <a:r>
              <a:rPr lang="en-US" dirty="0"/>
              <a:t>Make sure to document all steps to ensure that nothing is overlooked, and your methods are as forensically sound as possible. (For example, if the device was rooted during acquisition, this should be noted.) Keep in mind that a phone can only pull data from an SD card that the phone “understands.” This means if the user has tax documents or encrypted containers stored on the SD card prior to using it with an Android, this data could be overlooked during acquisition because the phone doesn’t understand that type of data. You, the examiner, need to make sure you make every effort to capture all data from the smartphone media. This means you should acquire the SD card as traditional digital media, in a write-protected manner, and not just through the smartphone.</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D143AA6A-15D8-9B0A-FEFA-2571CCE0FA5E}"/>
              </a:ext>
            </a:extLst>
          </p:cNvPr>
          <p:cNvSpPr>
            <a:spLocks noGrp="1"/>
          </p:cNvSpPr>
          <p:nvPr>
            <p:ph type="sldNum" sz="quarter" idx="5"/>
          </p:nvPr>
        </p:nvSpPr>
        <p:spPr/>
        <p:txBody>
          <a:bodyPr/>
          <a:lstStyle/>
          <a:p>
            <a:fld id="{3E35E697-39D1-7641-AEE2-3F6A60E264FC}" type="slidenum">
              <a:rPr lang="en-US" smtClean="0"/>
              <a:pPr/>
              <a:t>35</a:t>
            </a:fld>
            <a:endParaRPr lang="en-US" dirty="0"/>
          </a:p>
        </p:txBody>
      </p:sp>
    </p:spTree>
    <p:extLst>
      <p:ext uri="{BB962C8B-B14F-4D97-AF65-F5344CB8AC3E}">
        <p14:creationId xmlns:p14="http://schemas.microsoft.com/office/powerpoint/2010/main" val="3365115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AAA1D-0DB2-D5C8-D323-AB4D72F28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81086-FAF9-69AE-2D83-7B3416ED7DB2}"/>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85682C5-8C0F-96F4-83A3-546523389DEA}"/>
              </a:ext>
            </a:extLst>
          </p:cNvPr>
          <p:cNvSpPr>
            <a:spLocks noGrp="1"/>
          </p:cNvSpPr>
          <p:nvPr>
            <p:ph type="body" idx="1"/>
          </p:nvPr>
        </p:nvSpPr>
        <p:spPr/>
        <p:txBody>
          <a:bodyPr/>
          <a:lstStyle/>
          <a:p>
            <a:r>
              <a:rPr lang="en-US" dirty="0"/>
              <a:t>The pictures</a:t>
            </a:r>
            <a:r>
              <a:rPr lang="en-US" baseline="0" dirty="0"/>
              <a:t> above depict the contents of a file on an encrypted and decrypted media when removed from an Android.</a:t>
            </a:r>
          </a:p>
          <a:p>
            <a:r>
              <a:rPr lang="en-US" dirty="0"/>
              <a:t>First,</a:t>
            </a:r>
            <a:r>
              <a:rPr lang="en-US" baseline="0" dirty="0"/>
              <a:t> check the device to see if the media card is encrypted. Encrypted media cards can only be decrypted using the device that applied the encryption. This can be done in the settings of the Android.</a:t>
            </a:r>
          </a:p>
          <a:p>
            <a:r>
              <a:rPr lang="en-US" baseline="0" dirty="0"/>
              <a:t>In order to successfully acquire meaningful data from the associated media cards, encryption settings should be turned off before removing the media card. Make sure to double-check that your acquisition contains readable data!</a:t>
            </a:r>
          </a:p>
          <a:p>
            <a:r>
              <a:rPr lang="en-US" baseline="0" dirty="0"/>
              <a:t>In modern Android devices, this can be accessed through:</a:t>
            </a:r>
          </a:p>
          <a:p>
            <a:pPr marL="171450" indent="-171450">
              <a:buFont typeface="Arial" panose="020B0604020202020204" pitchFamily="34" charset="0"/>
              <a:buChar char="•"/>
            </a:pPr>
            <a:r>
              <a:rPr lang="en-US" b="1" baseline="0" dirty="0"/>
              <a:t>Settings &gt; Biometrics and Security &gt; Encrypt/Decrypt SD card &gt; Enter your device pin/passcode/password </a:t>
            </a:r>
            <a:r>
              <a:rPr lang="en-US" b="0" baseline="0" dirty="0"/>
              <a:t>and the data will be encrypted/decrypted.</a:t>
            </a:r>
            <a:endParaRPr lang="en-US" b="1" dirty="0"/>
          </a:p>
          <a:p>
            <a:endParaRPr lang="en-US" dirty="0"/>
          </a:p>
          <a:p>
            <a:endParaRPr lang="en-US" dirty="0"/>
          </a:p>
        </p:txBody>
      </p:sp>
      <p:sp>
        <p:nvSpPr>
          <p:cNvPr id="5" name="Slide Number Placeholder 4">
            <a:extLst>
              <a:ext uri="{FF2B5EF4-FFF2-40B4-BE49-F238E27FC236}">
                <a16:creationId xmlns:a16="http://schemas.microsoft.com/office/drawing/2014/main" id="{685440DA-8CBA-B6DE-A2AB-E0B016C2356F}"/>
              </a:ext>
            </a:extLst>
          </p:cNvPr>
          <p:cNvSpPr>
            <a:spLocks noGrp="1"/>
          </p:cNvSpPr>
          <p:nvPr>
            <p:ph type="sldNum" sz="quarter" idx="5"/>
          </p:nvPr>
        </p:nvSpPr>
        <p:spPr/>
        <p:txBody>
          <a:bodyPr/>
          <a:lstStyle/>
          <a:p>
            <a:fld id="{3E35E697-39D1-7641-AEE2-3F6A60E264FC}" type="slidenum">
              <a:rPr lang="en-US" smtClean="0"/>
              <a:pPr/>
              <a:t>36</a:t>
            </a:fld>
            <a:endParaRPr lang="en-US" dirty="0"/>
          </a:p>
        </p:txBody>
      </p:sp>
    </p:spTree>
    <p:extLst>
      <p:ext uri="{BB962C8B-B14F-4D97-AF65-F5344CB8AC3E}">
        <p14:creationId xmlns:p14="http://schemas.microsoft.com/office/powerpoint/2010/main" val="1364355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3A1F-7775-F8CA-54F6-7BB38EE68791}"/>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FE4617DA-954D-963D-754B-3AE072539BB6}"/>
              </a:ext>
            </a:extLst>
          </p:cNvPr>
          <p:cNvSpPr>
            <a:spLocks noGrp="1"/>
          </p:cNvSpPr>
          <p:nvPr>
            <p:ph type="body" idx="1"/>
          </p:nvPr>
        </p:nvSpPr>
        <p:spPr>
          <a:xfrm>
            <a:off x="296863" y="363071"/>
            <a:ext cx="6721475" cy="8985127"/>
          </a:xfrm>
        </p:spPr>
        <p:txBody>
          <a:bodyPr/>
          <a:lstStyle/>
          <a:p>
            <a:endParaRPr lang="en-US" dirty="0"/>
          </a:p>
        </p:txBody>
      </p:sp>
      <p:pic>
        <p:nvPicPr>
          <p:cNvPr id="5" name="Picture 4">
            <a:extLst>
              <a:ext uri="{FF2B5EF4-FFF2-40B4-BE49-F238E27FC236}">
                <a16:creationId xmlns:a16="http://schemas.microsoft.com/office/drawing/2014/main" id="{75E0E53D-3387-BC6A-17AE-25D2DA4B900C}"/>
              </a:ext>
            </a:extLst>
          </p:cNvPr>
          <p:cNvPicPr>
            <a:picLocks noChangeAspect="1"/>
          </p:cNvPicPr>
          <p:nvPr/>
        </p:nvPicPr>
        <p:blipFill rotWithShape="1">
          <a:blip r:embed="rId3"/>
          <a:srcRect l="1" t="1063" r="798" b="1"/>
          <a:stretch/>
        </p:blipFill>
        <p:spPr>
          <a:xfrm>
            <a:off x="846764" y="447375"/>
            <a:ext cx="5621672" cy="3788448"/>
          </a:xfrm>
          <a:prstGeom prst="rect">
            <a:avLst/>
          </a:prstGeom>
          <a:ln>
            <a:solidFill>
              <a:schemeClr val="tx1"/>
            </a:solidFill>
          </a:ln>
        </p:spPr>
      </p:pic>
      <p:pic>
        <p:nvPicPr>
          <p:cNvPr id="6" name="Picture 5">
            <a:extLst>
              <a:ext uri="{FF2B5EF4-FFF2-40B4-BE49-F238E27FC236}">
                <a16:creationId xmlns:a16="http://schemas.microsoft.com/office/drawing/2014/main" id="{78F21B1F-CAF4-B6D9-B188-C9AD04581A6F}"/>
              </a:ext>
            </a:extLst>
          </p:cNvPr>
          <p:cNvPicPr>
            <a:picLocks noChangeAspect="1"/>
          </p:cNvPicPr>
          <p:nvPr/>
        </p:nvPicPr>
        <p:blipFill>
          <a:blip r:embed="rId4"/>
          <a:stretch>
            <a:fillRect/>
          </a:stretch>
        </p:blipFill>
        <p:spPr>
          <a:xfrm>
            <a:off x="756269" y="4765560"/>
            <a:ext cx="5802663" cy="3517828"/>
          </a:xfrm>
          <a:prstGeom prst="rect">
            <a:avLst/>
          </a:prstGeom>
        </p:spPr>
      </p:pic>
      <p:sp>
        <p:nvSpPr>
          <p:cNvPr id="2" name="Slide Number Placeholder 1">
            <a:extLst>
              <a:ext uri="{FF2B5EF4-FFF2-40B4-BE49-F238E27FC236}">
                <a16:creationId xmlns:a16="http://schemas.microsoft.com/office/drawing/2014/main" id="{AE7EBF0A-7E06-4451-A269-2D7FA26C1A4B}"/>
              </a:ext>
            </a:extLst>
          </p:cNvPr>
          <p:cNvSpPr>
            <a:spLocks noGrp="1"/>
          </p:cNvSpPr>
          <p:nvPr>
            <p:ph type="sldNum" sz="quarter" idx="5"/>
          </p:nvPr>
        </p:nvSpPr>
        <p:spPr/>
        <p:txBody>
          <a:bodyPr/>
          <a:lstStyle/>
          <a:p>
            <a:fld id="{3E35E697-39D1-7641-AEE2-3F6A60E264FC}" type="slidenum">
              <a:rPr lang="en-US" smtClean="0"/>
              <a:pPr/>
              <a:t>37</a:t>
            </a:fld>
            <a:endParaRPr lang="en-US" dirty="0"/>
          </a:p>
        </p:txBody>
      </p:sp>
    </p:spTree>
    <p:extLst>
      <p:ext uri="{BB962C8B-B14F-4D97-AF65-F5344CB8AC3E}">
        <p14:creationId xmlns:p14="http://schemas.microsoft.com/office/powerpoint/2010/main" val="3625508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881F-9FC0-A3FA-814E-4AB7D4DB2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41E74-0717-50D3-64AF-818FA88C97A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67B7DFE-2674-0F26-D7CB-7E30971C97ED}"/>
              </a:ext>
            </a:extLst>
          </p:cNvPr>
          <p:cNvSpPr>
            <a:spLocks noGrp="1"/>
          </p:cNvSpPr>
          <p:nvPr>
            <p:ph type="body" idx="1"/>
          </p:nvPr>
        </p:nvSpPr>
        <p:spPr/>
        <p:txBody>
          <a:bodyPr/>
          <a:lstStyle/>
          <a:p>
            <a:r>
              <a:rPr lang="en-US" dirty="0"/>
              <a:t>There are many available sites dedicated to providing extensive information about the different mobile devices on the market. Sites like Phonescoop.com and </a:t>
            </a:r>
            <a:r>
              <a:rPr lang="en-US" dirty="0" err="1"/>
              <a:t>GSMArena</a:t>
            </a:r>
            <a:r>
              <a:rPr lang="en-US" dirty="0"/>
              <a:t> are great places to research specific phone makes/models for internal storage capacity, support for removable media, model numbers, and other notable characteristics.</a:t>
            </a:r>
          </a:p>
          <a:p>
            <a:r>
              <a:rPr lang="en-US" dirty="0"/>
              <a:t>This can be a valuable part of your acquisition step to make sure that no extraneous media is overlooked.</a:t>
            </a:r>
          </a:p>
        </p:txBody>
      </p:sp>
      <p:sp>
        <p:nvSpPr>
          <p:cNvPr id="5" name="Slide Number Placeholder 4">
            <a:extLst>
              <a:ext uri="{FF2B5EF4-FFF2-40B4-BE49-F238E27FC236}">
                <a16:creationId xmlns:a16="http://schemas.microsoft.com/office/drawing/2014/main" id="{E0A5C25D-2A29-8D4C-80BE-3B239E711EDA}"/>
              </a:ext>
            </a:extLst>
          </p:cNvPr>
          <p:cNvSpPr>
            <a:spLocks noGrp="1"/>
          </p:cNvSpPr>
          <p:nvPr>
            <p:ph type="sldNum" sz="quarter" idx="5"/>
          </p:nvPr>
        </p:nvSpPr>
        <p:spPr/>
        <p:txBody>
          <a:bodyPr/>
          <a:lstStyle/>
          <a:p>
            <a:fld id="{3E35E697-39D1-7641-AEE2-3F6A60E264FC}" type="slidenum">
              <a:rPr lang="en-US" smtClean="0"/>
              <a:pPr/>
              <a:t>38</a:t>
            </a:fld>
            <a:endParaRPr lang="en-US" dirty="0"/>
          </a:p>
        </p:txBody>
      </p:sp>
    </p:spTree>
    <p:extLst>
      <p:ext uri="{BB962C8B-B14F-4D97-AF65-F5344CB8AC3E}">
        <p14:creationId xmlns:p14="http://schemas.microsoft.com/office/powerpoint/2010/main" val="762176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83751-79C6-2665-AF6E-A791BDF5E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A1E0F-F040-BF01-97CD-B42919DBC98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2CBD9FC4-6BCC-5B1A-7F48-1EA1A62621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0C9472E8-8456-9CA3-2DE7-D455A20D8BF0}"/>
              </a:ext>
            </a:extLst>
          </p:cNvPr>
          <p:cNvSpPr>
            <a:spLocks noGrp="1"/>
          </p:cNvSpPr>
          <p:nvPr>
            <p:ph type="sldNum" sz="quarter" idx="5"/>
          </p:nvPr>
        </p:nvSpPr>
        <p:spPr/>
        <p:txBody>
          <a:bodyPr/>
          <a:lstStyle/>
          <a:p>
            <a:fld id="{3E35E697-39D1-7641-AEE2-3F6A60E264FC}" type="slidenum">
              <a:rPr lang="en-US" smtClean="0"/>
              <a:pPr/>
              <a:t>39</a:t>
            </a:fld>
            <a:endParaRPr lang="en-US" dirty="0"/>
          </a:p>
        </p:txBody>
      </p:sp>
    </p:spTree>
    <p:extLst>
      <p:ext uri="{BB962C8B-B14F-4D97-AF65-F5344CB8AC3E}">
        <p14:creationId xmlns:p14="http://schemas.microsoft.com/office/powerpoint/2010/main" val="264564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pPr>
              <a:spcAft>
                <a:spcPts val="0"/>
              </a:spcAft>
            </a:pPr>
            <a:r>
              <a:rPr lang="en-US" b="1" noProof="0" dirty="0"/>
              <a:t>Section 4: Backups and Cloud Data, Malware and Spyware Forensics, and  Detecting Evidence Destruction</a:t>
            </a:r>
          </a:p>
          <a:p>
            <a:r>
              <a:rPr lang="en-US" dirty="0"/>
              <a:t>iOS backups are extremely common and are found in the cloud and on hard drives. Users create backups, and we often find that our best data can be derived from creating an iOS backup for forensic investigation. Android backups differ a bit as users do not commonly backup outside of Network Service Providers and Google. This section will cover methodologies to extract backups and cloud data and analyze the artifacts for each. Malware affects a plethora of smartphone devices. We will examine various types of malware, how it exists on smartphones, and how to identify and analyze it. Most commercial smartphone tools help you identify malware, but none of them will allow you to tear down the malware to the level we cover in this class. We'll conduct five labs on this day alone! The day ends with students challenging themselves using tools and methods learned throughout the week to recover user data from intentionally altered smartphone data (deleting, wiping, and hiding of data).</a:t>
            </a:r>
          </a:p>
          <a:p>
            <a:pPr>
              <a:spcAft>
                <a:spcPts val="0"/>
              </a:spcAft>
            </a:pPr>
            <a:r>
              <a:rPr lang="en-US" b="1" noProof="0" dirty="0"/>
              <a:t>Section 5: Third-Party Application Analysis</a:t>
            </a:r>
          </a:p>
          <a:p>
            <a:r>
              <a:rPr lang="en-US" dirty="0"/>
              <a:t>This course section starts with third-party applications across all smartphones and is designed to teach students how to leverage third-party application data and preference files to support an investigation. The rest of the day focuses heavily on secure chat applications, recovery of deleted application data and attachments, mobile browser artifacts, and knock-off phone forensics. The skills learned in this section will provide students with advanced methods for decoding data stored in third-party applications across all smartphones. We will show you what the commercial tools miss and teach you how to recover these artifacts yourself.</a:t>
            </a:r>
            <a:endParaRPr lang="en-US" b="1" noProof="0" dirty="0"/>
          </a:p>
          <a:p>
            <a:pPr lvl="0">
              <a:spcAft>
                <a:spcPts val="0"/>
              </a:spcAft>
            </a:pPr>
            <a:r>
              <a:rPr lang="en-US" b="1" noProof="0" dirty="0"/>
              <a:t>Section 6: Smartphone Forensic Capstone Exercise</a:t>
            </a:r>
          </a:p>
          <a:p>
            <a:r>
              <a:rPr lang="en-US" dirty="0"/>
              <a:t>This final course day will test all that you have learned during the course. Working in small groups, students will examine three smartphone devices and solve a scenario relating to a real-world smartphone forensic investigation. Each group will independently analyze the three smartphones, manually decode data, answer specific questions, form an investigation hypothesis, develop a report, and present findings.</a:t>
            </a:r>
          </a:p>
          <a:p>
            <a:r>
              <a:rPr lang="en-US" dirty="0"/>
              <a:t>Note about URLs: Sometimes this courseware cites URLs that were valid at the time originally cited, but as URLs change all the time, some may no longer be valid. While we strive to maintain the URLs, out-of-date URLs still have value. They show that a statement is based on scholarship. They can give hints about how to find source material, even if it is no longer at the original URL, and they can be used to find material using web content caches.</a:t>
            </a:r>
          </a:p>
          <a:p>
            <a:pPr>
              <a:spcAft>
                <a:spcPts val="0"/>
              </a:spcAft>
            </a:pPr>
            <a:endParaRPr lang="en-US" noProof="0" dirty="0"/>
          </a:p>
          <a:p>
            <a:pPr lvl="0"/>
            <a:endParaRPr lang="en-US" sz="1200" b="0" noProof="0" dirty="0">
              <a:solidFill>
                <a:schemeClr val="tx1"/>
              </a:solidFill>
            </a:endParaRPr>
          </a:p>
          <a:p>
            <a:endParaRPr lang="en-US" dirty="0"/>
          </a:p>
        </p:txBody>
      </p:sp>
      <p:sp>
        <p:nvSpPr>
          <p:cNvPr id="2" name="Slide Number Placeholder 1">
            <a:extLst>
              <a:ext uri="{FF2B5EF4-FFF2-40B4-BE49-F238E27FC236}">
                <a16:creationId xmlns:a16="http://schemas.microsoft.com/office/drawing/2014/main" id="{257B151D-7C5D-0BE7-3C6D-607669E2F79D}"/>
              </a:ext>
            </a:extLst>
          </p:cNvPr>
          <p:cNvSpPr>
            <a:spLocks noGrp="1"/>
          </p:cNvSpPr>
          <p:nvPr>
            <p:ph type="sldNum" sz="quarter" idx="5"/>
          </p:nvPr>
        </p:nvSpPr>
        <p:spPr/>
        <p:txBody>
          <a:bodyPr/>
          <a:lstStyle/>
          <a:p>
            <a:fld id="{3E35E697-39D1-7641-AEE2-3F6A60E264FC}" type="slidenum">
              <a:rPr lang="en-US" smtClean="0"/>
              <a:pPr/>
              <a:t>4</a:t>
            </a:fld>
            <a:endParaRPr lang="en-US" dirty="0"/>
          </a:p>
        </p:txBody>
      </p:sp>
    </p:spTree>
    <p:extLst>
      <p:ext uri="{BB962C8B-B14F-4D97-AF65-F5344CB8AC3E}">
        <p14:creationId xmlns:p14="http://schemas.microsoft.com/office/powerpoint/2010/main" val="1214820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CC32-77A6-935E-18BD-B8F658934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5888A-0C75-2E52-2397-6D609D7C70F5}"/>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1F5C1AF7-4766-4389-BF28-89F711176A30}"/>
              </a:ext>
            </a:extLst>
          </p:cNvPr>
          <p:cNvSpPr>
            <a:spLocks noGrp="1"/>
          </p:cNvSpPr>
          <p:nvPr>
            <p:ph type="body" idx="1"/>
          </p:nvPr>
        </p:nvSpPr>
        <p:spPr/>
        <p:txBody>
          <a:bodyPr/>
          <a:lstStyle/>
          <a:p>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F945FA7C-C08B-DF76-A1C2-A937357EF7ED}"/>
              </a:ext>
            </a:extLst>
          </p:cNvPr>
          <p:cNvSpPr>
            <a:spLocks noGrp="1"/>
          </p:cNvSpPr>
          <p:nvPr>
            <p:ph type="sldNum" sz="quarter" idx="5"/>
          </p:nvPr>
        </p:nvSpPr>
        <p:spPr/>
        <p:txBody>
          <a:bodyPr/>
          <a:lstStyle/>
          <a:p>
            <a:fld id="{3E35E697-39D1-7641-AEE2-3F6A60E264FC}" type="slidenum">
              <a:rPr lang="en-US" smtClean="0"/>
              <a:pPr/>
              <a:t>40</a:t>
            </a:fld>
            <a:endParaRPr lang="en-US" dirty="0"/>
          </a:p>
        </p:txBody>
      </p:sp>
    </p:spTree>
    <p:extLst>
      <p:ext uri="{BB962C8B-B14F-4D97-AF65-F5344CB8AC3E}">
        <p14:creationId xmlns:p14="http://schemas.microsoft.com/office/powerpoint/2010/main" val="835088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447390"/>
          </a:xfrm>
        </p:spPr>
        <p:txBody>
          <a:bodyPr/>
          <a:lstStyle/>
          <a:p>
            <a:r>
              <a:rPr lang="en-US" dirty="0"/>
              <a:t>Mobile devices, including smartphones, present a variety of unique challenges to investigators involved in forensic examinations of data from these devices. Part of the challenge arises from the fact that there are so many different makes and models of phones using a variety of underlying operating systems. Because of this, there is no one-size-fits-all forensic solution for mobile devices, and in many cases, numerous tools may need to be used to obtain the data needed for a particular investigation. Additionally, traditional digital forensics concepts may not apply due to the way flash memory functions.</a:t>
            </a:r>
          </a:p>
          <a:p>
            <a:r>
              <a:rPr lang="en-US" dirty="0"/>
              <a:t>Mobile devices are constantly changing when powered on, and there is no way to write block a mobile device because they communicate using modem protocols, such as AT commands and others. Because of these factors, the goal in forensics is to make as little change as possible and to document those changes that were made to the device during the forensic process.</a:t>
            </a:r>
            <a:r>
              <a:rPr lang="en-US" baseline="30000" dirty="0"/>
              <a:t>1</a:t>
            </a:r>
            <a:endParaRPr lang="en-US" dirty="0"/>
          </a:p>
          <a:p>
            <a:r>
              <a:rPr lang="en-US" dirty="0"/>
              <a:t>Just powering on a smartphone generates changes to the data and traces that can be observed during a forensic examination of the device. This is true even if the user does not operate the device other than just powering it on.  The device, once powered on, reaches out to the mobile network to authenticate on the system and may store last-location data related to mobile towers or GPS if it is enabled. </a:t>
            </a:r>
          </a:p>
          <a:p>
            <a:r>
              <a:rPr lang="en-US" dirty="0"/>
              <a:t>At some point, however, with few exceptions, the phone most likely must be turned on in order to work with it, unless the capability for data extraction through physical, JTAG, ISP (In System Programming), or chip-off methods exists. Therefore, we need to take steps to make as few changes to the device as possible and to control and document the changes we do make.</a:t>
            </a:r>
          </a:p>
          <a:p>
            <a:r>
              <a:rPr lang="en-US" dirty="0"/>
              <a:t>Another consideration is the current state of the device when you receive it. Is the device HOT or COLD? A HOT device would be one that was recently unlocked with the passcode by the user. A COLD device would be one that was freshly restarted and has yet to be unlocked. These concepts make a difference in handling and how the tools can access the data. For more information on HOT and COLD devices, refer to the Cellebrite webinar provided by Heather Mahalik and Shahar Tal on Android Encryption (https://www.cellebrite.com/en/resources/webinars/). </a:t>
            </a:r>
          </a:p>
          <a:p>
            <a:endParaRPr lang="en-US" dirty="0"/>
          </a:p>
        </p:txBody>
      </p:sp>
      <p:sp>
        <p:nvSpPr>
          <p:cNvPr id="5" name="Slide Number Placeholder 4">
            <a:extLst>
              <a:ext uri="{FF2B5EF4-FFF2-40B4-BE49-F238E27FC236}">
                <a16:creationId xmlns:a16="http://schemas.microsoft.com/office/drawing/2014/main" id="{F020E43E-1DB9-36F3-A948-A697FF364D80}"/>
              </a:ext>
            </a:extLst>
          </p:cNvPr>
          <p:cNvSpPr>
            <a:spLocks noGrp="1"/>
          </p:cNvSpPr>
          <p:nvPr>
            <p:ph type="sldNum" sz="quarter" idx="5"/>
          </p:nvPr>
        </p:nvSpPr>
        <p:spPr/>
        <p:txBody>
          <a:bodyPr/>
          <a:lstStyle/>
          <a:p>
            <a:fld id="{3E35E697-39D1-7641-AEE2-3F6A60E264FC}" type="slidenum">
              <a:rPr lang="en-US" smtClean="0"/>
              <a:pPr/>
              <a:t>41</a:t>
            </a:fld>
            <a:endParaRPr lang="en-US" dirty="0"/>
          </a:p>
        </p:txBody>
      </p:sp>
    </p:spTree>
    <p:extLst>
      <p:ext uri="{BB962C8B-B14F-4D97-AF65-F5344CB8AC3E}">
        <p14:creationId xmlns:p14="http://schemas.microsoft.com/office/powerpoint/2010/main" val="270407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t>For more information on the worse mistakes to make on iOS devices, refer to the blog by </a:t>
            </a:r>
            <a:r>
              <a:rPr lang="en-US" dirty="0" err="1"/>
              <a:t>Elcomsoft</a:t>
            </a:r>
            <a:r>
              <a:rPr lang="en-US" dirty="0"/>
              <a:t>: https://blog.elcomsoft.com/2020/01/the-worst-mistakes-in-ios-forensics/</a:t>
            </a:r>
            <a:r>
              <a:rPr lang="en-US" sz="1200" b="0" i="0" kern="1200" dirty="0">
                <a:effectLst/>
                <a:latin typeface="Times New Roman"/>
                <a:ea typeface="+mn-ea"/>
                <a:cs typeface="Times New Roman"/>
              </a:rPr>
              <a:t>. It’s crazy to think that simply looking at the phone could hurt your chances of accessing it if you reset the biometric lock.</a:t>
            </a:r>
          </a:p>
          <a:p>
            <a:r>
              <a:rPr lang="en-US" dirty="0"/>
              <a:t>As stated earlier, smartphones are specifically designed to communicate with other devices, whether through the mobile network, a data connection, Bluetooth, or similar wireless technologies. </a:t>
            </a:r>
          </a:p>
          <a:p>
            <a:r>
              <a:rPr lang="en-US" dirty="0"/>
              <a:t>To prevent incoming calls, texts, and other data from affecting the integrity of data of potential evidentiary value on the smartphone, as well as to prevent overreaching legal authority, attempts should be made to block incoming and outgoing signals to the device. </a:t>
            </a:r>
          </a:p>
          <a:p>
            <a:r>
              <a:rPr lang="en-US" dirty="0"/>
              <a:t>Additionally, it is possible to remotely wipe a smartphone or other mobile device either by use of a variety of mobile applications or by having the carrier remotely wipe the device by reporting it stolen and requesting that it be wiped.</a:t>
            </a:r>
          </a:p>
          <a:p>
            <a:pPr>
              <a:defRPr/>
            </a:pPr>
            <a:r>
              <a:rPr lang="en-US" dirty="0"/>
              <a:t>Common methods for isolating smartphones include Radio Frequency (RF) blocking container or jamming appliances.* Be aware that blocking radio frequency signals will drain the battery as the smartphone tries to connect to the mobile network. Faraday devices can be expensive, and use of the devices may not prevent the alteration of mobile phone data if the device fails.</a:t>
            </a:r>
            <a:r>
              <a:rPr lang="en-US" baseline="30000" dirty="0"/>
              <a:t>2</a:t>
            </a:r>
            <a:r>
              <a:rPr lang="en-US" dirty="0"/>
              <a:t> It is also difficult to operate touchscreen devices through Faraday materials, and not all Faraday technologies are see-through or flexible enough to allow manipulation of a smartphone. Additionally, Faraday technologies have a fairly high failure rate and cannot be completely relied on to block wireless signals.</a:t>
            </a:r>
            <a:r>
              <a:rPr lang="en-US" baseline="30000" dirty="0"/>
              <a:t>3</a:t>
            </a:r>
            <a:r>
              <a:rPr lang="en-US" dirty="0"/>
              <a:t> If a Faraday failure occurs, document any known changes that were made to the phone, including incoming text messages, calls, or other communications. </a:t>
            </a:r>
          </a:p>
          <a:p>
            <a:r>
              <a:rPr lang="en-US" baseline="30000" dirty="0"/>
              <a:t>*</a:t>
            </a:r>
            <a:r>
              <a:rPr lang="en-US" dirty="0"/>
              <a:t>Be sure that it is legal for you to use signal jamming equipment. In the United States, most private and public organizations do not have legal authority to do so.</a:t>
            </a:r>
          </a:p>
          <a:p>
            <a:pPr marL="174625" indent="-174625">
              <a:spcAft>
                <a:spcPts val="0"/>
              </a:spcAft>
              <a:buFont typeface="+mj-lt"/>
              <a:buAutoNum type="arabicPeriod"/>
            </a:pPr>
            <a:r>
              <a:rPr lang="en-US" dirty="0"/>
              <a:t>https://for585.com/byg0f ("Cellular</a:t>
            </a:r>
            <a:r>
              <a:rPr lang="en-US" baseline="0" dirty="0"/>
              <a:t> Phone Evidence Data Extraction and Documentation", V.3, Cindy Murphy)</a:t>
            </a:r>
          </a:p>
          <a:p>
            <a:pPr marL="174625" indent="-174625">
              <a:spcAft>
                <a:spcPts val="0"/>
              </a:spcAft>
              <a:buFont typeface="+mj-lt"/>
              <a:buAutoNum type="arabicPeriod"/>
            </a:pPr>
            <a:r>
              <a:rPr lang="en-US" dirty="0"/>
              <a:t>https://for585.com/0q38a (SWGDE Best Practices for Mobile</a:t>
            </a:r>
            <a:r>
              <a:rPr lang="en-US" baseline="0" dirty="0"/>
              <a:t> Phone Forensics</a:t>
            </a:r>
            <a:r>
              <a:rPr lang="en-US" dirty="0"/>
              <a:t>)</a:t>
            </a:r>
          </a:p>
          <a:p>
            <a:pPr marL="174625" indent="-174625">
              <a:spcAft>
                <a:spcPts val="0"/>
              </a:spcAft>
              <a:buFont typeface="+mj-lt"/>
              <a:buAutoNum type="arabicPeriod"/>
            </a:pPr>
            <a:r>
              <a:rPr lang="en-US" dirty="0"/>
              <a:t>https://for585.com/t5ugz (Eric Katz’s dissertation</a:t>
            </a:r>
            <a:r>
              <a:rPr lang="en-US" baseline="0" dirty="0"/>
              <a:t> on Faraday solutions, Purdue)</a:t>
            </a:r>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1A5CD5BB-C7D5-31A1-6147-EF7218FB296C}"/>
              </a:ext>
            </a:extLst>
          </p:cNvPr>
          <p:cNvSpPr>
            <a:spLocks noGrp="1"/>
          </p:cNvSpPr>
          <p:nvPr>
            <p:ph type="sldNum" sz="quarter" idx="5"/>
          </p:nvPr>
        </p:nvSpPr>
        <p:spPr/>
        <p:txBody>
          <a:bodyPr/>
          <a:lstStyle/>
          <a:p>
            <a:fld id="{3E35E697-39D1-7641-AEE2-3F6A60E264FC}" type="slidenum">
              <a:rPr lang="en-US" smtClean="0"/>
              <a:pPr/>
              <a:t>42</a:t>
            </a:fld>
            <a:endParaRPr lang="en-US" dirty="0"/>
          </a:p>
        </p:txBody>
      </p:sp>
    </p:spTree>
    <p:extLst>
      <p:ext uri="{BB962C8B-B14F-4D97-AF65-F5344CB8AC3E}">
        <p14:creationId xmlns:p14="http://schemas.microsoft.com/office/powerpoint/2010/main" val="278680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Generally, there are two accepted collection methods for smartphones, both of which can have pros and cons. Knowing each method, you can decide which is most appropriate given the circumstances of your investigation. </a:t>
            </a:r>
          </a:p>
          <a:p>
            <a:r>
              <a:rPr lang="en-US" dirty="0"/>
              <a:t>The first collection method is to always turn off the phone upon collecting it as evidence. </a:t>
            </a:r>
          </a:p>
          <a:p>
            <a:r>
              <a:rPr lang="en-US" dirty="0"/>
              <a:t>The second is to leave the phone off if it is off and leave it turned on if it is on. (Use Faraday protection if you collect a phone that is powered on.)</a:t>
            </a:r>
          </a:p>
          <a:p>
            <a:r>
              <a:rPr lang="en-US" dirty="0"/>
              <a:t>Faraday bags are fallible, and a device inside the Faraday bag may receive signals from the surrounding mobile network. NOTE: If a charger is attached to a phone inside a Faraday bag, the charger cable may act as an antenna and can allow the phone to receive incoming data. </a:t>
            </a:r>
          </a:p>
          <a:p>
            <a:endParaRPr lang="en-US" dirty="0"/>
          </a:p>
        </p:txBody>
      </p:sp>
      <p:sp>
        <p:nvSpPr>
          <p:cNvPr id="5" name="Slide Number Placeholder 4">
            <a:extLst>
              <a:ext uri="{FF2B5EF4-FFF2-40B4-BE49-F238E27FC236}">
                <a16:creationId xmlns:a16="http://schemas.microsoft.com/office/drawing/2014/main" id="{51F43944-72CF-C508-9E72-8C4CAAE1B5F3}"/>
              </a:ext>
            </a:extLst>
          </p:cNvPr>
          <p:cNvSpPr>
            <a:spLocks noGrp="1"/>
          </p:cNvSpPr>
          <p:nvPr>
            <p:ph type="sldNum" sz="quarter" idx="5"/>
          </p:nvPr>
        </p:nvSpPr>
        <p:spPr/>
        <p:txBody>
          <a:bodyPr/>
          <a:lstStyle/>
          <a:p>
            <a:fld id="{3E35E697-39D1-7641-AEE2-3F6A60E264FC}" type="slidenum">
              <a:rPr lang="en-US" smtClean="0"/>
              <a:pPr/>
              <a:t>43</a:t>
            </a:fld>
            <a:endParaRPr lang="en-US" dirty="0"/>
          </a:p>
        </p:txBody>
      </p:sp>
    </p:spTree>
    <p:extLst>
      <p:ext uri="{BB962C8B-B14F-4D97-AF65-F5344CB8AC3E}">
        <p14:creationId xmlns:p14="http://schemas.microsoft.com/office/powerpoint/2010/main" val="1836673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spcAft>
                <a:spcPts val="0"/>
              </a:spcAft>
            </a:pPr>
            <a:r>
              <a:rPr lang="en-US" b="1" dirty="0"/>
              <a:t>Method 1: Always Off Rule for Cell Phones</a:t>
            </a:r>
            <a:r>
              <a:rPr lang="en-US" baseline="30000" dirty="0"/>
              <a:t>1</a:t>
            </a:r>
          </a:p>
          <a:p>
            <a:pPr lvl="0"/>
            <a:r>
              <a:rPr lang="en-US" dirty="0"/>
              <a:t>This method works well if there will be a time delay in the examination of the phone that could potentially result in battery discharge and data loss:</a:t>
            </a:r>
          </a:p>
          <a:p>
            <a:pPr marL="171450" lvl="1" indent="-171450">
              <a:spcAft>
                <a:spcPts val="0"/>
              </a:spcAft>
              <a:buFont typeface="Arial" panose="020B0604020202020204" pitchFamily="34" charset="0"/>
              <a:buChar char="•"/>
            </a:pPr>
            <a:r>
              <a:rPr lang="en-US" dirty="0"/>
              <a:t>Seize the phone and turn it off for evidence preservation</a:t>
            </a:r>
          </a:p>
          <a:p>
            <a:pPr marL="171450" lvl="1" indent="-171450">
              <a:spcAft>
                <a:spcPts val="0"/>
              </a:spcAft>
              <a:buFont typeface="Arial" panose="020B0604020202020204" pitchFamily="34" charset="0"/>
              <a:buChar char="•"/>
            </a:pPr>
            <a:r>
              <a:rPr lang="en-US" dirty="0"/>
              <a:t>May remove the battery to prevent phone from accidentally being turned on</a:t>
            </a:r>
          </a:p>
          <a:p>
            <a:pPr marL="171450" lvl="1" indent="-171450">
              <a:buFont typeface="Arial" panose="020B0604020202020204" pitchFamily="34" charset="0"/>
              <a:buChar char="•"/>
            </a:pPr>
            <a:r>
              <a:rPr lang="en-US" dirty="0"/>
              <a:t>Only turn the phone on when a trusted tool directs you to do so</a:t>
            </a:r>
          </a:p>
          <a:p>
            <a:r>
              <a:rPr lang="en-US" dirty="0"/>
              <a:t>The benefits of turning off the phone during collection include:</a:t>
            </a:r>
          </a:p>
          <a:p>
            <a:pPr marL="171450" lvl="1" indent="-171450">
              <a:spcAft>
                <a:spcPts val="0"/>
              </a:spcAft>
              <a:buFont typeface="Arial" panose="020B0604020202020204" pitchFamily="34" charset="0"/>
              <a:buChar char="•"/>
            </a:pPr>
            <a:r>
              <a:rPr lang="en-US" dirty="0"/>
              <a:t>Preserving call logs and last cell tower location information (LOCI)</a:t>
            </a:r>
          </a:p>
          <a:p>
            <a:pPr marL="171450" lvl="1" indent="-171450">
              <a:spcAft>
                <a:spcPts val="0"/>
              </a:spcAft>
              <a:buFont typeface="Arial" panose="020B0604020202020204" pitchFamily="34" charset="0"/>
              <a:buChar char="•"/>
            </a:pPr>
            <a:r>
              <a:rPr lang="en-US" dirty="0"/>
              <a:t>Preventing overwriting deleted data</a:t>
            </a:r>
          </a:p>
          <a:p>
            <a:pPr marL="171450" lvl="1" indent="-171450">
              <a:spcAft>
                <a:spcPts val="0"/>
              </a:spcAft>
              <a:buFont typeface="Arial" panose="020B0604020202020204" pitchFamily="34" charset="0"/>
              <a:buChar char="•"/>
            </a:pPr>
            <a:r>
              <a:rPr lang="en-US" dirty="0"/>
              <a:t>Preventing data destruction signals from reaching the mobile phone </a:t>
            </a:r>
          </a:p>
          <a:p>
            <a:pPr marL="171450" lvl="1" indent="-171450">
              <a:buFont typeface="Arial" panose="020B0604020202020204" pitchFamily="34" charset="0"/>
              <a:buChar char="•"/>
            </a:pPr>
            <a:r>
              <a:rPr lang="en-US" dirty="0"/>
              <a:t>Preventing improper mobile phone handling (for example placing calls, sending messages, taking photos, or deleting files)</a:t>
            </a:r>
          </a:p>
          <a:p>
            <a:pPr>
              <a:defRPr/>
            </a:pPr>
            <a:r>
              <a:rPr lang="en-US" dirty="0"/>
              <a:t>The risks of turning off the mobile phone include possibly engaging protection mechanisms, such as encryption, passwords, PIN codes, and more.</a:t>
            </a:r>
            <a:r>
              <a:rPr lang="en-US" baseline="30000" dirty="0"/>
              <a:t>2</a:t>
            </a:r>
            <a:r>
              <a:rPr lang="en-US" dirty="0"/>
              <a:t> Turning off the phone also results in loss of data from RAM. However, it is unlikely you will capture</a:t>
            </a:r>
            <a:r>
              <a:rPr lang="en-US" baseline="0" dirty="0"/>
              <a:t> that data due to constraints that will be discussed later in this course. Make sure to use caution when turning off a device that was HOT (aka. Recently unlocked with a passcode) as this may be your only chance to get the most thorough dump of data from that phone. </a:t>
            </a:r>
            <a:endParaRPr lang="en-US" dirty="0"/>
          </a:p>
          <a:p>
            <a:pPr marL="228600" indent="-228600">
              <a:spcAft>
                <a:spcPts val="0"/>
              </a:spcAft>
              <a:buFont typeface="+mj-lt"/>
              <a:buAutoNum type="arabicPeriod"/>
            </a:pPr>
            <a:r>
              <a:rPr lang="en-US" dirty="0"/>
              <a:t>Det. Cynthia Murphy, </a:t>
            </a:r>
            <a:r>
              <a:rPr lang="en-US" i="1" dirty="0"/>
              <a:t>Collection of Cell Phones as Evidence: Suggested Practices</a:t>
            </a:r>
            <a:r>
              <a:rPr lang="en-US" dirty="0"/>
              <a:t> (Madison, WI: Madison Police Department, 2011). </a:t>
            </a:r>
          </a:p>
          <a:p>
            <a:pPr marL="228600" indent="-228600">
              <a:buFont typeface="+mj-lt"/>
              <a:buAutoNum type="arabicPeriod"/>
            </a:pPr>
            <a:r>
              <a:rPr lang="en-US" dirty="0"/>
              <a:t>https://for585.com/0q38a (SWGDE Best Practices for Mobile</a:t>
            </a:r>
            <a:r>
              <a:rPr lang="en-US" baseline="0" dirty="0"/>
              <a:t> Phone Forensics</a:t>
            </a:r>
            <a:r>
              <a:rPr lang="en-US" dirty="0"/>
              <a:t>)</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F0D84AA-690E-CE52-CB14-3BB9FA2922F6}"/>
              </a:ext>
            </a:extLst>
          </p:cNvPr>
          <p:cNvSpPr>
            <a:spLocks noGrp="1"/>
          </p:cNvSpPr>
          <p:nvPr>
            <p:ph type="sldNum" sz="quarter" idx="5"/>
          </p:nvPr>
        </p:nvSpPr>
        <p:spPr/>
        <p:txBody>
          <a:bodyPr/>
          <a:lstStyle/>
          <a:p>
            <a:fld id="{3E35E697-39D1-7641-AEE2-3F6A60E264FC}" type="slidenum">
              <a:rPr lang="en-US" smtClean="0"/>
              <a:pPr/>
              <a:t>44</a:t>
            </a:fld>
            <a:endParaRPr lang="en-US" dirty="0"/>
          </a:p>
        </p:txBody>
      </p:sp>
    </p:spTree>
    <p:extLst>
      <p:ext uri="{BB962C8B-B14F-4D97-AF65-F5344CB8AC3E}">
        <p14:creationId xmlns:p14="http://schemas.microsoft.com/office/powerpoint/2010/main" val="1247202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lvl="0"/>
            <a:r>
              <a:rPr lang="en-US" dirty="0"/>
              <a:t>The ON/OFF method works well if the phone can be examined in a timely manner. The ON/OFF rule is explained here.</a:t>
            </a:r>
          </a:p>
          <a:p>
            <a:pPr lvl="0"/>
            <a:r>
              <a:rPr lang="en-US" dirty="0"/>
              <a:t>If the phone is on, do NOT turn it off. If the phone is OFF, leave it OFF. Place ON cell phones in a Faraday bag, arson can, or four to five layers of aluminum foil, or place the phone in Airplane mode (if equipped) to prevent the phone from communicating wirelessly, which could potentially destroy evidence. Maintain power to the battery so that the phone doesn’t die, causing potential loss of some or all data, depending on the phone model. Gather any associated cables, accessories, or documentation for the device.</a:t>
            </a:r>
          </a:p>
          <a:p>
            <a:pPr lvl="0">
              <a:defRPr/>
            </a:pPr>
            <a:r>
              <a:rPr lang="en-US" dirty="0"/>
              <a:t>Remember that turning off a password-protected cell phone could render the data on the phone inaccessible if the phone is turned off. Also, turning on a phone to go through it looking for numbers, contacts, text messages, pictures, or anything else may destroy valuable evidence.</a:t>
            </a:r>
            <a:r>
              <a:rPr lang="en-US" baseline="30000" dirty="0"/>
              <a:t>1</a:t>
            </a:r>
            <a:endParaRPr lang="en-US" dirty="0"/>
          </a:p>
          <a:p>
            <a:r>
              <a:rPr lang="en-US" dirty="0"/>
              <a:t>Exigency may dictate that the mobile phone remains on for immediate processing. If the mobile phone must be left on, isolate it from its network while maintaining power.</a:t>
            </a:r>
            <a:r>
              <a:rPr lang="en-US" baseline="30000" dirty="0"/>
              <a:t>2</a:t>
            </a:r>
            <a:endParaRPr lang="en-US" dirty="0"/>
          </a:p>
          <a:p>
            <a:pPr marL="171450" lvl="1" indent="-171450">
              <a:spcAft>
                <a:spcPts val="0"/>
              </a:spcAft>
              <a:buFont typeface="Arial" panose="020B0604020202020204" pitchFamily="34" charset="0"/>
              <a:buChar char="•"/>
            </a:pPr>
            <a:r>
              <a:rPr lang="en-US" dirty="0"/>
              <a:t>Radio Frequency (RF) shielding: Mobile phones communicate with cell towers. Allowing this communication changes data on the phone.</a:t>
            </a:r>
          </a:p>
          <a:p>
            <a:pPr marL="171450" lvl="1" indent="-171450">
              <a:spcAft>
                <a:spcPts val="0"/>
              </a:spcAft>
              <a:buFont typeface="Arial" panose="020B0604020202020204" pitchFamily="34" charset="0"/>
              <a:buChar char="•"/>
            </a:pPr>
            <a:r>
              <a:rPr lang="en-US" dirty="0"/>
              <a:t>Many mobile phones can be placed in Airplane mode, limiting access to cell towers (911 calls still available). This requires user input on the handset.</a:t>
            </a:r>
          </a:p>
          <a:p>
            <a:pPr marL="171450" lvl="1" indent="-171450">
              <a:buFont typeface="Arial" panose="020B0604020202020204" pitchFamily="34" charset="0"/>
              <a:buChar char="•"/>
              <a:defRPr/>
            </a:pPr>
            <a:r>
              <a:rPr lang="en-US" dirty="0"/>
              <a:t>Disable Wi-Fi, Bluetooth, RFID, and IrDA communications if practical.</a:t>
            </a:r>
            <a:endParaRPr lang="en-US" baseline="30000" dirty="0"/>
          </a:p>
          <a:p>
            <a:r>
              <a:rPr lang="en-US" dirty="0"/>
              <a:t>Before beginning the examination of a mobile device, to avoid legal penalty or exclusion of evidence, ensure that you have proper legal authority to perform the forensic examination.</a:t>
            </a:r>
          </a:p>
          <a:p>
            <a:r>
              <a:rPr lang="en-US" dirty="0"/>
              <a:t>Legal authority varies by jurisdiction and can be significantly different depending on where you live and what sort of examination you are performing. </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21D3C71F-4765-F06D-4831-ACCDE2DFA89B}"/>
              </a:ext>
            </a:extLst>
          </p:cNvPr>
          <p:cNvSpPr>
            <a:spLocks noGrp="1"/>
          </p:cNvSpPr>
          <p:nvPr>
            <p:ph type="sldNum" sz="quarter" idx="5"/>
          </p:nvPr>
        </p:nvSpPr>
        <p:spPr/>
        <p:txBody>
          <a:bodyPr/>
          <a:lstStyle/>
          <a:p>
            <a:fld id="{3E35E697-39D1-7641-AEE2-3F6A60E264FC}" type="slidenum">
              <a:rPr lang="en-US" smtClean="0"/>
              <a:pPr/>
              <a:t>45</a:t>
            </a:fld>
            <a:endParaRPr lang="en-US" dirty="0"/>
          </a:p>
        </p:txBody>
      </p:sp>
    </p:spTree>
    <p:extLst>
      <p:ext uri="{BB962C8B-B14F-4D97-AF65-F5344CB8AC3E}">
        <p14:creationId xmlns:p14="http://schemas.microsoft.com/office/powerpoint/2010/main" val="977130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dirty="0"/>
              <a:t>In the U.S., case law regarding mobile devices is in a state of flux. If you have any questions about whether what you are doing is legally acceptable, consult legal counsel. Search of cell phones incident to arrest has been determined to be unlawful in most circumstances by the U.S. Supreme Court (</a:t>
            </a:r>
            <a:r>
              <a:rPr lang="en-US" i="1" dirty="0"/>
              <a:t>Riley v. California</a:t>
            </a:r>
            <a:r>
              <a:rPr lang="en-US" dirty="0"/>
              <a:t>).</a:t>
            </a:r>
            <a:r>
              <a:rPr lang="en-US" baseline="30000" dirty="0"/>
              <a:t>3</a:t>
            </a:r>
            <a:endParaRPr lang="en-US" dirty="0"/>
          </a:p>
          <a:p>
            <a:r>
              <a:rPr lang="en-US" dirty="0"/>
              <a:t>Be particularly conscious of the fact that a mobile device is a “window” to access other user accounts where the data exists not on the device itself, but in the cloud or in an account on the internet. Legal authority to perform a search of data contained within the mobile device does NOT normally extend to data stored on the internet but accessed by the device.</a:t>
            </a:r>
            <a:endParaRPr lang="en-US" b="1" dirty="0"/>
          </a:p>
          <a:p>
            <a:pPr marL="174625" indent="-174625">
              <a:spcAft>
                <a:spcPts val="0"/>
              </a:spcAft>
              <a:buFont typeface="+mj-lt"/>
              <a:buAutoNum type="arabicPeriod"/>
            </a:pPr>
            <a:r>
              <a:rPr lang="en-US" dirty="0"/>
              <a:t>Det. Cynthia Murphy, </a:t>
            </a:r>
            <a:r>
              <a:rPr lang="en-US" i="1" dirty="0"/>
              <a:t>Collection of Cell Phones as Evidence: Suggested Practices</a:t>
            </a:r>
            <a:r>
              <a:rPr lang="en-US" dirty="0"/>
              <a:t> (Madison, WI: Madison Police Department, 2011). </a:t>
            </a:r>
          </a:p>
          <a:p>
            <a:pPr marL="174625" indent="-174625">
              <a:spcAft>
                <a:spcPts val="0"/>
              </a:spcAft>
              <a:buFont typeface="+mj-lt"/>
              <a:buAutoNum type="arabicPeriod"/>
            </a:pPr>
            <a:r>
              <a:rPr lang="en-US" dirty="0"/>
              <a:t>https://for585.com/0q38a (SWGDE Guide to Mobile</a:t>
            </a:r>
            <a:r>
              <a:rPr lang="en-US" baseline="0" dirty="0"/>
              <a:t> Phone Forensics</a:t>
            </a:r>
            <a:r>
              <a:rPr lang="en-US" dirty="0"/>
              <a:t>)</a:t>
            </a:r>
          </a:p>
          <a:p>
            <a:pPr marL="174625" marR="0" lvl="0" indent="-174625" algn="l" defTabSz="457200" rtl="0" eaLnBrk="1" fontAlgn="auto" latinLnBrk="0" hangingPunct="1">
              <a:spcAft>
                <a:spcPts val="0"/>
              </a:spcAft>
              <a:buClrTx/>
              <a:buSzTx/>
              <a:buFont typeface="+mj-lt"/>
              <a:buAutoNum type="arabicPeriod"/>
              <a:tabLst/>
              <a:defRPr/>
            </a:pPr>
            <a:r>
              <a:rPr lang="en-US" dirty="0"/>
              <a:t>https://for585.com/mez8q (</a:t>
            </a:r>
            <a:r>
              <a:rPr lang="en-US" i="1" dirty="0"/>
              <a:t>Riley v. California</a:t>
            </a:r>
            <a:r>
              <a:rPr lang="en-US" dirty="0"/>
              <a:t>)</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0ECE125B-A6C2-5C39-FCBC-1BE55C4CD799}"/>
              </a:ext>
            </a:extLst>
          </p:cNvPr>
          <p:cNvSpPr>
            <a:spLocks noGrp="1"/>
          </p:cNvSpPr>
          <p:nvPr>
            <p:ph type="sldNum" sz="quarter" idx="5"/>
          </p:nvPr>
        </p:nvSpPr>
        <p:spPr/>
        <p:txBody>
          <a:bodyPr/>
          <a:lstStyle/>
          <a:p>
            <a:fld id="{3E35E697-39D1-7641-AEE2-3F6A60E264FC}" type="slidenum">
              <a:rPr lang="en-US" smtClean="0"/>
              <a:pPr/>
              <a:t>46</a:t>
            </a:fld>
            <a:endParaRPr lang="en-US" dirty="0"/>
          </a:p>
        </p:txBody>
      </p:sp>
    </p:spTree>
    <p:extLst>
      <p:ext uri="{BB962C8B-B14F-4D97-AF65-F5344CB8AC3E}">
        <p14:creationId xmlns:p14="http://schemas.microsoft.com/office/powerpoint/2010/main" val="3633772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716331"/>
          </a:xfrm>
        </p:spPr>
        <p:txBody>
          <a:bodyPr/>
          <a:lstStyle/>
          <a:p>
            <a:r>
              <a:rPr lang="en-US" dirty="0">
                <a:latin typeface="Times New Roman" panose="02020603050405020304" pitchFamily="18" charset="0"/>
                <a:cs typeface="Times New Roman" panose="02020603050405020304" pitchFamily="18" charset="0"/>
              </a:rPr>
              <a:t>There are five basic levels of acquisition for smartphones, including:</a:t>
            </a:r>
          </a:p>
          <a:p>
            <a:pPr marL="180975" lvl="1" indent="-180975">
              <a:spcAft>
                <a:spcPts val="0"/>
              </a:spcAft>
              <a:buFont typeface="Arial" panose="020B0604020202020204" pitchFamily="34" charset="0"/>
              <a:buChar char="•"/>
              <a:defRPr/>
            </a:pPr>
            <a:r>
              <a:rPr lang="en-US" b="1" dirty="0">
                <a:latin typeface="Times New Roman" panose="02020603050405020304" pitchFamily="18" charset="0"/>
                <a:cs typeface="Times New Roman" panose="02020603050405020304" pitchFamily="18" charset="0"/>
              </a:rPr>
              <a:t>Manual examination</a:t>
            </a:r>
            <a:r>
              <a:rPr lang="en-US" dirty="0">
                <a:latin typeface="Times New Roman" panose="02020603050405020304" pitchFamily="18" charset="0"/>
                <a:cs typeface="Times New Roman" panose="02020603050405020304" pitchFamily="18" charset="0"/>
              </a:rPr>
              <a:t>: Process undertaken when the examiner physically scrolls through the mobile device and documents data using photographs or written notes regarding the contents of the device. </a:t>
            </a:r>
          </a:p>
          <a:p>
            <a:pPr marL="180975" lvl="1" indent="-180975">
              <a:spcAft>
                <a:spcPts val="0"/>
              </a:spcAft>
              <a:buFont typeface="Arial" panose="020B0604020202020204" pitchFamily="34" charset="0"/>
              <a:buChar char="•"/>
              <a:defRPr/>
            </a:pPr>
            <a:r>
              <a:rPr lang="en-US" b="1" dirty="0">
                <a:latin typeface="Times New Roman" panose="02020603050405020304" pitchFamily="18" charset="0"/>
                <a:cs typeface="Times New Roman" panose="02020603050405020304" pitchFamily="18" charset="0"/>
              </a:rPr>
              <a:t>Logical acquisition</a:t>
            </a:r>
            <a:r>
              <a:rPr lang="en-US" dirty="0">
                <a:latin typeface="Times New Roman" panose="02020603050405020304" pitchFamily="18" charset="0"/>
                <a:cs typeface="Times New Roman" panose="02020603050405020304" pitchFamily="18" charset="0"/>
              </a:rPr>
              <a:t>: Obtaining specific contents of logical storage objects that reside on a file system partition within a mobile device. A tool that communicates with the phone and obtains and reports only existing non-deleted contacts, call history records, SMS text messages, pictures, videos, or one or more items from the previously listed categories is conducting a logical acquisition of the data from the device.</a:t>
            </a:r>
          </a:p>
          <a:p>
            <a:pPr marL="180975" marR="0" lvl="1" indent="-180975" algn="l" defTabSz="457200" rtl="0" eaLnBrk="1" fontAlgn="auto" latinLnBrk="0" hangingPunct="1">
              <a:spcAft>
                <a:spcPts val="0"/>
              </a:spcAft>
              <a:buClrTx/>
              <a:buSzTx/>
              <a:buFont typeface="Arial" panose="020B0604020202020204" pitchFamily="34" charset="0"/>
              <a:buChar char="•"/>
              <a:tabLst/>
              <a:defRPr/>
            </a:pPr>
            <a:r>
              <a:rPr lang="en-US" b="1" dirty="0">
                <a:latin typeface="Times New Roman" panose="02020603050405020304" pitchFamily="18" charset="0"/>
                <a:cs typeface="Times New Roman" panose="02020603050405020304" pitchFamily="18" charset="0"/>
              </a:rPr>
              <a:t>File system acquisition/Advanced Logical</a:t>
            </a:r>
            <a:r>
              <a:rPr lang="en-US" dirty="0">
                <a:latin typeface="Times New Roman" panose="02020603050405020304" pitchFamily="18" charset="0"/>
                <a:cs typeface="Times New Roman" panose="02020603050405020304" pitchFamily="18" charset="0"/>
              </a:rPr>
              <a:t>: Partial file system dump. Physical analyzer uses the term “Advanced Logical” for some smart devices, more commonly iOS devices. </a:t>
            </a:r>
            <a:r>
              <a:rPr lang="en-US" dirty="0">
                <a:effectLst/>
                <a:latin typeface="Times New Roman" panose="02020603050405020304" pitchFamily="18" charset="0"/>
                <a:ea typeface="Calibri" panose="020F0502020204030204" pitchFamily="34" charset="0"/>
                <a:cs typeface="Times New Roman" panose="02020603050405020304" pitchFamily="18" charset="0"/>
              </a:rPr>
              <a:t>If we think about “iOS Advanced Logical” it is a partial file system obtained through backup + AFC,  if we think about “Android Advanced Logical” it is again a partial file system obtained through backup + MTP + ADB.  </a:t>
            </a:r>
            <a:r>
              <a:rPr lang="en-US" dirty="0">
                <a:latin typeface="Times New Roman" panose="02020603050405020304" pitchFamily="18" charset="0"/>
                <a:cs typeface="Times New Roman" panose="02020603050405020304" pitchFamily="18" charset="0"/>
              </a:rPr>
              <a:t>This will</a:t>
            </a:r>
            <a:r>
              <a:rPr lang="en-US" baseline="0" dirty="0">
                <a:latin typeface="Times New Roman" panose="02020603050405020304" pitchFamily="18" charset="0"/>
                <a:cs typeface="Times New Roman" panose="02020603050405020304" pitchFamily="18" charset="0"/>
              </a:rPr>
              <a:t> be covered in detail in each phone-specific section of the course.</a:t>
            </a:r>
            <a:endParaRPr lang="en-US" dirty="0">
              <a:latin typeface="Times New Roman" panose="02020603050405020304" pitchFamily="18" charset="0"/>
              <a:cs typeface="Times New Roman" panose="02020603050405020304" pitchFamily="18" charset="0"/>
            </a:endParaRPr>
          </a:p>
          <a:p>
            <a:pPr marL="180975" marR="0" lvl="1" indent="-180975" algn="l" defTabSz="457200" rtl="0" eaLnBrk="1" fontAlgn="auto" latinLnBrk="0" hangingPunct="1">
              <a:spcAft>
                <a:spcPts val="0"/>
              </a:spcAft>
              <a:buClrTx/>
              <a:buSzTx/>
              <a:buFont typeface="Arial" panose="020B0604020202020204" pitchFamily="34" charset="0"/>
              <a:buChar char="•"/>
              <a:tabLst/>
              <a:defRPr/>
            </a:pPr>
            <a:r>
              <a:rPr lang="en-US" b="1" dirty="0">
                <a:latin typeface="Times New Roman" panose="02020603050405020304" pitchFamily="18" charset="0"/>
                <a:cs typeface="Times New Roman" panose="02020603050405020304" pitchFamily="18" charset="0"/>
              </a:rPr>
              <a:t>Full file system</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Full file system dump, including data from the user data partition. Common with exploits and advanced extraction (CAS, Premium, </a:t>
            </a:r>
            <a:r>
              <a:rPr lang="en-US" b="0" dirty="0" err="1">
                <a:latin typeface="Times New Roman" panose="02020603050405020304" pitchFamily="18" charset="0"/>
                <a:cs typeface="Times New Roman" panose="02020603050405020304" pitchFamily="18" charset="0"/>
              </a:rPr>
              <a:t>GrayKey</a:t>
            </a:r>
            <a:r>
              <a:rPr lang="en-US" b="0" dirty="0">
                <a:latin typeface="Times New Roman" panose="02020603050405020304" pitchFamily="18" charset="0"/>
                <a:cs typeface="Times New Roman" panose="02020603050405020304" pitchFamily="18" charset="0"/>
              </a:rPr>
              <a:t>).  This is the next best thing to a full physical acquisition.</a:t>
            </a:r>
            <a:endParaRPr lang="en-US" b="1" dirty="0">
              <a:latin typeface="Times New Roman" panose="02020603050405020304" pitchFamily="18" charset="0"/>
              <a:cs typeface="Times New Roman" panose="02020603050405020304" pitchFamily="18" charset="0"/>
            </a:endParaRPr>
          </a:p>
          <a:p>
            <a:pPr marL="180975" lvl="1" indent="-180975">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Physical acquisition</a:t>
            </a:r>
            <a:r>
              <a:rPr lang="en-US" dirty="0">
                <a:latin typeface="Times New Roman" panose="02020603050405020304" pitchFamily="18" charset="0"/>
                <a:cs typeface="Times New Roman" panose="02020603050405020304" pitchFamily="18" charset="0"/>
              </a:rPr>
              <a:t>: Use of the term </a:t>
            </a:r>
            <a:r>
              <a:rPr lang="en-US" i="1" dirty="0">
                <a:latin typeface="Times New Roman" panose="02020603050405020304" pitchFamily="18" charset="0"/>
                <a:cs typeface="Times New Roman" panose="02020603050405020304" pitchFamily="18" charset="0"/>
              </a:rPr>
              <a:t>physical acquisition </a:t>
            </a:r>
            <a:r>
              <a:rPr lang="en-US" dirty="0">
                <a:latin typeface="Times New Roman" panose="02020603050405020304" pitchFamily="18" charset="0"/>
                <a:cs typeface="Times New Roman" panose="02020603050405020304" pitchFamily="18" charset="0"/>
              </a:rPr>
              <a:t>in mobile-device forensics refers to the process of obtaining all the data from the first to last bit and from one or more physical stores (memory chips) in the mobile device. JTAG, ISP, and chip-off methods fall under physical acquisition. The ability to obtain this type of extraction is becoming rare as encryption mechanisms are constantly growing in strength.</a:t>
            </a:r>
          </a:p>
          <a:p>
            <a:r>
              <a:rPr lang="en-US" dirty="0">
                <a:latin typeface="Times New Roman" panose="02020603050405020304" pitchFamily="18" charset="0"/>
                <a:cs typeface="Times New Roman" panose="02020603050405020304" pitchFamily="18" charset="0"/>
              </a:rPr>
              <a:t>When performing smartphone forensics, it is ideal to first obtain the deepest level of acquisition supported for the make and model of phone you’re working on that the tools you are using will support. Then go back and complete other supported extraction methods that may do a better job of parsing and displaying data from the phone. </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79E6F901-9226-F53F-0B17-E3677D774C15}"/>
              </a:ext>
            </a:extLst>
          </p:cNvPr>
          <p:cNvSpPr>
            <a:spLocks noGrp="1"/>
          </p:cNvSpPr>
          <p:nvPr>
            <p:ph type="sldNum" sz="quarter" idx="5"/>
          </p:nvPr>
        </p:nvSpPr>
        <p:spPr/>
        <p:txBody>
          <a:bodyPr/>
          <a:lstStyle/>
          <a:p>
            <a:fld id="{3E35E697-39D1-7641-AEE2-3F6A60E264FC}" type="slidenum">
              <a:rPr lang="en-US" smtClean="0"/>
              <a:pPr/>
              <a:t>47</a:t>
            </a:fld>
            <a:endParaRPr lang="en-US" dirty="0"/>
          </a:p>
        </p:txBody>
      </p:sp>
    </p:spTree>
    <p:extLst>
      <p:ext uri="{BB962C8B-B14F-4D97-AF65-F5344CB8AC3E}">
        <p14:creationId xmlns:p14="http://schemas.microsoft.com/office/powerpoint/2010/main" val="4249945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63071"/>
            <a:ext cx="6721475" cy="8985127"/>
          </a:xfrm>
        </p:spPr>
        <p:txBody>
          <a:bodyPr/>
          <a:lstStyle/>
          <a:p>
            <a:r>
              <a:rPr lang="en-US" dirty="0">
                <a:latin typeface="Times New Roman" panose="02020603050405020304" pitchFamily="18" charset="0"/>
                <a:cs typeface="Times New Roman" panose="02020603050405020304" pitchFamily="18" charset="0"/>
              </a:rPr>
              <a:t>For example, if you are able to obtain a physical memory dump from the phone, you get deleted information and files that are locked by the OS when they are in use. You may also be able to obtain security and unlock codes with a physical acquisition. The tool you are using, however, may or may not parse user data in an easily readable format with a physical acquisition. </a:t>
            </a:r>
          </a:p>
          <a:p>
            <a:r>
              <a:rPr lang="en-US" dirty="0">
                <a:latin typeface="Times New Roman" panose="02020603050405020304" pitchFamily="18" charset="0"/>
                <a:cs typeface="Times New Roman" panose="02020603050405020304" pitchFamily="18" charset="0"/>
              </a:rPr>
              <a:t>Therefore, if you next perform a file system and/or logical acquisition of the data, you may obtain better results for reporting purposes. Finally, taking pictures of particularly important pieces of data from the device.</a:t>
            </a:r>
          </a:p>
          <a:p>
            <a:endParaRPr lang="en-US" dirty="0"/>
          </a:p>
          <a:p>
            <a:endParaRPr lang="en-US" dirty="0"/>
          </a:p>
        </p:txBody>
      </p:sp>
      <p:sp>
        <p:nvSpPr>
          <p:cNvPr id="2" name="Slide Number Placeholder 1">
            <a:extLst>
              <a:ext uri="{FF2B5EF4-FFF2-40B4-BE49-F238E27FC236}">
                <a16:creationId xmlns:a16="http://schemas.microsoft.com/office/drawing/2014/main" id="{518DB3C8-2BAD-6D5A-F180-104DB70B9E08}"/>
              </a:ext>
            </a:extLst>
          </p:cNvPr>
          <p:cNvSpPr>
            <a:spLocks noGrp="1"/>
          </p:cNvSpPr>
          <p:nvPr>
            <p:ph type="sldNum" sz="quarter" idx="5"/>
          </p:nvPr>
        </p:nvSpPr>
        <p:spPr/>
        <p:txBody>
          <a:bodyPr/>
          <a:lstStyle/>
          <a:p>
            <a:fld id="{3E35E697-39D1-7641-AEE2-3F6A60E264FC}" type="slidenum">
              <a:rPr lang="en-US" smtClean="0"/>
              <a:pPr/>
              <a:t>48</a:t>
            </a:fld>
            <a:endParaRPr lang="en-US" dirty="0"/>
          </a:p>
        </p:txBody>
      </p:sp>
    </p:spTree>
    <p:extLst>
      <p:ext uri="{BB962C8B-B14F-4D97-AF65-F5344CB8AC3E}">
        <p14:creationId xmlns:p14="http://schemas.microsoft.com/office/powerpoint/2010/main" val="2832808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312919"/>
          </a:xfrm>
        </p:spPr>
        <p:txBody>
          <a:bodyPr/>
          <a:lstStyle/>
          <a:p>
            <a:r>
              <a:rPr lang="en-US" dirty="0"/>
              <a:t>One important thing to keep in mind when conducting mobile device forensics is that not all tools are equal, and not all smartphones are equal. Different mobile device forensic tools support various makes and models of phones to different levels of acquisition, and the way they report data back to the examiner may not be consistent. Even if the same acquisition level is supported by different tools, there may be differences between tools in the data acquired and in how it is reported. There are also sometimes errors in data translation, especially when it comes to date and timestamps because there are so many different data formats utilized by mobile devices. </a:t>
            </a:r>
          </a:p>
          <a:p>
            <a:r>
              <a:rPr lang="en-US" dirty="0"/>
              <a:t>For these reasons and others, it is important that you make a habit of always verifying acquired data against the phone itself and/or manually verify decoded data by checking the underlying hex yourself. </a:t>
            </a:r>
          </a:p>
          <a:p>
            <a:r>
              <a:rPr lang="en-US" dirty="0"/>
              <a:t>It is important not only to know how to use the mobile forensic tools you have access to, but also to know what they are doing when you process a phone. Different mobile forensic tools use different methods to access and acquire the data from different makes and models of phones. The tool itself often makes changes to the data on the phone, including the installation of bootloaders or applications, or use of jailbreaking and rooting methods. These methods are acceptable and necessary to obtain data from the devices, but it is advisable to know what your tools are doing for each phone so you can document and explain any changes made to the device and why they were made. In this course, we will discuss new methods for access like checkra1n and checkm8. It’s important for you to understand how these exploits work and how the tools leverage them.</a:t>
            </a:r>
          </a:p>
          <a:p>
            <a:r>
              <a:rPr lang="en-US" dirty="0"/>
              <a:t>Another reason to know what your tools are doing is that you may find different methods to use the tool to obtain better results. For example, with Cellebrite Physical Analyzer, on many Android-based devices, using Generic Android Methods under the File System acquisition option may parse more data into a usable format than a successfully supported physical acquisition of the same model of phone.</a:t>
            </a:r>
          </a:p>
          <a:p>
            <a:r>
              <a:rPr lang="en-US" dirty="0"/>
              <a:t>Sometimes, tools may make changes to the original device during acquisition that affect subsequent</a:t>
            </a:r>
            <a:r>
              <a:rPr lang="en-US" baseline="0" dirty="0"/>
              <a:t> acquisition attempts. For example, when performing acquisitions on newer iPhones, Oxygen applies an</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8750597C-4F3D-920C-8E1D-9361F3D9AC97}"/>
              </a:ext>
            </a:extLst>
          </p:cNvPr>
          <p:cNvSpPr>
            <a:spLocks noGrp="1"/>
          </p:cNvSpPr>
          <p:nvPr>
            <p:ph type="sldNum" sz="quarter" idx="5"/>
          </p:nvPr>
        </p:nvSpPr>
        <p:spPr/>
        <p:txBody>
          <a:bodyPr/>
          <a:lstStyle/>
          <a:p>
            <a:fld id="{3E35E697-39D1-7641-AEE2-3F6A60E264FC}" type="slidenum">
              <a:rPr lang="en-US" smtClean="0"/>
              <a:pPr/>
              <a:t>49</a:t>
            </a:fld>
            <a:endParaRPr lang="en-US" dirty="0"/>
          </a:p>
        </p:txBody>
      </p:sp>
    </p:spTree>
    <p:extLst>
      <p:ext uri="{BB962C8B-B14F-4D97-AF65-F5344CB8AC3E}">
        <p14:creationId xmlns:p14="http://schemas.microsoft.com/office/powerpoint/2010/main" val="330593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643FE106-8838-455F-9DB9-122AE329B3A5}"/>
              </a:ext>
            </a:extLst>
          </p:cNvPr>
          <p:cNvSpPr>
            <a:spLocks noGrp="1"/>
          </p:cNvSpPr>
          <p:nvPr>
            <p:ph type="sldNum" sz="quarter" idx="5"/>
          </p:nvPr>
        </p:nvSpPr>
        <p:spPr/>
        <p:txBody>
          <a:bodyPr/>
          <a:lstStyle/>
          <a:p>
            <a:fld id="{3E35E697-39D1-7641-AEE2-3F6A60E264FC}" type="slidenum">
              <a:rPr lang="en-US" smtClean="0"/>
              <a:pPr/>
              <a:t>5</a:t>
            </a:fld>
            <a:endParaRPr lang="en-US" dirty="0"/>
          </a:p>
        </p:txBody>
      </p:sp>
    </p:spTree>
    <p:extLst>
      <p:ext uri="{BB962C8B-B14F-4D97-AF65-F5344CB8AC3E}">
        <p14:creationId xmlns:p14="http://schemas.microsoft.com/office/powerpoint/2010/main" val="3865180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8998574"/>
          </a:xfrm>
        </p:spPr>
        <p:txBody>
          <a:bodyPr/>
          <a:lstStyle/>
          <a:p>
            <a:r>
              <a:rPr lang="en-US" baseline="0" dirty="0"/>
              <a:t>encryption password to devices that have not had a previously encrypted backup, without notification to the examiner. If the examiner attempts a subsequent acquisition using Cellebrite or another tool, they will be asked to supply the encryption password applied by Oxygen during the parsing process, though that password is not well documented. The password is “oxygen”.  Cellebrite uses “1234” or “12345” and Magnet uses “mag123” when backup encryption is applied to the extraction. This information isn’t readily available in the documentation, and </a:t>
            </a:r>
            <a:r>
              <a:rPr lang="en-US" baseline="0" dirty="0" err="1"/>
              <a:t>Elcomsoft</a:t>
            </a:r>
            <a:r>
              <a:rPr lang="en-US" baseline="0" dirty="0"/>
              <a:t> Phone Breaker was used to solve the puzzle of what the password was; keep in mind this may happen to you and you may find yourself having to crack a password you and the user did not set on the device. </a:t>
            </a:r>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648089DF-2062-766E-B703-98FC5D584004}"/>
              </a:ext>
            </a:extLst>
          </p:cNvPr>
          <p:cNvSpPr>
            <a:spLocks noGrp="1"/>
          </p:cNvSpPr>
          <p:nvPr>
            <p:ph type="sldNum" sz="quarter" idx="5"/>
          </p:nvPr>
        </p:nvSpPr>
        <p:spPr/>
        <p:txBody>
          <a:bodyPr/>
          <a:lstStyle/>
          <a:p>
            <a:fld id="{3E35E697-39D1-7641-AEE2-3F6A60E264FC}" type="slidenum">
              <a:rPr lang="en-US" smtClean="0"/>
              <a:pPr/>
              <a:t>50</a:t>
            </a:fld>
            <a:endParaRPr lang="en-US" dirty="0"/>
          </a:p>
        </p:txBody>
      </p:sp>
    </p:spTree>
    <p:extLst>
      <p:ext uri="{BB962C8B-B14F-4D97-AF65-F5344CB8AC3E}">
        <p14:creationId xmlns:p14="http://schemas.microsoft.com/office/powerpoint/2010/main" val="310298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anose="02020603050405020304" pitchFamily="18" charset="0"/>
                <a:cs typeface="Times New Roman" panose="02020603050405020304" pitchFamily="18" charset="0"/>
              </a:rPr>
              <a:t>Cellebrite offers </a:t>
            </a:r>
            <a:r>
              <a:rPr lang="en-US" sz="1200" kern="1200" dirty="0" err="1">
                <a:solidFill>
                  <a:schemeClr val="tx1"/>
                </a:solidFill>
                <a:effectLst/>
                <a:latin typeface="Times New Roman" panose="02020603050405020304" pitchFamily="18" charset="0"/>
                <a:cs typeface="Times New Roman" panose="02020603050405020304" pitchFamily="18" charset="0"/>
              </a:rPr>
              <a:t>smartflow</a:t>
            </a:r>
            <a:r>
              <a:rPr lang="en-US" sz="1200" kern="1200" dirty="0">
                <a:solidFill>
                  <a:schemeClr val="tx1"/>
                </a:solidFill>
                <a:effectLst/>
                <a:latin typeface="Times New Roman" panose="02020603050405020304" pitchFamily="18" charset="0"/>
                <a:cs typeface="Times New Roman" panose="02020603050405020304" pitchFamily="18" charset="0"/>
              </a:rPr>
              <a:t> in Inseyets that tries all methods in order to </a:t>
            </a:r>
            <a:r>
              <a:rPr lang="en-US" dirty="0"/>
              <a:t>obtain a full file system acquisition. </a:t>
            </a:r>
            <a:r>
              <a:rPr lang="en-US" sz="1200" kern="1200" dirty="0">
                <a:solidFill>
                  <a:schemeClr val="tx1"/>
                </a:solidFill>
                <a:effectLst/>
                <a:latin typeface="Times New Roman" panose="02020603050405020304" pitchFamily="18" charset="0"/>
                <a:cs typeface="Times New Roman" panose="02020603050405020304" pitchFamily="18" charset="0"/>
              </a:rPr>
              <a:t>These methods of acquisition include Qualcomm Live, MTK Live, Huawei (Kirin Live), and more. These extraction methods are linked to the chip inside of the Android and are accessible via UFED. </a:t>
            </a:r>
            <a:r>
              <a:rPr lang="en-US" dirty="0"/>
              <a:t>Most of the acquisitions in the class were obtained with this method.</a:t>
            </a:r>
            <a:endParaRPr lang="en-US" sz="1200" kern="1200" dirty="0">
              <a:solidFill>
                <a:schemeClr val="tx1"/>
              </a:solidFill>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older Android devices, we can perform full physical extractions of data using a</a:t>
            </a:r>
            <a:r>
              <a:rPr lang="en-US" baseline="0" dirty="0">
                <a:latin typeface="Times New Roman" panose="02020603050405020304" pitchFamily="18" charset="0"/>
                <a:cs typeface="Times New Roman" panose="02020603050405020304" pitchFamily="18" charset="0"/>
              </a:rPr>
              <a:t> small program or set of instructions called a “bootloader”.</a:t>
            </a:r>
            <a:r>
              <a:rPr lang="en-US" baseline="30000" dirty="0">
                <a:latin typeface="Times New Roman" panose="02020603050405020304" pitchFamily="18" charset="0"/>
                <a:cs typeface="Times New Roman" panose="02020603050405020304" pitchFamily="18" charset="0"/>
              </a:rPr>
              <a:t>1</a:t>
            </a:r>
            <a:r>
              <a:rPr lang="en-US" baseline="0" dirty="0">
                <a:latin typeface="Times New Roman" panose="02020603050405020304" pitchFamily="18" charset="0"/>
                <a:cs typeface="Times New Roman" panose="02020603050405020304" pitchFamily="18" charset="0"/>
              </a:rPr>
              <a:t> The bootloader is injected into the RAM of the device and executes before the operating system boots. Bootloaders are usually a generic solution, based upon a family of devices, often defined by the chipset in the phone. They are designed to be read-only and are therefore considered safe and forensically sound. Bootloaders allow for complete acquisition of flash memory of a mobile device, including spare area of the flash memory.</a:t>
            </a:r>
            <a:r>
              <a:rPr lang="en-US" baseline="30000" dirty="0">
                <a:latin typeface="Times New Roman" panose="02020603050405020304" pitchFamily="18" charset="0"/>
                <a:cs typeface="Times New Roman" panose="02020603050405020304" pitchFamily="18" charset="0"/>
              </a:rPr>
              <a:t>1 </a:t>
            </a:r>
            <a:endParaRPr lang="en-US" dirty="0"/>
          </a:p>
          <a:p>
            <a:r>
              <a:rPr lang="en-US" baseline="0" dirty="0">
                <a:latin typeface="Times New Roman" panose="02020603050405020304" pitchFamily="18" charset="0"/>
                <a:cs typeface="Times New Roman" panose="02020603050405020304" pitchFamily="18" charset="0"/>
              </a:rPr>
              <a:t>Manufacturers of cell phone forensic tools will often create custom bootloaders for full physical acquisition purposes. In order to use a bootloader for acquisition, sometimes the phone must be put into rescue or recovery mode, or a specialized cable might be necessary.</a:t>
            </a:r>
            <a:r>
              <a:rPr lang="en-US" baseline="30000" dirty="0">
                <a:latin typeface="Times New Roman" panose="02020603050405020304" pitchFamily="18" charset="0"/>
                <a:cs typeface="Times New Roman" panose="02020603050405020304" pitchFamily="18" charset="0"/>
              </a:rPr>
              <a:t>2</a:t>
            </a:r>
            <a:r>
              <a:rPr lang="en-US" baseline="0" dirty="0">
                <a:latin typeface="Times New Roman" panose="02020603050405020304" pitchFamily="18" charset="0"/>
                <a:cs typeface="Times New Roman" panose="02020603050405020304" pitchFamily="18" charset="0"/>
              </a:rPr>
              <a:t> Sometimes firmware update protocols are used to insert a bootloader.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a device is locked, it may be possible to use Android’s recovery partition to access the data on the device. The Android device needs to be placed into recovery mode so the custom recovery image can be pushed to the device. </a:t>
            </a:r>
            <a:r>
              <a:rPr lang="en-US" sz="1200" b="0" i="0" kern="1200" dirty="0">
                <a:solidFill>
                  <a:schemeClr val="tx1"/>
                </a:solidFill>
                <a:effectLst/>
                <a:latin typeface="Times New Roman" panose="02020603050405020304" pitchFamily="18" charset="0"/>
                <a:cs typeface="Times New Roman" panose="02020603050405020304" pitchFamily="18" charset="0"/>
              </a:rPr>
              <a:t>A custom recovery is a third-party image that replaces the stock Android recovery partition and allows the user to gain access to the data or root the device. Again, this is only supported for older, non-encrypted Android devices. A common custom recovery partition is </a:t>
            </a:r>
            <a:r>
              <a:rPr lang="en-US" dirty="0">
                <a:latin typeface="Times New Roman" panose="02020603050405020304" pitchFamily="18" charset="0"/>
                <a:cs typeface="Times New Roman" panose="02020603050405020304" pitchFamily="18" charset="0"/>
              </a:rPr>
              <a:t>Team Win Recovery Project (TWRP). </a:t>
            </a:r>
          </a:p>
          <a:p>
            <a:r>
              <a:rPr lang="en-US" sz="1200" kern="1200" dirty="0">
                <a:solidFill>
                  <a:schemeClr val="tx1"/>
                </a:solidFill>
                <a:effectLst/>
                <a:latin typeface="Times New Roman" panose="02020603050405020304" pitchFamily="18" charset="0"/>
                <a:cs typeface="Times New Roman" panose="02020603050405020304" pitchFamily="18" charset="0"/>
              </a:rPr>
              <a:t>EDL mode is available with</a:t>
            </a:r>
            <a:r>
              <a:rPr lang="en-US" sz="1200" kern="1200" baseline="0" dirty="0">
                <a:solidFill>
                  <a:schemeClr val="tx1"/>
                </a:solidFill>
                <a:effectLst/>
                <a:latin typeface="Times New Roman" panose="02020603050405020304" pitchFamily="18" charset="0"/>
                <a:cs typeface="Times New Roman" panose="02020603050405020304" pitchFamily="18" charset="0"/>
              </a:rPr>
              <a:t> some Qualcomm chips and can </a:t>
            </a:r>
            <a:r>
              <a:rPr lang="en-US" sz="1200" kern="1200" dirty="0">
                <a:solidFill>
                  <a:schemeClr val="tx1"/>
                </a:solidFill>
                <a:effectLst/>
                <a:latin typeface="Times New Roman" panose="02020603050405020304" pitchFamily="18" charset="0"/>
                <a:cs typeface="Times New Roman" panose="02020603050405020304" pitchFamily="18" charset="0"/>
              </a:rPr>
              <a:t>allow low-level access to the chipset. This is designed to allow for device analysis, repair, or re-flashing,</a:t>
            </a:r>
            <a:r>
              <a:rPr lang="en-US" sz="1200" kern="1200" baseline="0" dirty="0">
                <a:solidFill>
                  <a:schemeClr val="tx1"/>
                </a:solidFill>
                <a:effectLst/>
                <a:latin typeface="Times New Roman" panose="02020603050405020304" pitchFamily="18" charset="0"/>
                <a:cs typeface="Times New Roman" panose="02020603050405020304" pitchFamily="18" charset="0"/>
              </a:rPr>
              <a:t> but can present the opportunity to achieve a full physical extraction of the data from the chip.</a:t>
            </a:r>
            <a:r>
              <a:rPr lang="en-US" sz="1200" kern="1200" baseline="30000" dirty="0">
                <a:solidFill>
                  <a:schemeClr val="tx1"/>
                </a:solidFill>
                <a:effectLst/>
                <a:latin typeface="Times New Roman" panose="02020603050405020304" pitchFamily="18" charset="0"/>
                <a:cs typeface="Times New Roman" panose="02020603050405020304" pitchFamily="18" charset="0"/>
              </a:rPr>
              <a:t>3</a:t>
            </a:r>
            <a:r>
              <a:rPr lang="en-US" sz="1200" kern="1200" baseline="0" dirty="0">
                <a:solidFill>
                  <a:schemeClr val="tx1"/>
                </a:solidFill>
                <a:effectLst/>
                <a:latin typeface="Times New Roman" panose="02020603050405020304" pitchFamily="18" charset="0"/>
                <a:cs typeface="Times New Roman" panose="02020603050405020304" pitchFamily="18" charset="0"/>
              </a:rPr>
              <a:t> </a:t>
            </a:r>
            <a:r>
              <a:rPr lang="en-US" sz="1200" kern="1200" dirty="0">
                <a:solidFill>
                  <a:schemeClr val="tx1"/>
                </a:solidFill>
                <a:effectLst/>
                <a:latin typeface="Times New Roman" panose="02020603050405020304" pitchFamily="18" charset="0"/>
                <a:cs typeface="Times New Roman" panose="02020603050405020304" pitchFamily="18" charset="0"/>
              </a:rPr>
              <a:t>EDL</a:t>
            </a:r>
            <a:r>
              <a:rPr lang="en-US" sz="1200" kern="1200" baseline="0" dirty="0">
                <a:solidFill>
                  <a:schemeClr val="tx1"/>
                </a:solidFill>
                <a:effectLst/>
                <a:latin typeface="Times New Roman" panose="02020603050405020304" pitchFamily="18" charset="0"/>
                <a:cs typeface="Times New Roman" panose="02020603050405020304" pitchFamily="18" charset="0"/>
              </a:rPr>
              <a:t> mode can be accessed by several software methods, including:</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51</a:t>
            </a:fld>
            <a:endParaRPr lang="en-US" dirty="0"/>
          </a:p>
        </p:txBody>
      </p:sp>
    </p:spTree>
    <p:extLst>
      <p:ext uri="{BB962C8B-B14F-4D97-AF65-F5344CB8AC3E}">
        <p14:creationId xmlns:p14="http://schemas.microsoft.com/office/powerpoint/2010/main" val="122765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4"/>
            <a:ext cx="6721475" cy="9359151"/>
          </a:xfrm>
        </p:spPr>
        <p:txBody>
          <a:bodyPr/>
          <a:lstStyle/>
          <a:p>
            <a:pPr marL="171450" indent="-171450" defTabSz="457200">
              <a:spcAft>
                <a:spcPts val="0"/>
              </a:spcAft>
              <a:buFont typeface="Arial" panose="020B0604020202020204" pitchFamily="34" charset="0"/>
              <a:buChar char="•"/>
              <a:defRPr/>
            </a:pPr>
            <a:r>
              <a:rPr lang="en-US" sz="1200" kern="1200" baseline="0" dirty="0">
                <a:solidFill>
                  <a:schemeClr val="tx1"/>
                </a:solidFill>
                <a:effectLst/>
                <a:latin typeface="Times New Roman" panose="02020603050405020304" pitchFamily="18" charset="0"/>
                <a:cs typeface="Times New Roman" panose="02020603050405020304" pitchFamily="18" charset="0"/>
              </a:rPr>
              <a:t>Special key combinations: Depending on the man</a:t>
            </a:r>
            <a:r>
              <a:rPr lang="en-US" sz="1200" kern="1200" dirty="0">
                <a:solidFill>
                  <a:schemeClr val="tx1"/>
                </a:solidFill>
                <a:effectLst/>
                <a:latin typeface="Times New Roman" panose="02020603050405020304" pitchFamily="18" charset="0"/>
                <a:cs typeface="Times New Roman" panose="02020603050405020304" pitchFamily="18" charset="0"/>
              </a:rPr>
              <a:t>ufacturer,</a:t>
            </a:r>
            <a:r>
              <a:rPr lang="en-US" sz="1200" kern="1200" baseline="0" dirty="0">
                <a:solidFill>
                  <a:schemeClr val="tx1"/>
                </a:solidFill>
                <a:effectLst/>
                <a:latin typeface="Times New Roman" panose="02020603050405020304" pitchFamily="18" charset="0"/>
                <a:cs typeface="Times New Roman" panose="02020603050405020304" pitchFamily="18" charset="0"/>
              </a:rPr>
              <a:t> the key combination may be different.</a:t>
            </a:r>
            <a:r>
              <a:rPr lang="en-US" sz="1200" kern="1200" dirty="0">
                <a:solidFill>
                  <a:schemeClr val="tx1"/>
                </a:solidFill>
                <a:effectLst/>
                <a:latin typeface="Times New Roman" panose="02020603050405020304" pitchFamily="18" charset="0"/>
                <a:cs typeface="Times New Roman" panose="02020603050405020304" pitchFamily="18" charset="0"/>
              </a:rPr>
              <a:t> The most common combination from a powered-off state is: Hold Vol Up + Vol Down while connecting USB.</a:t>
            </a:r>
            <a:r>
              <a:rPr lang="en-US" sz="1200" kern="1200" baseline="0" dirty="0">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a:t>
            </a:r>
            <a:r>
              <a:rPr lang="en-US" sz="1200" kern="1200" dirty="0">
                <a:solidFill>
                  <a:schemeClr val="tx1"/>
                </a:solidFill>
                <a:effectLst/>
                <a:latin typeface="Times New Roman" panose="02020603050405020304" pitchFamily="18" charset="0"/>
                <a:cs typeface="Times New Roman" panose="02020603050405020304" pitchFamily="18" charset="0"/>
              </a:rPr>
              <a:t>ther combinations may include Vol Up, Vol Up + Vol Down + Power, etc. Some vendors have</a:t>
            </a:r>
          </a:p>
          <a:p>
            <a:pPr marL="174625" marR="0" algn="l" defTabSz="457200" rtl="0" eaLnBrk="1" fontAlgn="auto" latinLnBrk="0" hangingPunct="1">
              <a:spcAft>
                <a:spcPts val="0"/>
              </a:spcAft>
              <a:buClrTx/>
              <a:buSzTx/>
              <a:tabLst/>
              <a:defRPr/>
            </a:pPr>
            <a:r>
              <a:rPr lang="en-US" sz="1200" kern="1200" dirty="0">
                <a:solidFill>
                  <a:schemeClr val="tx1"/>
                </a:solidFill>
                <a:effectLst/>
                <a:latin typeface="Times New Roman" panose="02020603050405020304" pitchFamily="18" charset="0"/>
                <a:cs typeface="Times New Roman" panose="02020603050405020304" pitchFamily="18" charset="0"/>
              </a:rPr>
              <a:t>early boot menus that offer the choice of entering the mode (recovery, </a:t>
            </a:r>
            <a:r>
              <a:rPr lang="en-US" sz="1200" kern="1200" dirty="0" err="1">
                <a:solidFill>
                  <a:schemeClr val="tx1"/>
                </a:solidFill>
                <a:effectLst/>
                <a:latin typeface="Times New Roman" panose="02020603050405020304" pitchFamily="18" charset="0"/>
                <a:cs typeface="Times New Roman" panose="02020603050405020304" pitchFamily="18" charset="0"/>
              </a:rPr>
              <a:t>fastboot</a:t>
            </a:r>
            <a:r>
              <a:rPr lang="en-US" sz="1200" kern="1200" dirty="0">
                <a:solidFill>
                  <a:schemeClr val="tx1"/>
                </a:solidFill>
                <a:effectLst/>
                <a:latin typeface="Times New Roman" panose="02020603050405020304" pitchFamily="18" charset="0"/>
                <a:cs typeface="Times New Roman" panose="02020603050405020304" pitchFamily="18" charset="0"/>
              </a:rPr>
              <a:t>, download).</a:t>
            </a:r>
            <a:endParaRPr lang="en-US" dirty="0"/>
          </a:p>
          <a:p>
            <a:pPr marL="174625" marR="0" indent="-171450" algn="l" defTabSz="457200" rtl="0" eaLnBrk="1" fontAlgn="auto" latinLnBrk="0" hangingPunct="1">
              <a:spcAft>
                <a:spcPts val="0"/>
              </a:spcAft>
              <a:buClrTx/>
              <a:buSzTx/>
              <a:buFont typeface="Arial" charset="0"/>
              <a:buChar char="•"/>
              <a:tabLst/>
              <a:defRPr/>
            </a:pPr>
            <a:r>
              <a:rPr lang="en-US" sz="1200" kern="1200" dirty="0">
                <a:solidFill>
                  <a:schemeClr val="tx1"/>
                </a:solidFill>
                <a:effectLst/>
                <a:latin typeface="Times New Roman" panose="02020603050405020304" pitchFamily="18" charset="0"/>
                <a:cs typeface="Times New Roman" panose="02020603050405020304" pitchFamily="18" charset="0"/>
              </a:rPr>
              <a:t>ADB: Most phones with EDL available allow entry to EDL mode via a command available from an authorized ADB session. (Try: </a:t>
            </a:r>
            <a:r>
              <a:rPr lang="en-US" sz="1200" kern="1200" dirty="0" err="1">
                <a:solidFill>
                  <a:schemeClr val="tx1"/>
                </a:solidFill>
                <a:effectLst/>
                <a:latin typeface="Times New Roman" panose="02020603050405020304" pitchFamily="18" charset="0"/>
                <a:cs typeface="Times New Roman" panose="02020603050405020304" pitchFamily="18" charset="0"/>
              </a:rPr>
              <a:t>adb</a:t>
            </a:r>
            <a:r>
              <a:rPr lang="en-US" sz="1200" kern="1200" dirty="0">
                <a:solidFill>
                  <a:schemeClr val="tx1"/>
                </a:solidFill>
                <a:effectLst/>
                <a:latin typeface="Times New Roman" panose="02020603050405020304" pitchFamily="18" charset="0"/>
                <a:cs typeface="Times New Roman" panose="02020603050405020304" pitchFamily="18" charset="0"/>
              </a:rPr>
              <a:t> reboot </a:t>
            </a:r>
            <a:r>
              <a:rPr lang="en-US" sz="1200" kern="1200" dirty="0" err="1">
                <a:solidFill>
                  <a:schemeClr val="tx1"/>
                </a:solidFill>
                <a:effectLst/>
                <a:latin typeface="Times New Roman" panose="02020603050405020304" pitchFamily="18" charset="0"/>
                <a:cs typeface="Times New Roman" panose="02020603050405020304" pitchFamily="18" charset="0"/>
              </a:rPr>
              <a:t>edl</a:t>
            </a:r>
            <a:r>
              <a:rPr lang="en-US" sz="1200" kern="1200" dirty="0">
                <a:solidFill>
                  <a:schemeClr val="tx1"/>
                </a:solidFill>
                <a:effectLst/>
                <a:latin typeface="Times New Roman" panose="02020603050405020304" pitchFamily="18" charset="0"/>
                <a:cs typeface="Times New Roman" panose="02020603050405020304" pitchFamily="18" charset="0"/>
              </a:rPr>
              <a:t>.) This is useful for obtaining a physical extraction of an </a:t>
            </a:r>
            <a:r>
              <a:rPr lang="en-US" sz="1200" i="1" kern="1200" dirty="0">
                <a:solidFill>
                  <a:schemeClr val="tx1"/>
                </a:solidFill>
                <a:effectLst/>
                <a:latin typeface="Times New Roman" panose="02020603050405020304" pitchFamily="18" charset="0"/>
                <a:cs typeface="Times New Roman" panose="02020603050405020304" pitchFamily="18" charset="0"/>
              </a:rPr>
              <a:t>unlocked</a:t>
            </a:r>
            <a:r>
              <a:rPr lang="en-US" sz="1200" kern="1200" dirty="0">
                <a:solidFill>
                  <a:schemeClr val="tx1"/>
                </a:solidFill>
                <a:effectLst/>
                <a:latin typeface="Times New Roman" panose="02020603050405020304" pitchFamily="18" charset="0"/>
                <a:cs typeface="Times New Roman" panose="02020603050405020304" pitchFamily="18" charset="0"/>
              </a:rPr>
              <a:t> device.</a:t>
            </a:r>
            <a:r>
              <a:rPr lang="en-US" sz="1200" kern="1200" baseline="0" dirty="0">
                <a:solidFill>
                  <a:schemeClr val="tx1"/>
                </a:solidFill>
                <a:effectLst/>
                <a:latin typeface="Times New Roman" panose="02020603050405020304" pitchFamily="18" charset="0"/>
                <a:cs typeface="Times New Roman" panose="02020603050405020304" pitchFamily="18" charset="0"/>
              </a:rPr>
              <a:t> </a:t>
            </a:r>
            <a:r>
              <a:rPr lang="en-US" sz="1200" kern="1200" dirty="0">
                <a:solidFill>
                  <a:schemeClr val="tx1"/>
                </a:solidFill>
                <a:effectLst/>
                <a:latin typeface="Times New Roman" panose="02020603050405020304" pitchFamily="18" charset="0"/>
                <a:cs typeface="Times New Roman" panose="02020603050405020304" pitchFamily="18" charset="0"/>
              </a:rPr>
              <a:t>This is what Cellebrite UFED attempts when trying "Generic Qualcomm ADB". </a:t>
            </a:r>
            <a:endParaRPr lang="en-US" dirty="0"/>
          </a:p>
          <a:p>
            <a:pPr marL="171450" marR="0" indent="-171450" algn="l" defTabSz="457200" rtl="0" eaLnBrk="1" fontAlgn="auto" latinLnBrk="0" hangingPunct="1">
              <a:spcAft>
                <a:spcPts val="0"/>
              </a:spcAft>
              <a:buClrTx/>
              <a:buSzTx/>
              <a:buFont typeface="Arial" charset="0"/>
              <a:buChar char="•"/>
              <a:tabLst/>
              <a:defRPr/>
            </a:pPr>
            <a:r>
              <a:rPr lang="en-US" sz="1200" kern="1200" dirty="0" err="1">
                <a:solidFill>
                  <a:schemeClr val="tx1"/>
                </a:solidFill>
                <a:effectLst/>
                <a:latin typeface="Times New Roman" panose="02020603050405020304" pitchFamily="18" charset="0"/>
                <a:cs typeface="Times New Roman" panose="02020603050405020304" pitchFamily="18" charset="0"/>
              </a:rPr>
              <a:t>Fastboot</a:t>
            </a:r>
            <a:r>
              <a:rPr lang="en-US" sz="1200" kern="1200" dirty="0">
                <a:solidFill>
                  <a:schemeClr val="tx1"/>
                </a:solidFill>
                <a:effectLst/>
                <a:latin typeface="Times New Roman" panose="02020603050405020304" pitchFamily="18" charset="0"/>
                <a:cs typeface="Times New Roman" panose="02020603050405020304" pitchFamily="18" charset="0"/>
              </a:rPr>
              <a:t>: An alternative vendor-specific method exists from the </a:t>
            </a:r>
            <a:r>
              <a:rPr lang="en-US" sz="1200" kern="1200" dirty="0" err="1">
                <a:solidFill>
                  <a:schemeClr val="tx1"/>
                </a:solidFill>
                <a:effectLst/>
                <a:latin typeface="Times New Roman" panose="02020603050405020304" pitchFamily="18" charset="0"/>
                <a:cs typeface="Times New Roman" panose="02020603050405020304" pitchFamily="18" charset="0"/>
              </a:rPr>
              <a:t>fastboot</a:t>
            </a:r>
            <a:r>
              <a:rPr lang="en-US" sz="1200" kern="1200" dirty="0">
                <a:solidFill>
                  <a:schemeClr val="tx1"/>
                </a:solidFill>
                <a:effectLst/>
                <a:latin typeface="Times New Roman" panose="02020603050405020304" pitchFamily="18" charset="0"/>
                <a:cs typeface="Times New Roman" panose="02020603050405020304" pitchFamily="18" charset="0"/>
              </a:rPr>
              <a:t> mode, which is sometimes reachable by other key combinations (usually Vol Down + Power). </a:t>
            </a:r>
          </a:p>
          <a:p>
            <a:pPr marL="171450" marR="0" indent="-171450" algn="l" defTabSz="457200" rtl="0" eaLnBrk="1" fontAlgn="auto" latinLnBrk="0" hangingPunct="1">
              <a:buClrTx/>
              <a:buSzTx/>
              <a:buFont typeface="Arial" charset="0"/>
              <a:buChar char="•"/>
              <a:tabLst/>
              <a:defRPr/>
            </a:pPr>
            <a:r>
              <a:rPr lang="en-US" sz="1200" kern="1200" dirty="0">
                <a:solidFill>
                  <a:schemeClr val="tx1"/>
                </a:solidFill>
                <a:effectLst/>
                <a:latin typeface="Times New Roman" panose="02020603050405020304" pitchFamily="18" charset="0"/>
                <a:cs typeface="Times New Roman" panose="02020603050405020304" pitchFamily="18" charset="0"/>
              </a:rPr>
              <a:t>FTM: Some vendors have implemented FTM mode (hold Vol Down while connecting the USB), which exposes an ADB interface. Cellebrite UFED can detect this mode and continue to extract normally using the "Generic Qualcomm ADB" method.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Hardware methods may include:</a:t>
            </a:r>
          </a:p>
          <a:p>
            <a:pPr marL="171450" indent="-171450">
              <a:spcAft>
                <a:spcPts val="0"/>
              </a:spcAft>
              <a:buFont typeface="Arial" charset="0"/>
              <a:buChar char="•"/>
            </a:pPr>
            <a:r>
              <a:rPr lang="en-US" sz="1200" kern="1200" dirty="0">
                <a:solidFill>
                  <a:schemeClr val="tx1"/>
                </a:solidFill>
                <a:effectLst/>
                <a:latin typeface="Times New Roman" panose="02020603050405020304" pitchFamily="18" charset="0"/>
                <a:cs typeface="Times New Roman" panose="02020603050405020304" pitchFamily="18" charset="0"/>
              </a:rPr>
              <a:t>EDL cable: Some devices will detect a special cable that will signal the device to enter EDL. Specialized cables may be obtained from various stores and will be supplied by Cellebrite to customers when the phone is supported. </a:t>
            </a:r>
          </a:p>
          <a:p>
            <a:pPr marL="171450" indent="-171450">
              <a:spcAft>
                <a:spcPts val="0"/>
              </a:spcAft>
              <a:buFont typeface="Arial" charset="0"/>
              <a:buChar char="•"/>
            </a:pPr>
            <a:r>
              <a:rPr lang="en-US" sz="1200" kern="1200" dirty="0">
                <a:solidFill>
                  <a:schemeClr val="tx1"/>
                </a:solidFill>
                <a:effectLst/>
                <a:latin typeface="Times New Roman" panose="02020603050405020304" pitchFamily="18" charset="0"/>
                <a:cs typeface="Times New Roman" panose="02020603050405020304" pitchFamily="18" charset="0"/>
              </a:rPr>
              <a:t>Test points: Some</a:t>
            </a:r>
            <a:r>
              <a:rPr lang="en-US" sz="1200" kern="1200" baseline="0" dirty="0">
                <a:solidFill>
                  <a:schemeClr val="tx1"/>
                </a:solidFill>
                <a:effectLst/>
                <a:latin typeface="Times New Roman" panose="02020603050405020304" pitchFamily="18" charset="0"/>
                <a:cs typeface="Times New Roman" panose="02020603050405020304" pitchFamily="18" charset="0"/>
              </a:rPr>
              <a:t> devices </a:t>
            </a:r>
            <a:r>
              <a:rPr lang="en-US" sz="1200" kern="1200" dirty="0">
                <a:solidFill>
                  <a:schemeClr val="tx1"/>
                </a:solidFill>
                <a:effectLst/>
                <a:latin typeface="Times New Roman" panose="02020603050405020304" pitchFamily="18" charset="0"/>
                <a:cs typeface="Times New Roman" panose="02020603050405020304" pitchFamily="18" charset="0"/>
              </a:rPr>
              <a:t>have test points that, when shorted to ground, will cause the device to enter into EDL mode. Depending on the board, they may be easily accessible, even without significant disassembly. </a:t>
            </a:r>
          </a:p>
          <a:p>
            <a:pPr marL="171450" indent="-171450">
              <a:buFont typeface="Arial" charset="0"/>
              <a:buChar char="•"/>
            </a:pPr>
            <a:r>
              <a:rPr lang="en-US" sz="1200" kern="1200" dirty="0">
                <a:solidFill>
                  <a:schemeClr val="tx1"/>
                </a:solidFill>
                <a:effectLst/>
                <a:latin typeface="Times New Roman" panose="02020603050405020304" pitchFamily="18" charset="0"/>
                <a:cs typeface="Times New Roman" panose="02020603050405020304" pitchFamily="18" charset="0"/>
              </a:rPr>
              <a:t>eMMC faults:</a:t>
            </a:r>
            <a:r>
              <a:rPr lang="en-US" sz="1200" kern="1200" baseline="0" dirty="0">
                <a:solidFill>
                  <a:schemeClr val="tx1"/>
                </a:solidFill>
                <a:effectLst/>
                <a:latin typeface="Times New Roman" panose="02020603050405020304" pitchFamily="18" charset="0"/>
                <a:cs typeface="Times New Roman" panose="02020603050405020304" pitchFamily="18" charset="0"/>
              </a:rPr>
              <a:t> Electrical faults are </a:t>
            </a:r>
            <a:r>
              <a:rPr lang="en-US" sz="1200" kern="1200" dirty="0">
                <a:solidFill>
                  <a:schemeClr val="tx1"/>
                </a:solidFill>
                <a:effectLst/>
                <a:latin typeface="Times New Roman" panose="02020603050405020304" pitchFamily="18" charset="0"/>
                <a:cs typeface="Times New Roman" panose="02020603050405020304" pitchFamily="18" charset="0"/>
              </a:rPr>
              <a:t>introduced to the eMMC chip as it boots. With a pinout chart for the specific board in the device, you may short the CMD, CLK, or D0 lines to ground temporarily during power on. </a:t>
            </a:r>
          </a:p>
          <a:p>
            <a:r>
              <a:rPr lang="en-US" dirty="0">
                <a:latin typeface="Times New Roman" panose="02020603050405020304" pitchFamily="18" charset="0"/>
                <a:cs typeface="Times New Roman" panose="02020603050405020304" pitchFamily="18" charset="0"/>
              </a:rPr>
              <a:t>The Joint Test Action Group (JTAG) method used to be heavily relied upon when forensic and open-source tools did not support data acquisition of a smartphone. Currently,</a:t>
            </a:r>
            <a:r>
              <a:rPr lang="en-US" baseline="0" dirty="0">
                <a:latin typeface="Times New Roman" panose="02020603050405020304" pitchFamily="18" charset="0"/>
                <a:cs typeface="Times New Roman" panose="02020603050405020304" pitchFamily="18" charset="0"/>
              </a:rPr>
              <a:t> many devices do not support this method of acquisition. Encryption and lack of TAPs are to blame for this lost craft.  </a:t>
            </a:r>
            <a:r>
              <a:rPr lang="en-US" dirty="0">
                <a:latin typeface="Times New Roman" panose="02020603050405020304" pitchFamily="18" charset="0"/>
                <a:cs typeface="Times New Roman" panose="02020603050405020304" pitchFamily="18" charset="0"/>
              </a:rPr>
              <a:t>This type of acquisition can damage a device if done by an untrained examiner. The JTAG method acquires data via the Test Access Ports (TAPs), which requires the device be taken apart, yet remain functional</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(For example, the device must be able to be powered and recognized by the forensic workstation). Thus, if an examiner is untrained, the device may become damaged during disassembly or soldering to the TAPs, which renders the evidence unusable. Use caution when exploring this method and make sure you have proper training, and practice on test devices prior to attempting JTAG on real evidence.</a:t>
            </a:r>
          </a:p>
          <a:p>
            <a:r>
              <a:rPr lang="en-US" dirty="0">
                <a:latin typeface="Times New Roman" panose="02020603050405020304" pitchFamily="18" charset="0"/>
                <a:cs typeface="Times New Roman" panose="02020603050405020304" pitchFamily="18" charset="0"/>
              </a:rPr>
              <a:t>When done correctly, JTAG is a great way to recover data from devices. Prepaid/throw-away/burner phones present challenges during examinations because they are usually difficult to acquire. The data ports have often been disabled to prevent individuals from re-flashing the firmware on these inexpensive phones and reselling them for use with a different carrier for a much higher price. These devices are generally good use cases for JTAG, ISP, or chip-off techniques.</a:t>
            </a:r>
            <a:r>
              <a:rPr lang="en-US" baseline="30000"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p>
            <a:pPr defTabSz="457200">
              <a:defRPr/>
            </a:pPr>
            <a:r>
              <a:rPr lang="en-US" dirty="0"/>
              <a:t>ISP, or In-System</a:t>
            </a:r>
            <a:r>
              <a:rPr lang="en-US" baseline="0" dirty="0"/>
              <a:t> Programming, is a method that enables examiners to extract data physically by connecting to the chip on</a:t>
            </a:r>
            <a:r>
              <a:rPr lang="en-US" dirty="0"/>
              <a:t> the Printed Circuit Board </a:t>
            </a:r>
            <a:r>
              <a:rPr lang="en-US" baseline="0" dirty="0"/>
              <a:t>containing phone data to obtain a full physical extraction. This method does not require the removal of the chip and is comparable to JTAG in that aspect. </a:t>
            </a:r>
          </a:p>
          <a:p>
            <a:pPr marR="0" algn="l" defTabSz="457200" rtl="0" eaLnBrk="1" fontAlgn="auto" latinLnBrk="0" hangingPunct="1">
              <a:buClrTx/>
              <a:buSzTx/>
              <a:tabLst/>
              <a:defRPr/>
            </a:pPr>
            <a:endParaRPr lang="en-US" sz="1200" kern="1200" dirty="0">
              <a:solidFill>
                <a:schemeClr val="tx1"/>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2" name="Slide Number Placeholder 1">
            <a:extLst>
              <a:ext uri="{FF2B5EF4-FFF2-40B4-BE49-F238E27FC236}">
                <a16:creationId xmlns:a16="http://schemas.microsoft.com/office/drawing/2014/main" id="{678E4D94-6FA8-E5C4-6434-53FE9100B207}"/>
              </a:ext>
            </a:extLst>
          </p:cNvPr>
          <p:cNvSpPr>
            <a:spLocks noGrp="1"/>
          </p:cNvSpPr>
          <p:nvPr>
            <p:ph type="sldNum" sz="quarter" idx="5"/>
          </p:nvPr>
        </p:nvSpPr>
        <p:spPr/>
        <p:txBody>
          <a:bodyPr/>
          <a:lstStyle/>
          <a:p>
            <a:fld id="{3E35E697-39D1-7641-AEE2-3F6A60E264FC}" type="slidenum">
              <a:rPr lang="en-US" smtClean="0"/>
              <a:pPr/>
              <a:t>52</a:t>
            </a:fld>
            <a:endParaRPr lang="en-US" dirty="0"/>
          </a:p>
        </p:txBody>
      </p:sp>
    </p:spTree>
    <p:extLst>
      <p:ext uri="{BB962C8B-B14F-4D97-AF65-F5344CB8AC3E}">
        <p14:creationId xmlns:p14="http://schemas.microsoft.com/office/powerpoint/2010/main" val="476420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7"/>
            <a:ext cx="6721475" cy="9012022"/>
          </a:xfrm>
        </p:spPr>
        <p:txBody>
          <a:bodyPr/>
          <a:lstStyle/>
          <a:p>
            <a:r>
              <a:rPr lang="en-US" dirty="0"/>
              <a:t>Chip-off forensics is a data acquisition procedure that involves physically removing the non-volatile integrated circuit (IC) chip from a device and reading it directly on a specialized external reader designed specifically to read the make or model of chip being worked with. A complete bit-for-bit forensic image file is made from the data contained in the removed chip, which is read directly from the chip, and the data is not changed during the imaging process.</a:t>
            </a:r>
            <a:r>
              <a:rPr lang="en-US" baseline="30000" dirty="0"/>
              <a:t>6</a:t>
            </a:r>
            <a:r>
              <a:rPr lang="en-US" dirty="0"/>
              <a:t> Use caution when exploring this method and make sure you have proper training, equipment, and practice on equivalent test devices prior to attempting chip-off on real evidence.</a:t>
            </a:r>
          </a:p>
          <a:p>
            <a:r>
              <a:rPr lang="en-US" dirty="0"/>
              <a:t>Chip-off data extraction is a forensically sound way to recover data from devices and may be the only option in some circumstances when phones are not supported for data extraction due to locked data ports, unsupported operating systems, encryption, or physical damage to the phone. In cases where a mobile forensic tool may support a full physical image of a device for decoding and parsing but cannot obtain a full physical image due to passcode protection, chip-off can be used to extract data from the device, and scripts can then be used to deal with passcodes or swipe codes once the data is loaded into the forensic tool. Chip-off is usually considered the last option because the removal of the chip is generally a one-way operation, and the original hardware will be damaged during the process. However, in modern-day forensics, this may be the only option, so it</a:t>
            </a:r>
            <a:r>
              <a:rPr lang="en-US" baseline="0" dirty="0"/>
              <a:t> is important that you are aware of the possibilities.</a:t>
            </a:r>
            <a:endParaRPr lang="en-US" dirty="0"/>
          </a:p>
          <a:p>
            <a:r>
              <a:rPr lang="en-US" dirty="0"/>
              <a:t>The chip is taken off by removing the epoxy that surrounds it and then heating up the solder, allowing the chip to be removed from the Printed Circuit Board (PCB). The other</a:t>
            </a:r>
            <a:r>
              <a:rPr lang="en-US" baseline="0" dirty="0"/>
              <a:t> option is to grind the chip away from the board.</a:t>
            </a:r>
            <a:r>
              <a:rPr lang="en-US" dirty="0"/>
              <a:t> After the chip is removed from the phone, it will need to be cleaned up to remove remaining solder and residue so that it can be read. The chip may also need to be “re-balled” in order to repair contacts damaged during removal. The chip will then be placed in a reader or adapter of the exact size and pin out. Many adapters are custom made to accommodate various proprietary chips. The NAND chips follow the specifications from the Open NAND Flash Interface (ONFI) group, and while the pin out will remain the same for most chips, there may be different package sizes. Once the correct reader or adapter is found, the chip can be mounted, and a full physical image of the chip can be made.</a:t>
            </a:r>
            <a:r>
              <a:rPr lang="en-US" baseline="30000" dirty="0"/>
              <a:t>7</a:t>
            </a:r>
          </a:p>
          <a:p>
            <a:pPr marL="228600" indent="-228600">
              <a:spcAft>
                <a:spcPts val="0"/>
              </a:spcAft>
              <a:buFont typeface="+mj-lt"/>
              <a:buAutoNum type="arabicPeriod"/>
            </a:pPr>
            <a:r>
              <a:rPr lang="en-US" baseline="0" dirty="0">
                <a:latin typeface="Times New Roman" panose="02020603050405020304" pitchFamily="18" charset="0"/>
                <a:cs typeface="Times New Roman" panose="02020603050405020304" pitchFamily="18" charset="0"/>
              </a:rPr>
              <a:t>https://for585.com/e0d7p (Cellebrite white paper: “What Happens When You Press That Button?”)</a:t>
            </a:r>
          </a:p>
          <a:p>
            <a:pPr marL="228600" indent="-228600">
              <a:spcAft>
                <a:spcPts val="0"/>
              </a:spcAft>
              <a:buFont typeface="+mj-lt"/>
              <a:buAutoNum type="arabicPeriod"/>
            </a:pPr>
            <a:r>
              <a:rPr lang="en-US" baseline="0" dirty="0">
                <a:latin typeface="Times New Roman" panose="02020603050405020304" pitchFamily="18" charset="0"/>
                <a:cs typeface="Times New Roman" panose="02020603050405020304" pitchFamily="18" charset="0"/>
              </a:rPr>
              <a:t>https://for585.com/cnosp (Magnet Forensics: "White Paper: Android Acquisition Methods from Root to Recovery”)</a:t>
            </a:r>
            <a:endParaRPr lang="en-US" dirty="0">
              <a:latin typeface="Times New Roman" panose="02020603050405020304" pitchFamily="18" charset="0"/>
              <a:cs typeface="Times New Roman" panose="02020603050405020304" pitchFamily="18" charset="0"/>
            </a:endParaRPr>
          </a:p>
          <a:p>
            <a:pPr marL="228600" marR="0" indent="-228600" algn="l" defTabSz="457200" rtl="0" eaLnBrk="1" fontAlgn="auto" latinLnBrk="0" hangingPunct="1">
              <a:spcAft>
                <a:spcPts val="0"/>
              </a:spcAft>
              <a:buClrTx/>
              <a:buSzTx/>
              <a:buFont typeface="+mj-lt"/>
              <a:buAutoNum type="arabicPeriod"/>
              <a:tabLst/>
              <a:defRPr/>
            </a:pPr>
            <a:r>
              <a:rPr lang="en-US" dirty="0">
                <a:latin typeface="Times New Roman" panose="02020603050405020304" pitchFamily="18" charset="0"/>
                <a:cs typeface="Times New Roman" panose="02020603050405020304" pitchFamily="18" charset="0"/>
              </a:rPr>
              <a:t>https://for585.com/a4p61 (Cellebrite </a:t>
            </a:r>
            <a:r>
              <a:rPr lang="en-US" sz="1200" kern="1200" dirty="0">
                <a:solidFill>
                  <a:schemeClr val="tx1"/>
                </a:solidFill>
                <a:effectLst/>
                <a:latin typeface="Times New Roman" panose="02020603050405020304" pitchFamily="18" charset="0"/>
                <a:cs typeface="Times New Roman" panose="02020603050405020304" pitchFamily="18" charset="0"/>
              </a:rPr>
              <a:t>Practical Guide: Qualcomm EDL Extractions) </a:t>
            </a:r>
          </a:p>
          <a:p>
            <a:pPr marL="228600" marR="0" indent="-228600" algn="l" defTabSz="457200" rtl="0" eaLnBrk="1" fontAlgn="auto" latinLnBrk="0" hangingPunct="1">
              <a:spcAft>
                <a:spcPts val="0"/>
              </a:spcAft>
              <a:buClrTx/>
              <a:buSzTx/>
              <a:buFont typeface="+mj-lt"/>
              <a:buAutoNum type="arabicPeriod"/>
              <a:tabLst/>
              <a:defRPr/>
            </a:pPr>
            <a:r>
              <a:rPr lang="en-US" dirty="0">
                <a:latin typeface="Times New Roman" panose="02020603050405020304" pitchFamily="18" charset="0"/>
                <a:cs typeface="Times New Roman" panose="02020603050405020304" pitchFamily="18" charset="0"/>
              </a:rPr>
              <a:t>https://for585.com/jtagchipoffisp (Alternative acquisition solutions)</a:t>
            </a:r>
          </a:p>
          <a:p>
            <a:pPr marL="228600" marR="0" lvl="0" indent="-228600" algn="l" defTabSz="457200" rtl="0" eaLnBrk="1" fontAlgn="auto" latinLnBrk="0" hangingPunct="1">
              <a:spcAft>
                <a:spcPts val="0"/>
              </a:spcAft>
              <a:buClrTx/>
              <a:buSzTx/>
              <a:buFont typeface="+mj-lt"/>
              <a:buAutoNum type="arabicPeriod"/>
              <a:tabLst/>
              <a:defRPr/>
            </a:pPr>
            <a:r>
              <a:rPr lang="en-US" dirty="0" err="1"/>
              <a:t>Tamma</a:t>
            </a:r>
            <a:r>
              <a:rPr lang="en-US" dirty="0"/>
              <a:t>, </a:t>
            </a:r>
            <a:r>
              <a:rPr lang="en-US" dirty="0" err="1"/>
              <a:t>Sulkin</a:t>
            </a:r>
            <a:r>
              <a:rPr lang="en-US" dirty="0"/>
              <a:t>, Mahalik, and </a:t>
            </a:r>
            <a:r>
              <a:rPr lang="en-US" dirty="0" err="1"/>
              <a:t>Bommisetty</a:t>
            </a:r>
            <a:r>
              <a:rPr lang="en-US" dirty="0"/>
              <a:t>, "JTAG</a:t>
            </a:r>
            <a:r>
              <a:rPr lang="en-US" baseline="0" dirty="0"/>
              <a:t> defined", in </a:t>
            </a:r>
            <a:r>
              <a:rPr lang="en-US" i="1" dirty="0"/>
              <a:t>Practical Mobile Forensics</a:t>
            </a:r>
            <a:r>
              <a:rPr lang="en-US" dirty="0"/>
              <a:t>, Fourth Edition (Birmingham, UK: </a:t>
            </a:r>
            <a:r>
              <a:rPr lang="en-US" dirty="0" err="1"/>
              <a:t>Packt</a:t>
            </a:r>
            <a:r>
              <a:rPr lang="en-US" dirty="0"/>
              <a:t>, 2020). </a:t>
            </a:r>
          </a:p>
          <a:p>
            <a:pPr marL="228600" indent="-228600">
              <a:spcAft>
                <a:spcPts val="0"/>
              </a:spcAft>
              <a:buFont typeface="+mj-lt"/>
              <a:buAutoNum type="arabicPeriod"/>
            </a:pPr>
            <a:r>
              <a:rPr lang="en-US" dirty="0"/>
              <a:t>https://for585.com/o19f6 (Chip-Off and JTAG Analysis</a:t>
            </a:r>
            <a:r>
              <a:rPr lang="en-US" baseline="0" dirty="0"/>
              <a:t>)</a:t>
            </a:r>
          </a:p>
          <a:p>
            <a:pPr marL="228600" indent="-228600">
              <a:spcAft>
                <a:spcPts val="0"/>
              </a:spcAft>
              <a:buFont typeface="+mj-lt"/>
              <a:buAutoNum type="arabicPeriod"/>
            </a:pPr>
            <a:r>
              <a:rPr lang="en-US" dirty="0"/>
              <a:t>https://for585.com/ox4u5 (Open NAND</a:t>
            </a:r>
            <a:r>
              <a:rPr lang="en-US" baseline="0" dirty="0"/>
              <a:t> Flash Interface)</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9285728B-6D93-CC0B-ED1D-12517526C2C6}"/>
              </a:ext>
            </a:extLst>
          </p:cNvPr>
          <p:cNvSpPr>
            <a:spLocks noGrp="1"/>
          </p:cNvSpPr>
          <p:nvPr>
            <p:ph type="sldNum" sz="quarter" idx="5"/>
          </p:nvPr>
        </p:nvSpPr>
        <p:spPr/>
        <p:txBody>
          <a:bodyPr/>
          <a:lstStyle/>
          <a:p>
            <a:fld id="{3E35E697-39D1-7641-AEE2-3F6A60E264FC}" type="slidenum">
              <a:rPr lang="en-US" smtClean="0"/>
              <a:pPr/>
              <a:t>53</a:t>
            </a:fld>
            <a:endParaRPr lang="en-US" dirty="0"/>
          </a:p>
        </p:txBody>
      </p:sp>
    </p:spTree>
    <p:extLst>
      <p:ext uri="{BB962C8B-B14F-4D97-AF65-F5344CB8AC3E}">
        <p14:creationId xmlns:p14="http://schemas.microsoft.com/office/powerpoint/2010/main" val="3206635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discovery of the checkm8 exploit on Apple devices (4S – X and several iPads) by axi0mX opened a door to access most haven’t seen in almost a decade. We can now extract a Full file system extraction from iOS devices affected by this exploit. The best news for us in forensics: It cannot be patched as it’s an exploit that lives on the chips inside of these iOS devices. At the time of this update, statistics show that 85% of devices currently in use fall into the realm of being susceptible to the checkm8 exploit. Now, all we needed was a jailbreak.</a:t>
            </a:r>
          </a:p>
          <a:p>
            <a:pPr lvl="0"/>
            <a:r>
              <a:rPr lang="en-US" dirty="0"/>
              <a:t>Enter checkra1n, the first public jailbreak that utilizes the checkm8 exploit. Cellebrite was the first to implement the capability into their tools. You can leverage UFED to obtain a Full file system extraction via checkm8 without manually jailbreaking the device. This jailbreak and others are available in Inseyets powered by UFED. This method is deemed safer than manually using checkra1n and other jailbreaks because the exploit and jailbreak run in RAM and do not permanently change the file system. More information on this topic will be covered in section 3.</a:t>
            </a:r>
          </a:p>
          <a:p>
            <a:endParaRPr lang="en-US" dirty="0"/>
          </a:p>
        </p:txBody>
      </p:sp>
      <p:sp>
        <p:nvSpPr>
          <p:cNvPr id="5" name="Slide Number Placeholder 4">
            <a:extLst>
              <a:ext uri="{FF2B5EF4-FFF2-40B4-BE49-F238E27FC236}">
                <a16:creationId xmlns:a16="http://schemas.microsoft.com/office/drawing/2014/main" id="{49CBC132-20DE-982E-AC86-FF982AAFB6CD}"/>
              </a:ext>
            </a:extLst>
          </p:cNvPr>
          <p:cNvSpPr>
            <a:spLocks noGrp="1"/>
          </p:cNvSpPr>
          <p:nvPr>
            <p:ph type="sldNum" sz="quarter" idx="5"/>
          </p:nvPr>
        </p:nvSpPr>
        <p:spPr/>
        <p:txBody>
          <a:bodyPr/>
          <a:lstStyle/>
          <a:p>
            <a:fld id="{3E35E697-39D1-7641-AEE2-3F6A60E264FC}" type="slidenum">
              <a:rPr lang="en-US" smtClean="0"/>
              <a:pPr/>
              <a:t>54</a:t>
            </a:fld>
            <a:endParaRPr lang="en-US" dirty="0"/>
          </a:p>
        </p:txBody>
      </p:sp>
    </p:spTree>
    <p:extLst>
      <p:ext uri="{BB962C8B-B14F-4D97-AF65-F5344CB8AC3E}">
        <p14:creationId xmlns:p14="http://schemas.microsoft.com/office/powerpoint/2010/main" val="1192410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a:p>
            <a:endParaRPr lang="en-US" dirty="0"/>
          </a:p>
          <a:p>
            <a:endParaRPr lang="en-US" dirty="0"/>
          </a:p>
        </p:txBody>
      </p:sp>
      <p:sp>
        <p:nvSpPr>
          <p:cNvPr id="5" name="Slide Number Placeholder 4">
            <a:extLst>
              <a:ext uri="{FF2B5EF4-FFF2-40B4-BE49-F238E27FC236}">
                <a16:creationId xmlns:a16="http://schemas.microsoft.com/office/drawing/2014/main" id="{ABD9F787-4B2D-7376-BBB5-CC6B388D8935}"/>
              </a:ext>
            </a:extLst>
          </p:cNvPr>
          <p:cNvSpPr>
            <a:spLocks noGrp="1"/>
          </p:cNvSpPr>
          <p:nvPr>
            <p:ph type="sldNum" sz="quarter" idx="5"/>
          </p:nvPr>
        </p:nvSpPr>
        <p:spPr/>
        <p:txBody>
          <a:bodyPr/>
          <a:lstStyle/>
          <a:p>
            <a:fld id="{3E35E697-39D1-7641-AEE2-3F6A60E264FC}" type="slidenum">
              <a:rPr lang="en-US" smtClean="0"/>
              <a:pPr/>
              <a:t>55</a:t>
            </a:fld>
            <a:endParaRPr lang="en-US" dirty="0"/>
          </a:p>
        </p:txBody>
      </p:sp>
    </p:spTree>
    <p:extLst>
      <p:ext uri="{BB962C8B-B14F-4D97-AF65-F5344CB8AC3E}">
        <p14:creationId xmlns:p14="http://schemas.microsoft.com/office/powerpoint/2010/main" val="1167395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312919"/>
          </a:xfrm>
        </p:spPr>
        <p:txBody>
          <a:bodyPr/>
          <a:lstStyle/>
          <a:p>
            <a:r>
              <a:rPr lang="en-US" dirty="0"/>
              <a:t>Cellebrite introduced Inseyets in 2024 as a suite of tools that is powered by UFED and Physical Analyzer. Many acquisitions in this course were created using Inseyets powered by UFED. For the labs, you will have access to Inseyets powered by Physical Analyzer.  Physical Analyzer is </a:t>
            </a:r>
            <a:r>
              <a:rPr lang="en-US" baseline="0" dirty="0"/>
              <a:t>strong at application parsing, timelining and carving additional artifacts. It is a great platform for conducting analysis as it provides support for almost all mobile platforms and shows you both the phone extraction image file and the file system for examiners to dig into data that isn’t parsed.  </a:t>
            </a:r>
          </a:p>
          <a:p>
            <a:r>
              <a:rPr lang="en-US" baseline="0" dirty="0"/>
              <a:t>The screenshot shown above is the Dashboard View. Here, you will see a summary of what is parsed in Physical Analyzer. The Data Details View will show extraction and device information pertaining the device being examined. Date Range filters are available as are reporting options. The Preliminary Device Report offers the ability to export account information and device identifiers. Generate Report would offer the ability to create a full report right from the main screen. Use caution when doing this as you will quickly learn in this course that the data parsed may not always speak the truth. Validation is key here.</a:t>
            </a:r>
            <a:endParaRPr lang="en-US" dirty="0"/>
          </a:p>
          <a:p>
            <a:endParaRPr lang="en-US" dirty="0"/>
          </a:p>
        </p:txBody>
      </p:sp>
      <p:sp>
        <p:nvSpPr>
          <p:cNvPr id="5" name="Slide Number Placeholder 4">
            <a:extLst>
              <a:ext uri="{FF2B5EF4-FFF2-40B4-BE49-F238E27FC236}">
                <a16:creationId xmlns:a16="http://schemas.microsoft.com/office/drawing/2014/main" id="{3FB441FE-1B40-9DF7-05E6-0F3A15AAE392}"/>
              </a:ext>
            </a:extLst>
          </p:cNvPr>
          <p:cNvSpPr>
            <a:spLocks noGrp="1"/>
          </p:cNvSpPr>
          <p:nvPr>
            <p:ph type="sldNum" sz="quarter" idx="5"/>
          </p:nvPr>
        </p:nvSpPr>
        <p:spPr/>
        <p:txBody>
          <a:bodyPr/>
          <a:lstStyle/>
          <a:p>
            <a:fld id="{3E35E697-39D1-7641-AEE2-3F6A60E264FC}" type="slidenum">
              <a:rPr lang="en-US" smtClean="0"/>
              <a:pPr/>
              <a:t>56</a:t>
            </a:fld>
            <a:endParaRPr lang="en-US" dirty="0"/>
          </a:p>
        </p:txBody>
      </p:sp>
    </p:spTree>
    <p:extLst>
      <p:ext uri="{BB962C8B-B14F-4D97-AF65-F5344CB8AC3E}">
        <p14:creationId xmlns:p14="http://schemas.microsoft.com/office/powerpoint/2010/main" val="3340786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Your instructor will show you how to properly navigate the options in Physical Analyzer. For those new to this tool, the more you use it, the easier it becomes. The key areas highlighted are the toolbar, where many features are accessible and will be shown in the next few slides. A logical keyword (global search) or an Advanced Search at the top right, which lets you search generically for a keyword or as an “and” or “or” request. This also includes the ability to conduct an “in document” search which may provide additional keyword hits.</a:t>
            </a:r>
          </a:p>
          <a:p>
            <a:pPr lvl="0"/>
            <a:r>
              <a:rPr lang="en-US" dirty="0"/>
              <a:t>A good place to start is the Extraction Summary, which is just that – a summary of the files parsed from the extraction. From there, most go to the Analyzed Data section of the tree pane on the left and let the investigation take it away. The data models on the left hand pane allow you to decide where to focus your investigation. The views include Timeline, Analyzed data, File Systems, Locations, and more. Throughout this week, you will have an opportunity to use Physical Analyzer in many labs. All the intricacies will appear in the labs and the reviews. </a:t>
            </a:r>
          </a:p>
          <a:p>
            <a:endParaRPr lang="en-US" dirty="0"/>
          </a:p>
        </p:txBody>
      </p:sp>
      <p:sp>
        <p:nvSpPr>
          <p:cNvPr id="5" name="Slide Number Placeholder 4">
            <a:extLst>
              <a:ext uri="{FF2B5EF4-FFF2-40B4-BE49-F238E27FC236}">
                <a16:creationId xmlns:a16="http://schemas.microsoft.com/office/drawing/2014/main" id="{C3B71800-212D-4B6E-E141-6E07DDB6EE0B}"/>
              </a:ext>
            </a:extLst>
          </p:cNvPr>
          <p:cNvSpPr>
            <a:spLocks noGrp="1"/>
          </p:cNvSpPr>
          <p:nvPr>
            <p:ph type="sldNum" sz="quarter" idx="5"/>
          </p:nvPr>
        </p:nvSpPr>
        <p:spPr/>
        <p:txBody>
          <a:bodyPr/>
          <a:lstStyle/>
          <a:p>
            <a:fld id="{3E35E697-39D1-7641-AEE2-3F6A60E264FC}" type="slidenum">
              <a:rPr lang="en-US" smtClean="0"/>
              <a:pPr/>
              <a:t>57</a:t>
            </a:fld>
            <a:endParaRPr lang="en-US" dirty="0"/>
          </a:p>
        </p:txBody>
      </p:sp>
    </p:spTree>
    <p:extLst>
      <p:ext uri="{BB962C8B-B14F-4D97-AF65-F5344CB8AC3E}">
        <p14:creationId xmlns:p14="http://schemas.microsoft.com/office/powerpoint/2010/main" val="1420619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63071"/>
            <a:ext cx="6721475" cy="9574305"/>
          </a:xfrm>
        </p:spPr>
        <p:txBody>
          <a:bodyPr/>
          <a:lstStyle/>
          <a:p>
            <a:endParaRPr lang="en-US" dirty="0"/>
          </a:p>
        </p:txBody>
      </p:sp>
      <p:sp>
        <p:nvSpPr>
          <p:cNvPr id="2" name="Slide Number Placeholder 1">
            <a:extLst>
              <a:ext uri="{FF2B5EF4-FFF2-40B4-BE49-F238E27FC236}">
                <a16:creationId xmlns:a16="http://schemas.microsoft.com/office/drawing/2014/main" id="{3FEA2A5E-31CC-28F7-D82C-E6FB1A680A98}"/>
              </a:ext>
            </a:extLst>
          </p:cNvPr>
          <p:cNvSpPr>
            <a:spLocks noGrp="1"/>
          </p:cNvSpPr>
          <p:nvPr>
            <p:ph type="sldNum" sz="quarter" idx="5"/>
          </p:nvPr>
        </p:nvSpPr>
        <p:spPr/>
        <p:txBody>
          <a:bodyPr/>
          <a:lstStyle/>
          <a:p>
            <a:fld id="{3E35E697-39D1-7641-AEE2-3F6A60E264FC}" type="slidenum">
              <a:rPr lang="en-US" smtClean="0"/>
              <a:pPr/>
              <a:t>58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8EBED870-E8FD-1208-61FF-C83A8B6995E2}"/>
              </a:ext>
            </a:extLst>
          </p:cNvPr>
          <p:cNvPicPr>
            <a:picLocks noChangeAspect="1"/>
          </p:cNvPicPr>
          <p:nvPr/>
        </p:nvPicPr>
        <p:blipFill rotWithShape="1">
          <a:blip r:embed="rId3"/>
          <a:srcRect b="20496"/>
          <a:stretch/>
        </p:blipFill>
        <p:spPr>
          <a:xfrm rot="5400000">
            <a:off x="-764672" y="2743803"/>
            <a:ext cx="8844544" cy="4060827"/>
          </a:xfrm>
          <a:prstGeom prst="rect">
            <a:avLst/>
          </a:prstGeom>
          <a:noFill/>
          <a:ln>
            <a:solidFill>
              <a:schemeClr val="tx1"/>
            </a:solidFill>
          </a:ln>
        </p:spPr>
      </p:pic>
    </p:spTree>
    <p:extLst>
      <p:ext uri="{BB962C8B-B14F-4D97-AF65-F5344CB8AC3E}">
        <p14:creationId xmlns:p14="http://schemas.microsoft.com/office/powerpoint/2010/main" val="1069206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4303059"/>
            <a:ext cx="6721475" cy="5298142"/>
          </a:xfrm>
        </p:spPr>
        <p:txBody>
          <a:bodyPr/>
          <a:lstStyle/>
          <a:p>
            <a:r>
              <a:rPr lang="en-US" dirty="0"/>
              <a:t>The Tools menu in Physical Analyzer allows the user to access carving functions, and specialty tools within the software, such as the </a:t>
            </a:r>
            <a:r>
              <a:rPr lang="en-US" dirty="0" err="1"/>
              <a:t>AppGenie</a:t>
            </a:r>
            <a:r>
              <a:rPr lang="en-US" dirty="0"/>
              <a:t>, enrichments (media categorization) the ability to create dictionary files, Watch List Editor, and Malware Scanner. A watch list is a list of keywords that are created by the examiner and are used to search for and identify items of interest in the extracted data. Specialized watch lists can be developed and run across multiple extractions. The malware scanner is a signature-based scanner that searches data extractions from mobile devices for known malware. Be sure to update the malware signature database before running the malware scanner so that you are using the most recent definitions. More will be covered on this in Section 4. The </a:t>
            </a:r>
            <a:r>
              <a:rPr lang="en-US" dirty="0" err="1"/>
              <a:t>AppGenie</a:t>
            </a:r>
            <a:r>
              <a:rPr lang="en-US" dirty="0"/>
              <a:t> digs for additional application artifacts that may assist in your investigation. The results from </a:t>
            </a:r>
            <a:r>
              <a:rPr lang="en-US" dirty="0" err="1"/>
              <a:t>AppGenie</a:t>
            </a:r>
            <a:r>
              <a:rPr lang="en-US" dirty="0"/>
              <a:t> will be in the Analyzed Data section under </a:t>
            </a:r>
            <a:r>
              <a:rPr lang="en-US" b="1" dirty="0"/>
              <a:t>Manual Data Collection.</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The </a:t>
            </a:r>
            <a:r>
              <a:rPr lang="en-US" b="1" dirty="0"/>
              <a:t>Plug-ins </a:t>
            </a:r>
            <a:r>
              <a:rPr lang="en-US" dirty="0"/>
              <a:t>menu option allows the user to </a:t>
            </a:r>
            <a:r>
              <a:rPr lang="en-US" b="1" dirty="0"/>
              <a:t>Add/Remove Plug-ins </a:t>
            </a:r>
            <a:r>
              <a:rPr lang="en-US" dirty="0"/>
              <a:t>by displaying a list of pre-installed plug-ins and allowing the user to manage them by adding or removing them from the list. Also in the Plug-ins menu is the </a:t>
            </a:r>
            <a:r>
              <a:rPr lang="en-US" b="1" dirty="0"/>
              <a:t>Run Plug-in </a:t>
            </a:r>
            <a:r>
              <a:rPr lang="en-US" dirty="0"/>
              <a:t>option, which enables the examiner to select and run one or more specific pre-installed plug-ins against the active data. The </a:t>
            </a:r>
            <a:r>
              <a:rPr lang="en-US" b="1" dirty="0"/>
              <a:t>Chain Manager </a:t>
            </a:r>
            <a:r>
              <a:rPr lang="en-US" dirty="0"/>
              <a:t>option in the Plug-ins menu displays the Chain Manager window and allows the user to create and edit device-processing chains, which essentially consist of multiple plug-ins run in a determined order. </a:t>
            </a:r>
          </a:p>
          <a:p>
            <a:r>
              <a:rPr lang="en-US" b="0" dirty="0"/>
              <a:t>The Settings and Project settings are important and are covered below. Make sure you enable the Deep Carving for SQLite and other features discussed by your instructor, so you get the same lab results as explained in the </a:t>
            </a:r>
            <a:r>
              <a:rPr lang="en-US" b="0" dirty="0" err="1"/>
              <a:t>eWorkbook</a:t>
            </a:r>
            <a:r>
              <a:rPr lang="en-US" b="0" dirty="0"/>
              <a:t>.</a:t>
            </a:r>
            <a:endParaRPr lang="en-US" dirty="0"/>
          </a:p>
          <a:p>
            <a:endParaRPr lang="en-US" dirty="0"/>
          </a:p>
          <a:p>
            <a:endParaRPr lang="en-US" dirty="0"/>
          </a:p>
        </p:txBody>
      </p:sp>
      <p:sp>
        <p:nvSpPr>
          <p:cNvPr id="2" name="Slide Image Placeholder 1">
            <a:extLst>
              <a:ext uri="{FF2B5EF4-FFF2-40B4-BE49-F238E27FC236}">
                <a16:creationId xmlns:a16="http://schemas.microsoft.com/office/drawing/2014/main" id="{3747EDB1-F304-A1BA-FB58-665D63805A3C}"/>
              </a:ext>
            </a:extLst>
          </p:cNvPr>
          <p:cNvSpPr>
            <a:spLocks noGrp="1" noRot="1" noChangeAspect="1"/>
          </p:cNvSpPr>
          <p:nvPr>
            <p:ph type="sldImg"/>
          </p:nvPr>
        </p:nvSpPr>
        <p:spPr>
          <a:xfrm>
            <a:off x="296863" y="331788"/>
            <a:ext cx="6721475" cy="3781425"/>
          </a:xfrm>
        </p:spPr>
      </p:sp>
      <p:sp>
        <p:nvSpPr>
          <p:cNvPr id="5" name="Slide Number Placeholder 4">
            <a:extLst>
              <a:ext uri="{FF2B5EF4-FFF2-40B4-BE49-F238E27FC236}">
                <a16:creationId xmlns:a16="http://schemas.microsoft.com/office/drawing/2014/main" id="{3C82A335-9607-0F63-27DA-372CC1A4BD15}"/>
              </a:ext>
            </a:extLst>
          </p:cNvPr>
          <p:cNvSpPr>
            <a:spLocks noGrp="1"/>
          </p:cNvSpPr>
          <p:nvPr>
            <p:ph type="sldNum" sz="quarter" idx="5"/>
          </p:nvPr>
        </p:nvSpPr>
        <p:spPr/>
        <p:txBody>
          <a:bodyPr/>
          <a:lstStyle/>
          <a:p>
            <a:fld id="{3E35E697-39D1-7641-AEE2-3F6A60E264FC}" type="slidenum">
              <a:rPr lang="en-US" smtClean="0"/>
              <a:pPr/>
              <a:t>59</a:t>
            </a:fld>
            <a:endParaRPr lang="en-US" dirty="0"/>
          </a:p>
        </p:txBody>
      </p:sp>
    </p:spTree>
    <p:extLst>
      <p:ext uri="{BB962C8B-B14F-4D97-AF65-F5344CB8AC3E}">
        <p14:creationId xmlns:p14="http://schemas.microsoft.com/office/powerpoint/2010/main" val="23270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There are several resources provided to you as a student of FOR585. Heather and Lee created the resources to provide additional information pertaining to smartphone forensics. The class Egnyte directory will contain bonus material for each section, tips on how to prepare for the GASF certification, and more. You must type all lowercase letters to access the course Egnyte directory. The “XXX” will be the version of your course you are taking. Please refer to the SANS portal or your book for this information.</a:t>
            </a:r>
          </a:p>
          <a:p>
            <a:r>
              <a:rPr lang="en-US" dirty="0"/>
              <a:t>www.smarterforensics.com is maintained and updated by Heather Mahalik Barnhart. She has created a password-protected section of the site to host updated materials that are shareable with FOR585 alumni. Expect to see updates in this portion of the website every time the authors complete an update with new cheat sheets, white papers, references, old lab datasets, and possibly test data. (Note: The use of numbers for the lower-case vowels along with the “s” in windows for the password.)</a:t>
            </a:r>
          </a:p>
          <a:p>
            <a:r>
              <a:rPr lang="en-US" dirty="0"/>
              <a:t>Do not share this password. You paid to be here, and you should reap the benefits.</a:t>
            </a:r>
          </a:p>
          <a:p>
            <a:r>
              <a:rPr lang="en-US" dirty="0"/>
              <a:t>We have created an alumni Google group for this course for discussions pertaining to mobile devices (https://groups.google.com/forum/#!forum/for585-alumni). To join the group, please email 585forensics@gmail.com and state which class you took and the email address you wish to use to join.  Please place your questions here, as they are beneficial to everyone: FOR585-Alumni.</a:t>
            </a:r>
          </a:p>
          <a:p>
            <a:r>
              <a:rPr lang="en-US" dirty="0"/>
              <a:t>If you are on social media, please feel free to tag the course. We try to lookout for the #for585 tag.</a:t>
            </a:r>
          </a:p>
        </p:txBody>
      </p:sp>
      <p:sp>
        <p:nvSpPr>
          <p:cNvPr id="5" name="Slide Number Placeholder 4">
            <a:extLst>
              <a:ext uri="{FF2B5EF4-FFF2-40B4-BE49-F238E27FC236}">
                <a16:creationId xmlns:a16="http://schemas.microsoft.com/office/drawing/2014/main" id="{F2EA8AA8-ECB2-DFA6-9610-5AF83D5E0E6B}"/>
              </a:ext>
            </a:extLst>
          </p:cNvPr>
          <p:cNvSpPr>
            <a:spLocks noGrp="1"/>
          </p:cNvSpPr>
          <p:nvPr>
            <p:ph type="sldNum" sz="quarter" idx="5"/>
          </p:nvPr>
        </p:nvSpPr>
        <p:spPr/>
        <p:txBody>
          <a:bodyPr/>
          <a:lstStyle/>
          <a:p>
            <a:fld id="{3E35E697-39D1-7641-AEE2-3F6A60E264FC}" type="slidenum">
              <a:rPr lang="en-US" smtClean="0"/>
              <a:pPr/>
              <a:t>6</a:t>
            </a:fld>
            <a:endParaRPr lang="en-US" dirty="0"/>
          </a:p>
        </p:txBody>
      </p:sp>
    </p:spTree>
    <p:extLst>
      <p:ext uri="{BB962C8B-B14F-4D97-AF65-F5344CB8AC3E}">
        <p14:creationId xmlns:p14="http://schemas.microsoft.com/office/powerpoint/2010/main" val="120630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36177"/>
            <a:ext cx="6721475" cy="9012022"/>
          </a:xfrm>
        </p:spPr>
        <p:txBody>
          <a:bodyPr/>
          <a:lstStyle/>
          <a:p>
            <a:r>
              <a:rPr lang="en-US" dirty="0"/>
              <a:t>The Project settings are where you set the time zone settings. The Settings is where you will control different aspect of the settings in Physical Analyzer.  Under Duplicate rules, we recommend selecting </a:t>
            </a:r>
            <a:r>
              <a:rPr lang="en-US" b="1" dirty="0"/>
              <a:t>Show group of similar items</a:t>
            </a:r>
            <a:r>
              <a:rPr lang="en-US" dirty="0"/>
              <a:t> to ensure media files are not omitted from your investigation. For more information on this, watch the Tip Tues by Heather Mahalik Barnhart on Cellebrite YouTube.</a:t>
            </a:r>
          </a:p>
          <a:p>
            <a:endParaRPr lang="en-US" dirty="0"/>
          </a:p>
          <a:p>
            <a:endParaRPr lang="en-US" dirty="0"/>
          </a:p>
          <a:p>
            <a:endParaRPr lang="en-US" dirty="0"/>
          </a:p>
          <a:p>
            <a:endParaRPr lang="en-US" dirty="0"/>
          </a:p>
          <a:p>
            <a:r>
              <a:rPr lang="en-US" dirty="0"/>
              <a:t>When determining what to select for parsing, we recommend customizing your options. We recommend you should select all checkboxes under </a:t>
            </a:r>
            <a:r>
              <a:rPr lang="en-US" b="1" dirty="0"/>
              <a:t>Decoding. </a:t>
            </a:r>
            <a:r>
              <a:rPr lang="en-US" dirty="0"/>
              <a:t>Recover deleted data for Android and Windows Phone devices via carving from unallocated space isn’t relevant to the extractions you will see in this course, but it won’t hurt to check the box. </a:t>
            </a:r>
          </a:p>
          <a:p>
            <a:pPr marL="171450" indent="-171450">
              <a:spcAft>
                <a:spcPts val="0"/>
              </a:spcAft>
              <a:buFont typeface="Arial" panose="020B0604020202020204" pitchFamily="34" charset="0"/>
              <a:buChar char="•"/>
            </a:pPr>
            <a:r>
              <a:rPr lang="en-US" dirty="0"/>
              <a:t>Using deep carving for SQLite is needed to ensure your answers match the </a:t>
            </a:r>
            <a:r>
              <a:rPr lang="en-US" dirty="0" err="1"/>
              <a:t>eWorkbook</a:t>
            </a: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FCC4E235-952C-DDEA-A8A1-E9CF09796310}"/>
              </a:ext>
            </a:extLst>
          </p:cNvPr>
          <p:cNvSpPr>
            <a:spLocks noGrp="1"/>
          </p:cNvSpPr>
          <p:nvPr>
            <p:ph type="sldNum" sz="quarter" idx="5"/>
          </p:nvPr>
        </p:nvSpPr>
        <p:spPr/>
        <p:txBody>
          <a:bodyPr/>
          <a:lstStyle/>
          <a:p>
            <a:fld id="{3E35E697-39D1-7641-AEE2-3F6A60E264FC}" type="slidenum">
              <a:rPr lang="en-US" smtClean="0"/>
              <a:pPr/>
              <a:t>60</a:t>
            </a:fld>
            <a:endParaRPr lang="en-US" dirty="0"/>
          </a:p>
        </p:txBody>
      </p:sp>
      <p:pic>
        <p:nvPicPr>
          <p:cNvPr id="4" name="Picture 3">
            <a:extLst>
              <a:ext uri="{FF2B5EF4-FFF2-40B4-BE49-F238E27FC236}">
                <a16:creationId xmlns:a16="http://schemas.microsoft.com/office/drawing/2014/main" id="{6F1AA74C-7325-3057-ECFA-E14179CFC32B}"/>
              </a:ext>
            </a:extLst>
          </p:cNvPr>
          <p:cNvPicPr>
            <a:picLocks noChangeAspect="1"/>
          </p:cNvPicPr>
          <p:nvPr/>
        </p:nvPicPr>
        <p:blipFill>
          <a:blip r:embed="rId3"/>
          <a:stretch>
            <a:fillRect/>
          </a:stretch>
        </p:blipFill>
        <p:spPr>
          <a:xfrm>
            <a:off x="223872" y="3577241"/>
            <a:ext cx="6526886" cy="4252155"/>
          </a:xfrm>
          <a:prstGeom prst="rect">
            <a:avLst/>
          </a:prstGeom>
          <a:ln>
            <a:solidFill>
              <a:schemeClr val="tx1"/>
            </a:solidFill>
          </a:ln>
        </p:spPr>
      </p:pic>
      <p:pic>
        <p:nvPicPr>
          <p:cNvPr id="7" name="Picture 6">
            <a:extLst>
              <a:ext uri="{FF2B5EF4-FFF2-40B4-BE49-F238E27FC236}">
                <a16:creationId xmlns:a16="http://schemas.microsoft.com/office/drawing/2014/main" id="{0F46DA33-D146-64F2-131E-A6C2FD863A53}"/>
              </a:ext>
            </a:extLst>
          </p:cNvPr>
          <p:cNvPicPr>
            <a:picLocks noChangeAspect="1"/>
          </p:cNvPicPr>
          <p:nvPr/>
        </p:nvPicPr>
        <p:blipFill>
          <a:blip r:embed="rId4"/>
          <a:stretch>
            <a:fillRect/>
          </a:stretch>
        </p:blipFill>
        <p:spPr>
          <a:xfrm>
            <a:off x="296862" y="1277715"/>
            <a:ext cx="6390167" cy="870969"/>
          </a:xfrm>
          <a:prstGeom prst="rect">
            <a:avLst/>
          </a:prstGeom>
          <a:ln>
            <a:solidFill>
              <a:schemeClr val="tx1"/>
            </a:solidFill>
          </a:ln>
        </p:spPr>
      </p:pic>
    </p:spTree>
    <p:extLst>
      <p:ext uri="{BB962C8B-B14F-4D97-AF65-F5344CB8AC3E}">
        <p14:creationId xmlns:p14="http://schemas.microsoft.com/office/powerpoint/2010/main" val="2088800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2" y="349624"/>
            <a:ext cx="6721475" cy="4905039"/>
          </a:xfrm>
        </p:spPr>
        <p:txBody>
          <a:bodyPr/>
          <a:lstStyle/>
          <a:p>
            <a:r>
              <a:rPr lang="en-US" dirty="0"/>
              <a:t>Under </a:t>
            </a:r>
            <a:r>
              <a:rPr lang="en-US" b="1" dirty="0"/>
              <a:t>Timeline,</a:t>
            </a:r>
            <a:r>
              <a:rPr lang="en-US" dirty="0"/>
              <a:t> it is pertinent that you select all boxes. Otherwise, you may see gaps in your timeline for multimedia files. For Activities, you need to choose wisely here are Apple Health data can take a long time to include in the timeline. If this information is relevant, include it, if not, do not select </a:t>
            </a:r>
            <a:r>
              <a:rPr lang="en-US" b="1" dirty="0"/>
              <a:t>Show activities. </a:t>
            </a:r>
            <a:r>
              <a:rPr lang="en-US" dirty="0"/>
              <a:t>Selecting </a:t>
            </a:r>
            <a:r>
              <a:rPr lang="en-US" b="1" dirty="0"/>
              <a:t>Show device events </a:t>
            </a:r>
            <a:r>
              <a:rPr lang="en-US" dirty="0"/>
              <a:t>will highlight the device being powered on/off, plugged in, etc.</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61</a:t>
            </a:fld>
            <a:endParaRPr lang="en-US" dirty="0"/>
          </a:p>
        </p:txBody>
      </p:sp>
      <p:pic>
        <p:nvPicPr>
          <p:cNvPr id="5" name="Picture 4">
            <a:extLst>
              <a:ext uri="{FF2B5EF4-FFF2-40B4-BE49-F238E27FC236}">
                <a16:creationId xmlns:a16="http://schemas.microsoft.com/office/drawing/2014/main" id="{095C3064-F8E9-B67E-6D02-9A50F85E42FE}"/>
              </a:ext>
            </a:extLst>
          </p:cNvPr>
          <p:cNvPicPr>
            <a:picLocks noChangeAspect="1"/>
          </p:cNvPicPr>
          <p:nvPr/>
        </p:nvPicPr>
        <p:blipFill>
          <a:blip r:embed="rId3"/>
          <a:stretch>
            <a:fillRect/>
          </a:stretch>
        </p:blipFill>
        <p:spPr>
          <a:xfrm>
            <a:off x="106324" y="1342253"/>
            <a:ext cx="7102549" cy="4197925"/>
          </a:xfrm>
          <a:prstGeom prst="rect">
            <a:avLst/>
          </a:prstGeom>
          <a:ln>
            <a:solidFill>
              <a:prstClr val="black"/>
            </a:solidFill>
          </a:ln>
        </p:spPr>
      </p:pic>
    </p:spTree>
    <p:extLst>
      <p:ext uri="{BB962C8B-B14F-4D97-AF65-F5344CB8AC3E}">
        <p14:creationId xmlns:p14="http://schemas.microsoft.com/office/powerpoint/2010/main" val="3834239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98914"/>
            <a:ext cx="6721475" cy="5568413"/>
          </a:xfrm>
        </p:spPr>
        <p:txBody>
          <a:bodyPr/>
          <a:lstStyle/>
          <a:p>
            <a:r>
              <a:rPr lang="en-US" dirty="0"/>
              <a:t>Installed applications can be viewed in the </a:t>
            </a:r>
            <a:r>
              <a:rPr lang="en-US" b="1" dirty="0"/>
              <a:t>Insights</a:t>
            </a:r>
            <a:r>
              <a:rPr lang="en-US" b="0" dirty="0"/>
              <a:t> view or within the </a:t>
            </a:r>
            <a:r>
              <a:rPr lang="en-US" b="1" dirty="0"/>
              <a:t>Table View</a:t>
            </a:r>
            <a:r>
              <a:rPr lang="en-US" b="0" dirty="0"/>
              <a:t> in Physical Analyzer. The </a:t>
            </a:r>
            <a:r>
              <a:rPr lang="en-US" b="1" dirty="0"/>
              <a:t>Table View</a:t>
            </a:r>
            <a:r>
              <a:rPr lang="en-US" b="0" dirty="0"/>
              <a:t> is probably what most are used to for those who have used Physical Analyzer in the past. Here, we can tell how the app was parsed (Decoded By) if it was deleted (the pickaxe) and the category it falls under. More importantly, it shows the </a:t>
            </a:r>
            <a:r>
              <a:rPr lang="en-US" b="1" dirty="0"/>
              <a:t>source</a:t>
            </a:r>
            <a:r>
              <a:rPr lang="en-US" b="0" dirty="0"/>
              <a:t>, which is the fastest way to hop directly into the file system. </a:t>
            </a:r>
            <a:r>
              <a:rPr lang="en-US" dirty="0"/>
              <a:t>The App Genie, as previously mentioned, is a tool that tried to identify databases with artifacts of interest like chats, contacts, and more. Cellebrite recommends using these results for </a:t>
            </a:r>
            <a:r>
              <a:rPr lang="en-US" b="1" dirty="0"/>
              <a:t>triage</a:t>
            </a:r>
            <a:r>
              <a:rPr lang="en-US" b="0" dirty="0"/>
              <a:t> and then manually review them to ensure they are legitimate prior to putting them in your forensic report – that concept is the theme behind this class.</a:t>
            </a:r>
          </a:p>
          <a:p>
            <a:endParaRPr lang="en-US" dirty="0"/>
          </a:p>
          <a:p>
            <a:endParaRPr lang="en-US" b="0" dirty="0"/>
          </a:p>
          <a:p>
            <a:endParaRPr lang="en-US" dirty="0"/>
          </a:p>
          <a:p>
            <a:endParaRPr lang="en-US" b="0" dirty="0"/>
          </a:p>
          <a:p>
            <a:endParaRPr lang="en-US" dirty="0"/>
          </a:p>
          <a:p>
            <a:endParaRPr lang="en-US" b="0" dirty="0"/>
          </a:p>
          <a:p>
            <a:endParaRPr lang="en-US" dirty="0"/>
          </a:p>
          <a:p>
            <a:endParaRPr lang="en-US" b="0" dirty="0"/>
          </a:p>
          <a:p>
            <a:endParaRPr lang="en-US" dirty="0"/>
          </a:p>
          <a:p>
            <a:endParaRPr lang="en-US" b="0" dirty="0"/>
          </a:p>
          <a:p>
            <a:endParaRPr lang="en-US" dirty="0"/>
          </a:p>
          <a:p>
            <a:endParaRPr lang="en-US" b="0" dirty="0"/>
          </a:p>
          <a:p>
            <a:endParaRPr lang="en-US" dirty="0"/>
          </a:p>
          <a:p>
            <a:endParaRPr lang="en-US" b="0" dirty="0"/>
          </a:p>
          <a:p>
            <a:endParaRPr lang="en-US" b="0" dirty="0"/>
          </a:p>
          <a:p>
            <a:endParaRPr lang="en-US" b="0" dirty="0"/>
          </a:p>
          <a:p>
            <a:endParaRPr lang="en-US" dirty="0"/>
          </a:p>
          <a:p>
            <a:endParaRPr lang="en-US" dirty="0"/>
          </a:p>
        </p:txBody>
      </p:sp>
      <p:sp>
        <p:nvSpPr>
          <p:cNvPr id="6" name="Slide Number Placeholder 5">
            <a:extLst>
              <a:ext uri="{FF2B5EF4-FFF2-40B4-BE49-F238E27FC236}">
                <a16:creationId xmlns:a16="http://schemas.microsoft.com/office/drawing/2014/main" id="{B7E53CCF-D003-063A-2A99-D5C278B88A3C}"/>
              </a:ext>
            </a:extLst>
          </p:cNvPr>
          <p:cNvSpPr>
            <a:spLocks noGrp="1"/>
          </p:cNvSpPr>
          <p:nvPr>
            <p:ph type="sldNum" sz="quarter" idx="5"/>
          </p:nvPr>
        </p:nvSpPr>
        <p:spPr/>
        <p:txBody>
          <a:bodyPr/>
          <a:lstStyle/>
          <a:p>
            <a:fld id="{3E35E697-39D1-7641-AEE2-3F6A60E264FC}" type="slidenum">
              <a:rPr lang="en-US" smtClean="0"/>
              <a:pPr/>
              <a:t>62</a:t>
            </a:fld>
            <a:endParaRPr lang="en-US" dirty="0"/>
          </a:p>
        </p:txBody>
      </p:sp>
      <p:pic>
        <p:nvPicPr>
          <p:cNvPr id="7" name="Content Placeholder 5" descr="A screenshot of a computer&#10;&#10;Description automatically generated">
            <a:extLst>
              <a:ext uri="{FF2B5EF4-FFF2-40B4-BE49-F238E27FC236}">
                <a16:creationId xmlns:a16="http://schemas.microsoft.com/office/drawing/2014/main" id="{959FC7AE-152F-A478-C4E0-97E77DBC730D}"/>
              </a:ext>
            </a:extLst>
          </p:cNvPr>
          <p:cNvPicPr>
            <a:picLocks noChangeAspect="1"/>
          </p:cNvPicPr>
          <p:nvPr/>
        </p:nvPicPr>
        <p:blipFill>
          <a:blip r:embed="rId3"/>
          <a:stretch>
            <a:fillRect/>
          </a:stretch>
        </p:blipFill>
        <p:spPr>
          <a:xfrm>
            <a:off x="1003045" y="5937459"/>
            <a:ext cx="5085386" cy="2902243"/>
          </a:xfrm>
          <a:prstGeom prst="rect">
            <a:avLst/>
          </a:prstGeom>
          <a:ln>
            <a:solidFill>
              <a:schemeClr val="tx1"/>
            </a:solidFill>
          </a:ln>
        </p:spPr>
      </p:pic>
    </p:spTree>
    <p:extLst>
      <p:ext uri="{BB962C8B-B14F-4D97-AF65-F5344CB8AC3E}">
        <p14:creationId xmlns:p14="http://schemas.microsoft.com/office/powerpoint/2010/main" val="5380039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49625"/>
            <a:ext cx="6721475" cy="9412940"/>
          </a:xfrm>
        </p:spPr>
        <p:txBody>
          <a:bodyPr/>
          <a:lstStyle/>
          <a:p>
            <a:r>
              <a:rPr lang="en-US" dirty="0"/>
              <a:t>The </a:t>
            </a:r>
            <a:r>
              <a:rPr lang="en-US" b="1" dirty="0"/>
              <a:t>Insights</a:t>
            </a:r>
            <a:r>
              <a:rPr lang="en-US" dirty="0"/>
              <a:t> view can be used to view the chunks of categorized apps. Under utilities, we see the groups of application categories and the files associated with them. From here, one can launch </a:t>
            </a:r>
            <a:r>
              <a:rPr lang="en-US" dirty="0" err="1"/>
              <a:t>AppGenie</a:t>
            </a:r>
            <a:r>
              <a:rPr lang="en-US" dirty="0"/>
              <a:t> (if not previously run) or launch the SQLite Wizard.</a:t>
            </a:r>
            <a:endParaRPr lang="en-US" b="1" dirty="0"/>
          </a:p>
          <a:p>
            <a:endParaRPr lang="en-US" dirty="0"/>
          </a:p>
        </p:txBody>
      </p:sp>
      <p:sp>
        <p:nvSpPr>
          <p:cNvPr id="2" name="Slide Number Placeholder 1">
            <a:extLst>
              <a:ext uri="{FF2B5EF4-FFF2-40B4-BE49-F238E27FC236}">
                <a16:creationId xmlns:a16="http://schemas.microsoft.com/office/drawing/2014/main" id="{B1C8876C-E80E-D10C-47C7-ABF6D6774959}"/>
              </a:ext>
            </a:extLst>
          </p:cNvPr>
          <p:cNvSpPr>
            <a:spLocks noGrp="1"/>
          </p:cNvSpPr>
          <p:nvPr>
            <p:ph type="sldNum" sz="quarter" idx="5"/>
          </p:nvPr>
        </p:nvSpPr>
        <p:spPr/>
        <p:txBody>
          <a:bodyPr/>
          <a:lstStyle/>
          <a:p>
            <a:fld id="{3E35E697-39D1-7641-AEE2-3F6A60E264FC}" type="slidenum">
              <a:rPr lang="en-US" smtClean="0"/>
              <a:pPr/>
              <a:t>63</a:t>
            </a:fld>
            <a:endParaRPr lang="en-US" dirty="0"/>
          </a:p>
        </p:txBody>
      </p:sp>
      <p:pic>
        <p:nvPicPr>
          <p:cNvPr id="6" name="Picture 5" descr="A screenshot of a computer&#10;&#10;Description automatically generated">
            <a:extLst>
              <a:ext uri="{FF2B5EF4-FFF2-40B4-BE49-F238E27FC236}">
                <a16:creationId xmlns:a16="http://schemas.microsoft.com/office/drawing/2014/main" id="{386A80DA-8647-0FF1-30DF-59B96FBA2B9C}"/>
              </a:ext>
            </a:extLst>
          </p:cNvPr>
          <p:cNvPicPr>
            <a:picLocks noChangeAspect="1"/>
          </p:cNvPicPr>
          <p:nvPr/>
        </p:nvPicPr>
        <p:blipFill>
          <a:blip r:embed="rId3"/>
          <a:stretch>
            <a:fillRect/>
          </a:stretch>
        </p:blipFill>
        <p:spPr>
          <a:xfrm rot="16200000">
            <a:off x="-256623" y="2963933"/>
            <a:ext cx="7533428" cy="3846300"/>
          </a:xfrm>
          <a:prstGeom prst="rect">
            <a:avLst/>
          </a:prstGeom>
          <a:ln>
            <a:solidFill>
              <a:schemeClr val="tx1"/>
            </a:solidFill>
          </a:ln>
        </p:spPr>
      </p:pic>
    </p:spTree>
    <p:extLst>
      <p:ext uri="{BB962C8B-B14F-4D97-AF65-F5344CB8AC3E}">
        <p14:creationId xmlns:p14="http://schemas.microsoft.com/office/powerpoint/2010/main" val="1969354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file system is easily accessible in Physical Analyzer as it’s right in the left pane of the primary view and remains there as you navigate within the tool. The easiest way to locate files of interest in the file system is to click on the source file for the artifact of interest. It will take you directly to the file. If you land in the Hex view, simply change it to the view of your choice by selecting your tab of interest. </a:t>
            </a:r>
          </a:p>
          <a:p>
            <a:endParaRPr lang="en-US" dirty="0"/>
          </a:p>
          <a:p>
            <a:endParaRPr lang="en-US" dirty="0"/>
          </a:p>
        </p:txBody>
      </p:sp>
      <p:sp>
        <p:nvSpPr>
          <p:cNvPr id="6" name="Slide Number Placeholder 5">
            <a:extLst>
              <a:ext uri="{FF2B5EF4-FFF2-40B4-BE49-F238E27FC236}">
                <a16:creationId xmlns:a16="http://schemas.microsoft.com/office/drawing/2014/main" id="{38565CF7-CA95-852D-3504-C793A77CBA51}"/>
              </a:ext>
            </a:extLst>
          </p:cNvPr>
          <p:cNvSpPr>
            <a:spLocks noGrp="1"/>
          </p:cNvSpPr>
          <p:nvPr>
            <p:ph type="sldNum" sz="quarter" idx="5"/>
          </p:nvPr>
        </p:nvSpPr>
        <p:spPr/>
        <p:txBody>
          <a:bodyPr/>
          <a:lstStyle/>
          <a:p>
            <a:fld id="{3E35E697-39D1-7641-AEE2-3F6A60E264FC}" type="slidenum">
              <a:rPr lang="en-US" smtClean="0"/>
              <a:pPr/>
              <a:t>64</a:t>
            </a:fld>
            <a:endParaRPr lang="en-US" dirty="0"/>
          </a:p>
        </p:txBody>
      </p:sp>
    </p:spTree>
    <p:extLst>
      <p:ext uri="{BB962C8B-B14F-4D97-AF65-F5344CB8AC3E}">
        <p14:creationId xmlns:p14="http://schemas.microsoft.com/office/powerpoint/2010/main" val="3580495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46689-7E9B-BA19-39B2-DC3F3E9C89FE}"/>
              </a:ext>
            </a:extLst>
          </p:cNvPr>
          <p:cNvPicPr>
            <a:picLocks noChangeAspect="1"/>
          </p:cNvPicPr>
          <p:nvPr/>
        </p:nvPicPr>
        <p:blipFill>
          <a:blip r:embed="rId3"/>
          <a:stretch>
            <a:fillRect/>
          </a:stretch>
        </p:blipFill>
        <p:spPr>
          <a:xfrm rot="16200000">
            <a:off x="-891793" y="2605291"/>
            <a:ext cx="9088156" cy="4412513"/>
          </a:xfrm>
          <a:prstGeom prst="rect">
            <a:avLst/>
          </a:prstGeom>
        </p:spPr>
      </p:pic>
      <p:sp>
        <p:nvSpPr>
          <p:cNvPr id="3" name="Notes Placeholder 2"/>
          <p:cNvSpPr>
            <a:spLocks noGrp="1"/>
          </p:cNvSpPr>
          <p:nvPr>
            <p:ph type="body" idx="1"/>
          </p:nvPr>
        </p:nvSpPr>
        <p:spPr>
          <a:xfrm>
            <a:off x="296862" y="343602"/>
            <a:ext cx="6721475" cy="5059917"/>
          </a:xfrm>
        </p:spPr>
        <p:txBody>
          <a:bodyPr/>
          <a:lstStyle/>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65</a:t>
            </a:fld>
            <a:endParaRPr lang="en-US" dirty="0"/>
          </a:p>
        </p:txBody>
      </p:sp>
    </p:spTree>
    <p:extLst>
      <p:ext uri="{BB962C8B-B14F-4D97-AF65-F5344CB8AC3E}">
        <p14:creationId xmlns:p14="http://schemas.microsoft.com/office/powerpoint/2010/main" val="1716952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Some of the key features of Physical Analyzer are highlighted above. The DB Viewer is where you can carve for deleted artifacts and BLOBs hidden inside of databases while the SQLite Wizard is where you can draft queries. There are built in viewers for </a:t>
            </a:r>
            <a:r>
              <a:rPr lang="en-US" dirty="0" err="1"/>
              <a:t>plists</a:t>
            </a:r>
            <a:r>
              <a:rPr lang="en-US" dirty="0"/>
              <a:t>, xml and </a:t>
            </a:r>
            <a:r>
              <a:rPr lang="en-US" dirty="0" err="1"/>
              <a:t>protobuf</a:t>
            </a:r>
            <a:r>
              <a:rPr lang="en-US" dirty="0"/>
              <a:t> files. Data carving is available upon parsing and after loading the data. Keep in mind that some carving features must occur while parsing. The timeline view is useful when trying to decide when an event occurred. Finally, the “Go to” lets you jump from artifact results straight to the timeline.</a:t>
            </a:r>
          </a:p>
          <a:p>
            <a:r>
              <a:rPr lang="en-US" dirty="0"/>
              <a:t>The View menu option allows the user to easily navigate to the welcome screen to navigate between projects. </a:t>
            </a:r>
          </a:p>
          <a:p>
            <a:r>
              <a:rPr lang="en-US" dirty="0"/>
              <a:t>The View menu also allows the user to open a Trace Window, which opens a log of all the operations and actions performed by the software on the data extraction so that the examiner can know what is going on behind the scenes. </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83968815-ED40-3543-74D3-6832541F1156}"/>
              </a:ext>
            </a:extLst>
          </p:cNvPr>
          <p:cNvSpPr>
            <a:spLocks noGrp="1"/>
          </p:cNvSpPr>
          <p:nvPr>
            <p:ph type="sldNum" sz="quarter" idx="5"/>
          </p:nvPr>
        </p:nvSpPr>
        <p:spPr/>
        <p:txBody>
          <a:bodyPr/>
          <a:lstStyle/>
          <a:p>
            <a:fld id="{3E35E697-39D1-7641-AEE2-3F6A60E264FC}" type="slidenum">
              <a:rPr lang="en-US" smtClean="0"/>
              <a:pPr/>
              <a:t>66</a:t>
            </a:fld>
            <a:endParaRPr lang="en-US" dirty="0"/>
          </a:p>
        </p:txBody>
      </p:sp>
    </p:spTree>
    <p:extLst>
      <p:ext uri="{BB962C8B-B14F-4D97-AF65-F5344CB8AC3E}">
        <p14:creationId xmlns:p14="http://schemas.microsoft.com/office/powerpoint/2010/main" val="14223786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There are several keyword searching options available in Physical Analyzer. The first is the logical or global search, which simply searches for files parsed or file names in the parsed file system, data files and analyzed data.  Simple keywords or phrases can be used with this method of searching. </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7FA9EDAD-CD4D-2BD8-67A9-FF1D0D112778}"/>
              </a:ext>
            </a:extLst>
          </p:cNvPr>
          <p:cNvSpPr>
            <a:spLocks noGrp="1"/>
          </p:cNvSpPr>
          <p:nvPr>
            <p:ph type="sldNum" sz="quarter" idx="5"/>
          </p:nvPr>
        </p:nvSpPr>
        <p:spPr/>
        <p:txBody>
          <a:bodyPr/>
          <a:lstStyle/>
          <a:p>
            <a:fld id="{3E35E697-39D1-7641-AEE2-3F6A60E264FC}" type="slidenum">
              <a:rPr lang="en-US" smtClean="0"/>
              <a:pPr/>
              <a:t>67</a:t>
            </a:fld>
            <a:endParaRPr lang="en-US" dirty="0"/>
          </a:p>
        </p:txBody>
      </p:sp>
    </p:spTree>
    <p:extLst>
      <p:ext uri="{BB962C8B-B14F-4D97-AF65-F5344CB8AC3E}">
        <p14:creationId xmlns:p14="http://schemas.microsoft.com/office/powerpoint/2010/main" val="2286211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0BFB3-9FAF-31DE-BF9F-5A51207F6BDF}"/>
              </a:ext>
            </a:extLst>
          </p:cNvPr>
          <p:cNvPicPr>
            <a:picLocks noChangeAspect="1"/>
          </p:cNvPicPr>
          <p:nvPr/>
        </p:nvPicPr>
        <p:blipFill>
          <a:blip r:embed="rId3"/>
          <a:stretch>
            <a:fillRect/>
          </a:stretch>
        </p:blipFill>
        <p:spPr>
          <a:xfrm rot="5400000">
            <a:off x="-843262" y="3213074"/>
            <a:ext cx="8855735" cy="3128840"/>
          </a:xfrm>
          <a:prstGeom prst="rect">
            <a:avLst/>
          </a:prstGeom>
          <a:ln>
            <a:solidFill>
              <a:schemeClr val="tx1"/>
            </a:solidFill>
          </a:ln>
        </p:spPr>
      </p:pic>
      <p:sp>
        <p:nvSpPr>
          <p:cNvPr id="2" name="Slide Number Placeholder 1">
            <a:extLst>
              <a:ext uri="{FF2B5EF4-FFF2-40B4-BE49-F238E27FC236}">
                <a16:creationId xmlns:a16="http://schemas.microsoft.com/office/drawing/2014/main" id="{C6E43A35-ED25-D281-ABCD-CA86113D6100}"/>
              </a:ext>
            </a:extLst>
          </p:cNvPr>
          <p:cNvSpPr>
            <a:spLocks noGrp="1"/>
          </p:cNvSpPr>
          <p:nvPr>
            <p:ph type="sldNum" sz="quarter" idx="5"/>
          </p:nvPr>
        </p:nvSpPr>
        <p:spPr/>
        <p:txBody>
          <a:bodyPr/>
          <a:lstStyle/>
          <a:p>
            <a:fld id="{3E35E697-39D1-7641-AEE2-3F6A60E264FC}" type="slidenum">
              <a:rPr lang="en-US" smtClean="0"/>
              <a:pPr/>
              <a:t>68</a:t>
            </a:fld>
            <a:endParaRPr lang="en-US" dirty="0"/>
          </a:p>
        </p:txBody>
      </p:sp>
    </p:spTree>
    <p:extLst>
      <p:ext uri="{BB962C8B-B14F-4D97-AF65-F5344CB8AC3E}">
        <p14:creationId xmlns:p14="http://schemas.microsoft.com/office/powerpoint/2010/main" val="3392762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The next search is an </a:t>
            </a:r>
            <a:r>
              <a:rPr lang="en-US" b="1" dirty="0"/>
              <a:t>Advanced </a:t>
            </a:r>
            <a:r>
              <a:rPr lang="en-US" b="0" dirty="0"/>
              <a:t>Search, which is shown above. To get to this search, you simply select </a:t>
            </a:r>
            <a:r>
              <a:rPr lang="en-US" b="1" dirty="0"/>
              <a:t>Advanced</a:t>
            </a:r>
            <a:r>
              <a:rPr lang="en-US" b="0" dirty="0"/>
              <a:t> by the logical/global search window. There are several options in the </a:t>
            </a:r>
            <a:r>
              <a:rPr lang="en-US" b="1" dirty="0"/>
              <a:t>Advanced</a:t>
            </a:r>
            <a:r>
              <a:rPr lang="en-US" b="0" dirty="0"/>
              <a:t> Search. You can search </a:t>
            </a:r>
            <a:r>
              <a:rPr lang="en-US" dirty="0"/>
              <a:t>for a keyword or as an “and” or “or”, select artifact types, provide a date range, and choose between decoded data or document content. Your selections will impact the results you are provided. </a:t>
            </a:r>
            <a:endParaRPr lang="en-US" baseline="30000"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69</a:t>
            </a:fld>
            <a:endParaRPr lang="en-US" dirty="0"/>
          </a:p>
        </p:txBody>
      </p:sp>
    </p:spTree>
    <p:extLst>
      <p:ext uri="{BB962C8B-B14F-4D97-AF65-F5344CB8AC3E}">
        <p14:creationId xmlns:p14="http://schemas.microsoft.com/office/powerpoint/2010/main" val="131788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p:txBody>
      </p:sp>
      <p:sp>
        <p:nvSpPr>
          <p:cNvPr id="5" name="Slide Number Placeholder 4">
            <a:extLst>
              <a:ext uri="{FF2B5EF4-FFF2-40B4-BE49-F238E27FC236}">
                <a16:creationId xmlns:a16="http://schemas.microsoft.com/office/drawing/2014/main" id="{99B00C75-3B24-121A-2422-4B541E3FAD4C}"/>
              </a:ext>
            </a:extLst>
          </p:cNvPr>
          <p:cNvSpPr>
            <a:spLocks noGrp="1"/>
          </p:cNvSpPr>
          <p:nvPr>
            <p:ph type="sldNum" sz="quarter" idx="5"/>
          </p:nvPr>
        </p:nvSpPr>
        <p:spPr/>
        <p:txBody>
          <a:bodyPr/>
          <a:lstStyle/>
          <a:p>
            <a:fld id="{3E35E697-39D1-7641-AEE2-3F6A60E264FC}" type="slidenum">
              <a:rPr lang="en-US" smtClean="0"/>
              <a:pPr/>
              <a:t>7</a:t>
            </a:fld>
            <a:endParaRPr lang="en-US" dirty="0"/>
          </a:p>
        </p:txBody>
      </p:sp>
    </p:spTree>
    <p:extLst>
      <p:ext uri="{BB962C8B-B14F-4D97-AF65-F5344CB8AC3E}">
        <p14:creationId xmlns:p14="http://schemas.microsoft.com/office/powerpoint/2010/main" val="4276660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final and most thorough search is a hex search. A hex search can be conducted across the entire </a:t>
            </a:r>
            <a:r>
              <a:rPr lang="en-US" dirty="0" err="1"/>
              <a:t>FileDump</a:t>
            </a:r>
            <a:r>
              <a:rPr lang="en-US" dirty="0"/>
              <a:t> or specific files. This search is done by selecting the magnifying glass, using the dropdown (strings shown here), and then ticking the box for the encoding schema. Individual searches can be performed on each section of data, including searching for text, phone numbers, emails, geocoordinates, IP addresses, MAC addresses, and credit card numbers; also, a regular expressions search. Data can be searched from a single device, all devices involved in the case, or all acquired devices. Physical Analyzer is the most thorough at providing access for hex searching for mobile devices. Keep in mind, your extraction matters for the keyword results provided. For example, a full file system or physical extraction will provide more keyword hits than a backup file. You can always hex search inside of a database or file of interest if you don’t have a full file system.</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020BAA72-EA1A-6E3B-9EDE-33B9353ABF51}"/>
              </a:ext>
            </a:extLst>
          </p:cNvPr>
          <p:cNvSpPr>
            <a:spLocks noGrp="1"/>
          </p:cNvSpPr>
          <p:nvPr>
            <p:ph type="sldNum" sz="quarter" idx="5"/>
          </p:nvPr>
        </p:nvSpPr>
        <p:spPr/>
        <p:txBody>
          <a:bodyPr/>
          <a:lstStyle/>
          <a:p>
            <a:fld id="{3E35E697-39D1-7641-AEE2-3F6A60E264FC}" type="slidenum">
              <a:rPr lang="en-US" smtClean="0"/>
              <a:pPr/>
              <a:t>70</a:t>
            </a:fld>
            <a:endParaRPr lang="en-US" dirty="0"/>
          </a:p>
        </p:txBody>
      </p:sp>
    </p:spTree>
    <p:extLst>
      <p:ext uri="{BB962C8B-B14F-4D97-AF65-F5344CB8AC3E}">
        <p14:creationId xmlns:p14="http://schemas.microsoft.com/office/powerpoint/2010/main" val="3150064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6863" y="376519"/>
            <a:ext cx="6721475" cy="9386046"/>
          </a:xfrm>
        </p:spPr>
        <p:txBody>
          <a:bodyPr/>
          <a:lstStyle/>
          <a:p>
            <a:endParaRPr lang="en-US" dirty="0"/>
          </a:p>
        </p:txBody>
      </p:sp>
      <p:sp>
        <p:nvSpPr>
          <p:cNvPr id="2" name="Slide Number Placeholder 1">
            <a:extLst>
              <a:ext uri="{FF2B5EF4-FFF2-40B4-BE49-F238E27FC236}">
                <a16:creationId xmlns:a16="http://schemas.microsoft.com/office/drawing/2014/main" id="{D1ADCF21-7BF6-02DB-6312-747FFD953574}"/>
              </a:ext>
            </a:extLst>
          </p:cNvPr>
          <p:cNvSpPr>
            <a:spLocks noGrp="1"/>
          </p:cNvSpPr>
          <p:nvPr>
            <p:ph type="sldNum" sz="quarter" idx="5"/>
          </p:nvPr>
        </p:nvSpPr>
        <p:spPr/>
        <p:txBody>
          <a:bodyPr/>
          <a:lstStyle/>
          <a:p>
            <a:fld id="{3E35E697-39D1-7641-AEE2-3F6A60E264FC}" type="slidenum">
              <a:rPr lang="en-US" smtClean="0"/>
              <a:pPr/>
              <a:t>71</a:t>
            </a:fld>
            <a:endParaRPr lang="en-US" dirty="0"/>
          </a:p>
        </p:txBody>
      </p:sp>
      <p:pic>
        <p:nvPicPr>
          <p:cNvPr id="4" name="Picture 3">
            <a:extLst>
              <a:ext uri="{FF2B5EF4-FFF2-40B4-BE49-F238E27FC236}">
                <a16:creationId xmlns:a16="http://schemas.microsoft.com/office/drawing/2014/main" id="{BD91EE5E-52B4-E6A2-C5AF-6BD0E3AFFC61}"/>
              </a:ext>
            </a:extLst>
          </p:cNvPr>
          <p:cNvPicPr>
            <a:picLocks noChangeAspect="1"/>
          </p:cNvPicPr>
          <p:nvPr/>
        </p:nvPicPr>
        <p:blipFill>
          <a:blip r:embed="rId3"/>
          <a:stretch>
            <a:fillRect/>
          </a:stretch>
        </p:blipFill>
        <p:spPr>
          <a:xfrm rot="16200000">
            <a:off x="-721367" y="2709131"/>
            <a:ext cx="8789831" cy="4114800"/>
          </a:xfrm>
          <a:prstGeom prst="rect">
            <a:avLst/>
          </a:prstGeom>
          <a:ln>
            <a:solidFill>
              <a:schemeClr val="tx1"/>
            </a:solidFill>
          </a:ln>
        </p:spPr>
      </p:pic>
    </p:spTree>
    <p:extLst>
      <p:ext uri="{BB962C8B-B14F-4D97-AF65-F5344CB8AC3E}">
        <p14:creationId xmlns:p14="http://schemas.microsoft.com/office/powerpoint/2010/main" val="809325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It is possible to navigate between an entry from the Analyzed Data section in Physical Analyzer and the source of that data (offset) in the original image. To do so, you must have both the tab for the associated analyzed data (in this case, “Health”) and the tab containing the data from image or extraction that the data was parsed from open, as noted by the arrows.</a:t>
            </a:r>
          </a:p>
          <a:p>
            <a:r>
              <a:rPr lang="en-US" dirty="0"/>
              <a:t>To navigate to the location of the parsed data within the image that contains the analyzed data, simply highlight the data in the analyzed data tab and switch tabs to the image tab. The cursor is adjacent to the data that was shown, as parsed in the analyzed data tab. This is shown in the next slide.</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2159034-7124-E417-F5A7-54CE4ACC543C}"/>
              </a:ext>
            </a:extLst>
          </p:cNvPr>
          <p:cNvPicPr>
            <a:picLocks noChangeAspect="1"/>
          </p:cNvPicPr>
          <p:nvPr/>
        </p:nvPicPr>
        <p:blipFill>
          <a:blip r:embed="rId3"/>
          <a:stretch>
            <a:fillRect/>
          </a:stretch>
        </p:blipFill>
        <p:spPr>
          <a:xfrm>
            <a:off x="854470" y="5942256"/>
            <a:ext cx="5606260" cy="3170031"/>
          </a:xfrm>
          <a:prstGeom prst="rect">
            <a:avLst/>
          </a:prstGeom>
          <a:ln>
            <a:solidFill>
              <a:schemeClr val="tx1"/>
            </a:solidFill>
          </a:ln>
        </p:spPr>
      </p:pic>
      <p:sp>
        <p:nvSpPr>
          <p:cNvPr id="6" name="Slide Number Placeholder 5">
            <a:extLst>
              <a:ext uri="{FF2B5EF4-FFF2-40B4-BE49-F238E27FC236}">
                <a16:creationId xmlns:a16="http://schemas.microsoft.com/office/drawing/2014/main" id="{51C19648-3288-425D-C8A2-03189727D0E0}"/>
              </a:ext>
            </a:extLst>
          </p:cNvPr>
          <p:cNvSpPr>
            <a:spLocks noGrp="1"/>
          </p:cNvSpPr>
          <p:nvPr>
            <p:ph type="sldNum" sz="quarter" idx="5"/>
          </p:nvPr>
        </p:nvSpPr>
        <p:spPr/>
        <p:txBody>
          <a:bodyPr/>
          <a:lstStyle/>
          <a:p>
            <a:fld id="{3E35E697-39D1-7641-AEE2-3F6A60E264FC}" type="slidenum">
              <a:rPr lang="en-US" smtClean="0"/>
              <a:pPr/>
              <a:t>72</a:t>
            </a:fld>
            <a:endParaRPr lang="en-US" dirty="0"/>
          </a:p>
        </p:txBody>
      </p:sp>
    </p:spTree>
    <p:extLst>
      <p:ext uri="{BB962C8B-B14F-4D97-AF65-F5344CB8AC3E}">
        <p14:creationId xmlns:p14="http://schemas.microsoft.com/office/powerpoint/2010/main" val="3294243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Here we can see the offset in the file dump where the data exists. This offset will be different than the offset of the content in a database, </a:t>
            </a:r>
            <a:r>
              <a:rPr lang="en-US" dirty="0" err="1"/>
              <a:t>plist</a:t>
            </a:r>
            <a:r>
              <a:rPr lang="en-US" dirty="0"/>
              <a:t> or other file.</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A3584DA-27A9-B3DC-D9E2-54F88BEC3650}"/>
              </a:ext>
            </a:extLst>
          </p:cNvPr>
          <p:cNvPicPr>
            <a:picLocks noChangeAspect="1"/>
          </p:cNvPicPr>
          <p:nvPr/>
        </p:nvPicPr>
        <p:blipFill>
          <a:blip r:embed="rId3"/>
          <a:stretch>
            <a:fillRect/>
          </a:stretch>
        </p:blipFill>
        <p:spPr>
          <a:xfrm>
            <a:off x="235324" y="4956151"/>
            <a:ext cx="6844553" cy="1862088"/>
          </a:xfrm>
          <a:prstGeom prst="rect">
            <a:avLst/>
          </a:prstGeom>
          <a:ln>
            <a:solidFill>
              <a:schemeClr val="tx1"/>
            </a:solidFill>
          </a:ln>
        </p:spPr>
      </p:pic>
      <p:sp>
        <p:nvSpPr>
          <p:cNvPr id="6" name="Slide Number Placeholder 5">
            <a:extLst>
              <a:ext uri="{FF2B5EF4-FFF2-40B4-BE49-F238E27FC236}">
                <a16:creationId xmlns:a16="http://schemas.microsoft.com/office/drawing/2014/main" id="{2B67C8C0-4368-6A93-3B59-11BAC5789E8F}"/>
              </a:ext>
            </a:extLst>
          </p:cNvPr>
          <p:cNvSpPr>
            <a:spLocks noGrp="1"/>
          </p:cNvSpPr>
          <p:nvPr>
            <p:ph type="sldNum" sz="quarter" idx="5"/>
          </p:nvPr>
        </p:nvSpPr>
        <p:spPr/>
        <p:txBody>
          <a:bodyPr/>
          <a:lstStyle/>
          <a:p>
            <a:fld id="{3E35E697-39D1-7641-AEE2-3F6A60E264FC}" type="slidenum">
              <a:rPr lang="en-US" smtClean="0"/>
              <a:pPr/>
              <a:t>73</a:t>
            </a:fld>
            <a:endParaRPr lang="en-US" dirty="0"/>
          </a:p>
        </p:txBody>
      </p:sp>
    </p:spTree>
    <p:extLst>
      <p:ext uri="{BB962C8B-B14F-4D97-AF65-F5344CB8AC3E}">
        <p14:creationId xmlns:p14="http://schemas.microsoft.com/office/powerpoint/2010/main" val="3808133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In order to share processed cases, you need to create a .</a:t>
            </a:r>
            <a:r>
              <a:rPr lang="en-US" dirty="0" err="1"/>
              <a:t>clbe</a:t>
            </a:r>
            <a:r>
              <a:rPr lang="en-US" dirty="0"/>
              <a:t> file. To do this, you need to follow the following steps:</a:t>
            </a:r>
          </a:p>
          <a:p>
            <a:pPr marL="228600" indent="-228600">
              <a:spcAft>
                <a:spcPts val="0"/>
              </a:spcAft>
              <a:buAutoNum type="arabicPeriod"/>
            </a:pPr>
            <a:r>
              <a:rPr lang="en-US" dirty="0"/>
              <a:t>In Cases view make sure your case is closed.</a:t>
            </a:r>
          </a:p>
          <a:p>
            <a:pPr marL="228600" indent="-228600">
              <a:spcAft>
                <a:spcPts val="0"/>
              </a:spcAft>
              <a:buAutoNum type="arabicPeriod"/>
            </a:pPr>
            <a:r>
              <a:rPr lang="en-US" dirty="0"/>
              <a:t>Once the case is closed, you will se the option to Export case.</a:t>
            </a:r>
          </a:p>
          <a:p>
            <a:pPr marL="228600" indent="-228600">
              <a:buAutoNum type="arabicPeriod"/>
            </a:pPr>
            <a:r>
              <a:rPr lang="en-US" dirty="0"/>
              <a:t>Select the location to save the .</a:t>
            </a:r>
            <a:r>
              <a:rPr lang="en-US" dirty="0" err="1"/>
              <a:t>clbe</a:t>
            </a:r>
            <a:r>
              <a:rPr lang="en-US" dirty="0"/>
              <a:t> and press export.</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74</a:t>
            </a:fld>
            <a:endParaRPr lang="en-US" dirty="0"/>
          </a:p>
        </p:txBody>
      </p:sp>
      <p:pic>
        <p:nvPicPr>
          <p:cNvPr id="5" name="Picture 4">
            <a:extLst>
              <a:ext uri="{FF2B5EF4-FFF2-40B4-BE49-F238E27FC236}">
                <a16:creationId xmlns:a16="http://schemas.microsoft.com/office/drawing/2014/main" id="{B4F13358-8338-62BE-9E6E-A69269441F5C}"/>
              </a:ext>
            </a:extLst>
          </p:cNvPr>
          <p:cNvPicPr>
            <a:picLocks noChangeAspect="1"/>
          </p:cNvPicPr>
          <p:nvPr/>
        </p:nvPicPr>
        <p:blipFill>
          <a:blip r:embed="rId3"/>
          <a:stretch>
            <a:fillRect/>
          </a:stretch>
        </p:blipFill>
        <p:spPr>
          <a:xfrm>
            <a:off x="1124247" y="5693908"/>
            <a:ext cx="3866603" cy="2060404"/>
          </a:xfrm>
          <a:prstGeom prst="rect">
            <a:avLst/>
          </a:prstGeom>
          <a:ln>
            <a:solidFill>
              <a:schemeClr val="tx1"/>
            </a:solidFill>
          </a:ln>
        </p:spPr>
      </p:pic>
    </p:spTree>
    <p:extLst>
      <p:ext uri="{BB962C8B-B14F-4D97-AF65-F5344CB8AC3E}">
        <p14:creationId xmlns:p14="http://schemas.microsoft.com/office/powerpoint/2010/main" val="1043207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If a case has been pre-processed, you can share it with other examiners and import it for fast analysis. Most of the cases in this course have been pre-processed for you. These steps can be followed to preload all of the labs that have .</a:t>
            </a:r>
            <a:r>
              <a:rPr lang="en-US" dirty="0" err="1"/>
              <a:t>clbe</a:t>
            </a:r>
            <a:r>
              <a:rPr lang="en-US" dirty="0"/>
              <a:t> files.  The first step is to select </a:t>
            </a:r>
            <a:r>
              <a:rPr lang="en-US" b="1" dirty="0"/>
              <a:t>Import</a:t>
            </a:r>
            <a:r>
              <a:rPr lang="en-US" b="0" dirty="0"/>
              <a:t> while in the </a:t>
            </a:r>
            <a:r>
              <a:rPr lang="en-US" b="1" dirty="0"/>
              <a:t>Cases</a:t>
            </a:r>
            <a:r>
              <a:rPr lang="en-US" b="0" dirty="0"/>
              <a:t> model. Next, navigate to the .</a:t>
            </a:r>
            <a:r>
              <a:rPr lang="en-US" b="0" dirty="0" err="1"/>
              <a:t>clbe</a:t>
            </a:r>
            <a:r>
              <a:rPr lang="en-US" b="0" dirty="0"/>
              <a:t> file and select </a:t>
            </a:r>
            <a:r>
              <a:rPr lang="en-US" b="1" dirty="0"/>
              <a:t>Import</a:t>
            </a:r>
            <a:r>
              <a:rPr lang="en-US" b="0" dirty="0"/>
              <a:t>. Before selecting </a:t>
            </a:r>
            <a:r>
              <a:rPr lang="en-US" b="1" dirty="0"/>
              <a:t>Import</a:t>
            </a:r>
            <a:r>
              <a:rPr lang="en-US" b="0" dirty="0"/>
              <a:t> make sure that the Case evidence file location is correct. When you have any downtime during the class, feel free to preload the .</a:t>
            </a:r>
            <a:r>
              <a:rPr lang="en-US" b="0" dirty="0" err="1"/>
              <a:t>clbe</a:t>
            </a:r>
            <a:r>
              <a:rPr lang="en-US" b="0" dirty="0"/>
              <a:t> files for upcoming labs.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75</a:t>
            </a:fld>
            <a:endParaRPr lang="en-US" dirty="0"/>
          </a:p>
        </p:txBody>
      </p:sp>
    </p:spTree>
    <p:extLst>
      <p:ext uri="{BB962C8B-B14F-4D97-AF65-F5344CB8AC3E}">
        <p14:creationId xmlns:p14="http://schemas.microsoft.com/office/powerpoint/2010/main" val="3142901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71291" y="524355"/>
            <a:ext cx="6721475" cy="5059917"/>
          </a:xfrm>
        </p:spPr>
        <p:txBody>
          <a:bodyPr/>
          <a:lstStyle/>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76</a:t>
            </a:fld>
            <a:endParaRPr lang="en-US" dirty="0"/>
          </a:p>
        </p:txBody>
      </p:sp>
      <p:pic>
        <p:nvPicPr>
          <p:cNvPr id="5" name="Picture 4">
            <a:extLst>
              <a:ext uri="{FF2B5EF4-FFF2-40B4-BE49-F238E27FC236}">
                <a16:creationId xmlns:a16="http://schemas.microsoft.com/office/drawing/2014/main" id="{AF19A04D-E708-CDFB-4E74-8551441F9E3E}"/>
              </a:ext>
            </a:extLst>
          </p:cNvPr>
          <p:cNvPicPr>
            <a:picLocks noChangeAspect="1"/>
          </p:cNvPicPr>
          <p:nvPr/>
        </p:nvPicPr>
        <p:blipFill>
          <a:blip r:embed="rId3"/>
          <a:stretch>
            <a:fillRect/>
          </a:stretch>
        </p:blipFill>
        <p:spPr>
          <a:xfrm rot="5400000">
            <a:off x="-699688" y="3272052"/>
            <a:ext cx="8714575" cy="2895011"/>
          </a:xfrm>
          <a:prstGeom prst="rect">
            <a:avLst/>
          </a:prstGeom>
        </p:spPr>
      </p:pic>
    </p:spTree>
    <p:extLst>
      <p:ext uri="{BB962C8B-B14F-4D97-AF65-F5344CB8AC3E}">
        <p14:creationId xmlns:p14="http://schemas.microsoft.com/office/powerpoint/2010/main" val="1822730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D53CBF19-4C0B-4109-226D-1F61FA5C48DD}"/>
              </a:ext>
            </a:extLst>
          </p:cNvPr>
          <p:cNvSpPr>
            <a:spLocks noGrp="1"/>
          </p:cNvSpPr>
          <p:nvPr>
            <p:ph type="sldNum" sz="quarter" idx="5"/>
          </p:nvPr>
        </p:nvSpPr>
        <p:spPr/>
        <p:txBody>
          <a:bodyPr/>
          <a:lstStyle/>
          <a:p>
            <a:fld id="{3E35E697-39D1-7641-AEE2-3F6A60E264FC}" type="slidenum">
              <a:rPr lang="en-US" smtClean="0"/>
              <a:pPr/>
              <a:t>77</a:t>
            </a:fld>
            <a:endParaRPr lang="en-US" dirty="0"/>
          </a:p>
        </p:txBody>
      </p:sp>
    </p:spTree>
    <p:extLst>
      <p:ext uri="{BB962C8B-B14F-4D97-AF65-F5344CB8AC3E}">
        <p14:creationId xmlns:p14="http://schemas.microsoft.com/office/powerpoint/2010/main" val="836474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B9FFC-FD8E-1221-1322-2E350F35E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C6E0C-315E-3D81-CC15-84CEF68D8F0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F03F2B19-C616-C04C-5863-F88FC237F2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a:p>
            <a:endParaRPr lang="en-US" dirty="0"/>
          </a:p>
        </p:txBody>
      </p:sp>
      <p:sp>
        <p:nvSpPr>
          <p:cNvPr id="5" name="Slide Number Placeholder 4">
            <a:extLst>
              <a:ext uri="{FF2B5EF4-FFF2-40B4-BE49-F238E27FC236}">
                <a16:creationId xmlns:a16="http://schemas.microsoft.com/office/drawing/2014/main" id="{C09FF69B-C4AC-3871-151B-A69E5D2B2B29}"/>
              </a:ext>
            </a:extLst>
          </p:cNvPr>
          <p:cNvSpPr>
            <a:spLocks noGrp="1"/>
          </p:cNvSpPr>
          <p:nvPr>
            <p:ph type="sldNum" sz="quarter" idx="5"/>
          </p:nvPr>
        </p:nvSpPr>
        <p:spPr/>
        <p:txBody>
          <a:bodyPr/>
          <a:lstStyle/>
          <a:p>
            <a:fld id="{3E35E697-39D1-7641-AEE2-3F6A60E264FC}" type="slidenum">
              <a:rPr lang="en-US" smtClean="0"/>
              <a:pPr/>
              <a:t>78</a:t>
            </a:fld>
            <a:endParaRPr lang="en-US" dirty="0"/>
          </a:p>
        </p:txBody>
      </p:sp>
    </p:spTree>
    <p:extLst>
      <p:ext uri="{BB962C8B-B14F-4D97-AF65-F5344CB8AC3E}">
        <p14:creationId xmlns:p14="http://schemas.microsoft.com/office/powerpoint/2010/main" val="23859381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457200" rtl="0" eaLnBrk="1" fontAlgn="auto" latinLnBrk="0" hangingPunct="1">
              <a:buClrTx/>
              <a:buSzTx/>
              <a:buFontTx/>
              <a:buNone/>
              <a:tabLst/>
              <a:defRPr/>
            </a:pPr>
            <a:r>
              <a:rPr lang="en-US" dirty="0"/>
              <a:t>Magnet AXIOM is a great tool for acquiring and examining mobile devices. Your instructor will provide a demo of the tool, and you will become more familiar with it through your lab work in this course. </a:t>
            </a:r>
            <a:r>
              <a:rPr lang="en-US" baseline="0" dirty="0"/>
              <a:t>By the end of this course, you should be familiar enough with all of the tools to know the strengths and weaknesses of each as well as possibly develop a preference of certain tools over others. Outside of the two tool-specific Lab exercises, we encourage you to use the tool(s) you are most comfortable with, or those that you will have access to in your lab environment., but also take time to consider if some tools provide advantages over other for certain tasks.  AXIOM is strong at parsing browser artifacts, carving for additional SQLite databases, timelining, filtering, and categorizing data.</a:t>
            </a:r>
          </a:p>
          <a:p>
            <a:pPr marL="0" marR="0" lvl="0" indent="0" algn="l" defTabSz="457200" rtl="0" eaLnBrk="1" fontAlgn="auto" latinLnBrk="0" hangingPunct="1">
              <a:buClrTx/>
              <a:buSzTx/>
              <a:buFontTx/>
              <a:buNone/>
              <a:tabLst/>
              <a:defRPr/>
            </a:pPr>
            <a:r>
              <a:rPr lang="en-US" baseline="0" dirty="0"/>
              <a:t>We will utilize both AXIOM Process and AXIOM Examine throughout the course. AXIOM Process can ingest and configure data for examination from Computers, Phones, Cloud repositories and Vehicles. This data can be (and is most often) acquired using other tools, which for Mobile, now includes </a:t>
            </a:r>
            <a:r>
              <a:rPr lang="en-US" baseline="0" dirty="0" err="1"/>
              <a:t>GrayKey</a:t>
            </a:r>
            <a:r>
              <a:rPr lang="en-US" baseline="0" dirty="0"/>
              <a:t> after their partnership, but launching AXIOM Process is always the first step to accessing your data.</a:t>
            </a:r>
          </a:p>
          <a:p>
            <a:pPr marL="0" marR="0" lvl="0" indent="0" algn="l" defTabSz="457200" rtl="0" eaLnBrk="1" fontAlgn="auto" latinLnBrk="0" hangingPunct="1">
              <a:buClrTx/>
              <a:buSzTx/>
              <a:buFontTx/>
              <a:buNone/>
              <a:tabLst/>
              <a:defRPr/>
            </a:pPr>
            <a:r>
              <a:rPr lang="en-US" baseline="0" dirty="0"/>
              <a:t>During the processing phase, there are options to incorporate many different processing scripts and search capabilities, many of which we will discuss during our Familiarization with AXIOM Lab.</a:t>
            </a:r>
          </a:p>
          <a:p>
            <a:pPr marL="234950" lvl="1">
              <a:defRPr/>
            </a:pPr>
            <a:endParaRPr lang="en-US" baseline="0" dirty="0"/>
          </a:p>
          <a:p>
            <a:endParaRPr lang="en-US" baseline="0"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423D6EA7-667E-6E6D-AB1B-144B07AD0B63}"/>
              </a:ext>
            </a:extLst>
          </p:cNvPr>
          <p:cNvSpPr>
            <a:spLocks noGrp="1"/>
          </p:cNvSpPr>
          <p:nvPr>
            <p:ph type="sldNum" sz="quarter" idx="5"/>
          </p:nvPr>
        </p:nvSpPr>
        <p:spPr/>
        <p:txBody>
          <a:bodyPr/>
          <a:lstStyle/>
          <a:p>
            <a:fld id="{3E35E697-39D1-7641-AEE2-3F6A60E264FC}" type="slidenum">
              <a:rPr lang="en-US" smtClean="0"/>
              <a:pPr/>
              <a:t>79</a:t>
            </a:fld>
            <a:endParaRPr lang="en-US" dirty="0"/>
          </a:p>
        </p:txBody>
      </p:sp>
    </p:spTree>
    <p:extLst>
      <p:ext uri="{BB962C8B-B14F-4D97-AF65-F5344CB8AC3E}">
        <p14:creationId xmlns:p14="http://schemas.microsoft.com/office/powerpoint/2010/main" val="348621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SANS teaches the latest tools and techniques available. In addition, our aim is to create a laptop setup that is simple to use to accomplish the daily exercises utilizing forensic tools and scripts we deem most helpful in smartphone investigations. The media files include a preconfigured VMware Forensic Workstation, which is ready to tackle forensics as soon as your tools are licensed. </a:t>
            </a:r>
          </a:p>
          <a:p>
            <a:r>
              <a:rPr lang="en-US" dirty="0"/>
              <a:t>The tools may prompt you for updates, since updates are released far more frequently than we can create course media files. We know the versions in your FOR585 VM function as expected. If you choose to update, you may find that your lab results differ from the course workbook.  These results may not be beneficial, as the tools sometimes lose capabilities once upgraded. On the flipside, the tools may parse additional information that was previously missed. The choice is yours, but we recommend you update any tool you wish after class as homework.</a:t>
            </a:r>
          </a:p>
          <a:p>
            <a:r>
              <a:rPr lang="en-US" dirty="0"/>
              <a:t>If you are having issues with Lab 0, refer to the end of the lab for troubleshooting tips. Alert your instructor, TA, or SANS Online SME immediately if your issue is not listed in the Lab 0 troubleshooting steps.</a:t>
            </a:r>
          </a:p>
          <a:p>
            <a:r>
              <a:rPr lang="en-US" dirty="0"/>
              <a:t>The ISO A image contains your FOR585 Virtual machine (7z) file which must be unarchived and set up according to your Setup Instructions.</a:t>
            </a:r>
          </a:p>
          <a:p>
            <a:r>
              <a:rPr lang="en-US" dirty="0"/>
              <a:t>The ISO B Image contains the </a:t>
            </a:r>
            <a:r>
              <a:rPr lang="en-US" dirty="0" err="1"/>
              <a:t>Lab_Data</a:t>
            </a:r>
            <a:r>
              <a:rPr lang="en-US" dirty="0"/>
              <a:t> folder which is comprised of 5 7z archives for each of the Sections we will cover during the course. Other items on ISO B include:</a:t>
            </a:r>
          </a:p>
          <a:p>
            <a:pPr marL="171450" indent="-171450">
              <a:spcAft>
                <a:spcPts val="0"/>
              </a:spcAft>
              <a:buFont typeface="Arial" panose="020B0604020202020204" pitchFamily="34" charset="0"/>
              <a:buChar char="•"/>
            </a:pPr>
            <a:r>
              <a:rPr lang="en-US" dirty="0"/>
              <a:t>Utilities folder: with unarchiving software available for your macOS or Windows host</a:t>
            </a:r>
          </a:p>
          <a:p>
            <a:pPr marL="171450" indent="-171450">
              <a:spcAft>
                <a:spcPts val="0"/>
              </a:spcAft>
              <a:buFont typeface="Arial" panose="020B0604020202020204" pitchFamily="34" charset="0"/>
              <a:buChar char="•"/>
            </a:pPr>
            <a:r>
              <a:rPr lang="en-US" dirty="0"/>
              <a:t>Forensic_Capstone.7z: password-protected case data for the Forensic Challenge</a:t>
            </a:r>
          </a:p>
          <a:p>
            <a:pPr marL="171450" indent="-171450">
              <a:spcAft>
                <a:spcPts val="0"/>
              </a:spcAft>
              <a:buFont typeface="Arial" panose="020B0604020202020204" pitchFamily="34" charset="0"/>
              <a:buChar char="•"/>
            </a:pPr>
            <a:r>
              <a:rPr lang="en-US" dirty="0"/>
              <a:t>Malware APK and IPAs.7z: archive of some Android and iOS malware</a:t>
            </a:r>
          </a:p>
          <a:p>
            <a:pPr marL="171450" indent="-171450">
              <a:spcAft>
                <a:spcPts val="0"/>
              </a:spcAft>
              <a:buFont typeface="Arial" panose="020B0604020202020204" pitchFamily="34" charset="0"/>
              <a:buChar char="•"/>
            </a:pPr>
            <a:r>
              <a:rPr lang="en-US" dirty="0"/>
              <a:t>Bonus Slides: This is material that has been removed from the course over time due to end of life for different mobile operating systems. The slides have been decommissioned and </a:t>
            </a:r>
            <a:r>
              <a:rPr lang="en-US" dirty="0" err="1"/>
              <a:t>PDF’d</a:t>
            </a:r>
            <a:r>
              <a:rPr lang="en-US" dirty="0"/>
              <a:t> but contain information that may be useful if you encounter any of these legacy devices during your investigations.</a:t>
            </a:r>
          </a:p>
          <a:p>
            <a:pPr>
              <a:spcAft>
                <a:spcPts val="0"/>
              </a:spcAft>
            </a:pPr>
            <a:endParaRPr lang="en-US" dirty="0"/>
          </a:p>
          <a:p>
            <a:endParaRPr lang="en-US" dirty="0"/>
          </a:p>
        </p:txBody>
      </p:sp>
      <p:sp>
        <p:nvSpPr>
          <p:cNvPr id="5" name="Slide Number Placeholder 4">
            <a:extLst>
              <a:ext uri="{FF2B5EF4-FFF2-40B4-BE49-F238E27FC236}">
                <a16:creationId xmlns:a16="http://schemas.microsoft.com/office/drawing/2014/main" id="{16EA1529-CD4F-3C4A-F1AD-12087FA7C304}"/>
              </a:ext>
            </a:extLst>
          </p:cNvPr>
          <p:cNvSpPr>
            <a:spLocks noGrp="1"/>
          </p:cNvSpPr>
          <p:nvPr>
            <p:ph type="sldNum" sz="quarter" idx="5"/>
          </p:nvPr>
        </p:nvSpPr>
        <p:spPr/>
        <p:txBody>
          <a:bodyPr/>
          <a:lstStyle/>
          <a:p>
            <a:fld id="{3E35E697-39D1-7641-AEE2-3F6A60E264FC}" type="slidenum">
              <a:rPr lang="en-US" smtClean="0"/>
              <a:pPr/>
              <a:t>8</a:t>
            </a:fld>
            <a:endParaRPr lang="en-US" dirty="0"/>
          </a:p>
        </p:txBody>
      </p:sp>
    </p:spTree>
    <p:extLst>
      <p:ext uri="{BB962C8B-B14F-4D97-AF65-F5344CB8AC3E}">
        <p14:creationId xmlns:p14="http://schemas.microsoft.com/office/powerpoint/2010/main" val="1631469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baseline="0" dirty="0"/>
              <a:t>AXIOM Examine is the analysis tool and is where your investigation of mobile devices will be conducted. Similar to Cellebrite Physical Analyzer, many scripts are run against the dataset during the processing phase, many of which can be turned on and off, the resulting output of running these scripts are recognizable in AXIOM </a:t>
            </a:r>
            <a:r>
              <a:rPr lang="en-US" baseline="0" dirty="0" err="1"/>
              <a:t>Examine’s</a:t>
            </a:r>
            <a:r>
              <a:rPr lang="en-US" baseline="0" dirty="0"/>
              <a:t> Artifacts viewer, depicted  on the left. This tool is strong at parsing browser artifacts (as it has evolved from IEF – Internet Evidence Finder), carving for additional SQLite databases, keyword searching, timelining, filtering and categorizing data.</a:t>
            </a:r>
            <a:endParaRPr lang="en-US" dirty="0"/>
          </a:p>
          <a:p>
            <a:r>
              <a:rPr lang="en-US" dirty="0"/>
              <a:t>The </a:t>
            </a:r>
            <a:r>
              <a:rPr lang="en-US" b="1" dirty="0"/>
              <a:t>Artifacts</a:t>
            </a:r>
            <a:r>
              <a:rPr lang="en-US" b="0" dirty="0"/>
              <a:t> view is the most common place to start and is a great way to begin triaging your mobile devices. Keyword searching, filtering, timelining, establishing connections and tagging artifacts of relevance are available in this field. To dive into the File system view, select the dropdown menu to the right of the Home icon. Should you ever want to return to the </a:t>
            </a:r>
            <a:r>
              <a:rPr lang="en-US" b="1" dirty="0"/>
              <a:t>Artifacts</a:t>
            </a:r>
            <a:r>
              <a:rPr lang="en-US" b="0" dirty="0"/>
              <a:t> view, simply press the </a:t>
            </a:r>
            <a:r>
              <a:rPr lang="en-US" b="1" dirty="0"/>
              <a:t>home</a:t>
            </a:r>
            <a:r>
              <a:rPr lang="en-US" b="0" dirty="0"/>
              <a:t> button. Similarly, if you have issues removing filters and want to get back to your case data as it was initially loaded into Examine, you can Select File and from the dropdown menu, Refresh Case.</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81654E35-FA6B-3965-E6BE-2EA4C628C20F}"/>
              </a:ext>
            </a:extLst>
          </p:cNvPr>
          <p:cNvSpPr>
            <a:spLocks noGrp="1"/>
          </p:cNvSpPr>
          <p:nvPr>
            <p:ph type="sldNum" sz="quarter" idx="5"/>
          </p:nvPr>
        </p:nvSpPr>
        <p:spPr/>
        <p:txBody>
          <a:bodyPr/>
          <a:lstStyle/>
          <a:p>
            <a:fld id="{3E35E697-39D1-7641-AEE2-3F6A60E264FC}" type="slidenum">
              <a:rPr lang="en-US" smtClean="0"/>
              <a:pPr/>
              <a:t>80</a:t>
            </a:fld>
            <a:endParaRPr lang="en-US" dirty="0"/>
          </a:p>
        </p:txBody>
      </p:sp>
    </p:spTree>
    <p:extLst>
      <p:ext uri="{BB962C8B-B14F-4D97-AF65-F5344CB8AC3E}">
        <p14:creationId xmlns:p14="http://schemas.microsoft.com/office/powerpoint/2010/main" val="4290771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Just like in other tools, not all native and third-party application and/or operating system level log files will be Analyzed and available in the Artifacts view. This is a great place to start, but after this course, you will understand the depths of the filesystems and often find yourself drilling down into the data to do extensive manual searches. This is the nature of mobile device forensics, as there are constantly new files being introduced or changed.</a:t>
            </a:r>
          </a:p>
          <a:p>
            <a:endParaRPr lang="en-US" dirty="0"/>
          </a:p>
        </p:txBody>
      </p:sp>
      <p:sp>
        <p:nvSpPr>
          <p:cNvPr id="5" name="Slide Number Placeholder 4">
            <a:extLst>
              <a:ext uri="{FF2B5EF4-FFF2-40B4-BE49-F238E27FC236}">
                <a16:creationId xmlns:a16="http://schemas.microsoft.com/office/drawing/2014/main" id="{F7DFE229-700D-8986-ED16-85AA79D7701B}"/>
              </a:ext>
            </a:extLst>
          </p:cNvPr>
          <p:cNvSpPr>
            <a:spLocks noGrp="1"/>
          </p:cNvSpPr>
          <p:nvPr>
            <p:ph type="sldNum" sz="quarter" idx="5"/>
          </p:nvPr>
        </p:nvSpPr>
        <p:spPr/>
        <p:txBody>
          <a:bodyPr/>
          <a:lstStyle/>
          <a:p>
            <a:fld id="{3E35E697-39D1-7641-AEE2-3F6A60E264FC}" type="slidenum">
              <a:rPr lang="en-US" smtClean="0"/>
              <a:pPr/>
              <a:t>81</a:t>
            </a:fld>
            <a:endParaRPr lang="en-US" dirty="0"/>
          </a:p>
        </p:txBody>
      </p:sp>
    </p:spTree>
    <p:extLst>
      <p:ext uri="{BB962C8B-B14F-4D97-AF65-F5344CB8AC3E}">
        <p14:creationId xmlns:p14="http://schemas.microsoft.com/office/powerpoint/2010/main" val="128331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i="0" dirty="0"/>
              <a:t>Several features are provided in AXIOM via the main toolbar. From here, you can create a timeline, view connections, examine artifacts with geolocation information and more. The Dynamic App Finder is a great feature within AXIOM that is selected during the parsing piece in AXIOM Process. Here, the examiner can elect to search for additional artifacts that are part of SQLite databases not parsed by the tool.</a:t>
            </a:r>
          </a:p>
          <a:p>
            <a:endParaRPr lang="en-US" i="0" dirty="0"/>
          </a:p>
          <a:p>
            <a:endParaRPr lang="en-US" dirty="0"/>
          </a:p>
          <a:p>
            <a:endParaRPr lang="en-US" dirty="0"/>
          </a:p>
        </p:txBody>
      </p:sp>
      <p:pic>
        <p:nvPicPr>
          <p:cNvPr id="5" name="Picture 4">
            <a:extLst>
              <a:ext uri="{FF2B5EF4-FFF2-40B4-BE49-F238E27FC236}">
                <a16:creationId xmlns:a16="http://schemas.microsoft.com/office/drawing/2014/main" id="{16372B68-A5CC-D74D-8511-89AEF2909491}"/>
              </a:ext>
            </a:extLst>
          </p:cNvPr>
          <p:cNvPicPr>
            <a:picLocks noChangeAspect="1"/>
          </p:cNvPicPr>
          <p:nvPr/>
        </p:nvPicPr>
        <p:blipFill rotWithShape="1">
          <a:blip r:embed="rId3"/>
          <a:srcRect t="4202"/>
          <a:stretch/>
        </p:blipFill>
        <p:spPr>
          <a:xfrm>
            <a:off x="825190" y="5287682"/>
            <a:ext cx="5664820" cy="2787701"/>
          </a:xfrm>
          <a:prstGeom prst="rect">
            <a:avLst/>
          </a:prstGeom>
          <a:ln>
            <a:solidFill>
              <a:schemeClr val="tx1"/>
            </a:solidFill>
          </a:ln>
        </p:spPr>
      </p:pic>
      <p:sp>
        <p:nvSpPr>
          <p:cNvPr id="6" name="Slide Number Placeholder 5">
            <a:extLst>
              <a:ext uri="{FF2B5EF4-FFF2-40B4-BE49-F238E27FC236}">
                <a16:creationId xmlns:a16="http://schemas.microsoft.com/office/drawing/2014/main" id="{49A3D081-65D7-7ED2-A653-A9B20AC552ED}"/>
              </a:ext>
            </a:extLst>
          </p:cNvPr>
          <p:cNvSpPr>
            <a:spLocks noGrp="1"/>
          </p:cNvSpPr>
          <p:nvPr>
            <p:ph type="sldNum" sz="quarter" idx="5"/>
          </p:nvPr>
        </p:nvSpPr>
        <p:spPr/>
        <p:txBody>
          <a:bodyPr/>
          <a:lstStyle/>
          <a:p>
            <a:fld id="{3E35E697-39D1-7641-AEE2-3F6A60E264FC}" type="slidenum">
              <a:rPr lang="en-US" smtClean="0"/>
              <a:pPr/>
              <a:t>82</a:t>
            </a:fld>
            <a:endParaRPr lang="en-US" dirty="0"/>
          </a:p>
        </p:txBody>
      </p:sp>
    </p:spTree>
    <p:extLst>
      <p:ext uri="{BB962C8B-B14F-4D97-AF65-F5344CB8AC3E}">
        <p14:creationId xmlns:p14="http://schemas.microsoft.com/office/powerpoint/2010/main" val="28383753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There are hidden features inside of AXIOM that are extremely beneficial. One is the Relative Time, which I like to call “Timeline on the Fly.” Not all artifacts show this little clock to the right of them, but when they do, it can be extremely helpful. Let’s say you are working an investigation, and you need to know what happened immediately before an artifact hit the device or need to see what happened after an application or piece of malware was installed – this feature is built to do just that. Timeline a specific item that is relative to that item. </a:t>
            </a:r>
          </a:p>
          <a:p>
            <a:r>
              <a:rPr lang="en-US" dirty="0"/>
              <a:t>AXIOM also does an “in-content” search, but it is not as thorough as Oxygen.</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DAA3C79-3717-7EF2-3C6F-F1B1E12E04CF}"/>
              </a:ext>
            </a:extLst>
          </p:cNvPr>
          <p:cNvPicPr>
            <a:picLocks noChangeAspect="1"/>
          </p:cNvPicPr>
          <p:nvPr/>
        </p:nvPicPr>
        <p:blipFill>
          <a:blip r:embed="rId3"/>
          <a:stretch>
            <a:fillRect/>
          </a:stretch>
        </p:blipFill>
        <p:spPr>
          <a:xfrm>
            <a:off x="457200" y="5828717"/>
            <a:ext cx="2240803" cy="3431488"/>
          </a:xfrm>
          <a:prstGeom prst="rect">
            <a:avLst/>
          </a:prstGeom>
        </p:spPr>
      </p:pic>
      <p:pic>
        <p:nvPicPr>
          <p:cNvPr id="6" name="Picture 5">
            <a:extLst>
              <a:ext uri="{FF2B5EF4-FFF2-40B4-BE49-F238E27FC236}">
                <a16:creationId xmlns:a16="http://schemas.microsoft.com/office/drawing/2014/main" id="{97DBC5C5-C4A5-19C4-BAA6-0B7313FA35D4}"/>
              </a:ext>
            </a:extLst>
          </p:cNvPr>
          <p:cNvPicPr>
            <a:picLocks noChangeAspect="1"/>
          </p:cNvPicPr>
          <p:nvPr/>
        </p:nvPicPr>
        <p:blipFill>
          <a:blip r:embed="rId4"/>
          <a:stretch>
            <a:fillRect/>
          </a:stretch>
        </p:blipFill>
        <p:spPr>
          <a:xfrm>
            <a:off x="3395980" y="6033161"/>
            <a:ext cx="3187700" cy="3022600"/>
          </a:xfrm>
          <a:prstGeom prst="rect">
            <a:avLst/>
          </a:prstGeom>
        </p:spPr>
      </p:pic>
      <p:sp>
        <p:nvSpPr>
          <p:cNvPr id="7" name="Slide Number Placeholder 6">
            <a:extLst>
              <a:ext uri="{FF2B5EF4-FFF2-40B4-BE49-F238E27FC236}">
                <a16:creationId xmlns:a16="http://schemas.microsoft.com/office/drawing/2014/main" id="{B50FA7D7-2C35-B895-94FB-F02FB0B12466}"/>
              </a:ext>
            </a:extLst>
          </p:cNvPr>
          <p:cNvSpPr>
            <a:spLocks noGrp="1"/>
          </p:cNvSpPr>
          <p:nvPr>
            <p:ph type="sldNum" sz="quarter" idx="5"/>
          </p:nvPr>
        </p:nvSpPr>
        <p:spPr/>
        <p:txBody>
          <a:bodyPr/>
          <a:lstStyle/>
          <a:p>
            <a:fld id="{3E35E697-39D1-7641-AEE2-3F6A60E264FC}" type="slidenum">
              <a:rPr lang="en-US" smtClean="0"/>
              <a:pPr/>
              <a:t>83</a:t>
            </a:fld>
            <a:endParaRPr lang="en-US" dirty="0"/>
          </a:p>
        </p:txBody>
      </p:sp>
    </p:spTree>
    <p:extLst>
      <p:ext uri="{BB962C8B-B14F-4D97-AF65-F5344CB8AC3E}">
        <p14:creationId xmlns:p14="http://schemas.microsoft.com/office/powerpoint/2010/main" val="2498407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Filtering can be accomplished on data from the Artifacts view for targeted results. Columns that allow filtering will have three vertical dots. </a:t>
            </a:r>
          </a:p>
          <a:p>
            <a:pPr marL="228600" indent="-228600">
              <a:spcAft>
                <a:spcPts val="0"/>
              </a:spcAft>
              <a:buFont typeface="+mj-lt"/>
              <a:buAutoNum type="arabicPeriod"/>
            </a:pPr>
            <a:r>
              <a:rPr lang="en-US" dirty="0"/>
              <a:t>Click on these to Hide columns or Filter for items of interest. </a:t>
            </a:r>
          </a:p>
          <a:p>
            <a:pPr marL="228600" indent="-228600">
              <a:spcAft>
                <a:spcPts val="0"/>
              </a:spcAft>
              <a:buFont typeface="+mj-lt"/>
              <a:buAutoNum type="arabicPeriod"/>
            </a:pPr>
            <a:r>
              <a:rPr lang="en-US" dirty="0"/>
              <a:t>The filter option brings up a Search By Term box where you can enter additional search parameters. </a:t>
            </a:r>
          </a:p>
          <a:p>
            <a:pPr marL="228600" indent="-228600">
              <a:spcAft>
                <a:spcPts val="0"/>
              </a:spcAft>
              <a:buFont typeface="+mj-lt"/>
              <a:buAutoNum type="arabicPeriod"/>
            </a:pPr>
            <a:r>
              <a:rPr lang="en-US" dirty="0"/>
              <a:t>If your search results in any keyword hits, you will notice that the dataset is now filtered (as evidenced by the yellow filter banner at the top of your toolbar. Each filtered hit should contain a hyperlinked “Source file”. </a:t>
            </a:r>
          </a:p>
          <a:p>
            <a:pPr marL="228600" indent="-228600">
              <a:buFont typeface="+mj-lt"/>
              <a:buAutoNum type="arabicPeriod"/>
            </a:pPr>
            <a:r>
              <a:rPr lang="en-US" b="0" dirty="0"/>
              <a:t>For any hits that you would like to further investigate, clicking on the Source will automatically switch your view to File Systems and take you to the directory where the search hit was located.</a:t>
            </a:r>
          </a:p>
          <a:p>
            <a:endParaRPr lang="en-US" i="1" dirty="0"/>
          </a:p>
          <a:p>
            <a:endParaRPr lang="en-US" i="1" dirty="0"/>
          </a:p>
          <a:p>
            <a:endParaRPr lang="en-US" dirty="0"/>
          </a:p>
          <a:p>
            <a:endParaRPr lang="en-US" dirty="0"/>
          </a:p>
        </p:txBody>
      </p:sp>
      <p:pic>
        <p:nvPicPr>
          <p:cNvPr id="5" name="Picture 4">
            <a:extLst>
              <a:ext uri="{FF2B5EF4-FFF2-40B4-BE49-F238E27FC236}">
                <a16:creationId xmlns:a16="http://schemas.microsoft.com/office/drawing/2014/main" id="{13F48D71-2971-F26E-65BF-05BFB906E1F7}"/>
              </a:ext>
            </a:extLst>
          </p:cNvPr>
          <p:cNvPicPr>
            <a:picLocks noChangeAspect="1"/>
          </p:cNvPicPr>
          <p:nvPr/>
        </p:nvPicPr>
        <p:blipFill>
          <a:blip r:embed="rId3"/>
          <a:stretch>
            <a:fillRect/>
          </a:stretch>
        </p:blipFill>
        <p:spPr>
          <a:xfrm>
            <a:off x="2017059" y="6178951"/>
            <a:ext cx="3281083" cy="3010568"/>
          </a:xfrm>
          <a:prstGeom prst="rect">
            <a:avLst/>
          </a:prstGeom>
          <a:ln>
            <a:solidFill>
              <a:schemeClr val="tx1"/>
            </a:solidFill>
          </a:ln>
        </p:spPr>
      </p:pic>
      <p:sp>
        <p:nvSpPr>
          <p:cNvPr id="6" name="Slide Number Placeholder 5">
            <a:extLst>
              <a:ext uri="{FF2B5EF4-FFF2-40B4-BE49-F238E27FC236}">
                <a16:creationId xmlns:a16="http://schemas.microsoft.com/office/drawing/2014/main" id="{F078CC42-7EE0-BAF3-3702-479206C64635}"/>
              </a:ext>
            </a:extLst>
          </p:cNvPr>
          <p:cNvSpPr>
            <a:spLocks noGrp="1"/>
          </p:cNvSpPr>
          <p:nvPr>
            <p:ph type="sldNum" sz="quarter" idx="5"/>
          </p:nvPr>
        </p:nvSpPr>
        <p:spPr/>
        <p:txBody>
          <a:bodyPr/>
          <a:lstStyle/>
          <a:p>
            <a:fld id="{3E35E697-39D1-7641-AEE2-3F6A60E264FC}" type="slidenum">
              <a:rPr lang="en-US" smtClean="0"/>
              <a:pPr/>
              <a:t>84</a:t>
            </a:fld>
            <a:endParaRPr lang="en-US" dirty="0"/>
          </a:p>
        </p:txBody>
      </p:sp>
    </p:spTree>
    <p:extLst>
      <p:ext uri="{BB962C8B-B14F-4D97-AF65-F5344CB8AC3E}">
        <p14:creationId xmlns:p14="http://schemas.microsoft.com/office/powerpoint/2010/main" val="260948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Searching in the upper-right corner of Axiom Examine is considered an “Artifacts” search: It will find terms that are a result of parsed applications and data that Axiom has analyzed. This is slightly different than Cellebrite which will find the term if it is part of the Analyzed data, File name, or File path.</a:t>
            </a:r>
          </a:p>
          <a:p>
            <a:r>
              <a:rPr lang="en-US" dirty="0"/>
              <a:t>Example:</a:t>
            </a:r>
          </a:p>
          <a:p>
            <a:pPr marL="173038" indent="-173038">
              <a:spcAft>
                <a:spcPts val="0"/>
              </a:spcAft>
              <a:buFont typeface="+mj-lt"/>
              <a:buAutoNum type="arabicPeriod"/>
            </a:pPr>
            <a:r>
              <a:rPr lang="en-US" dirty="0"/>
              <a:t>While in the Artifacts view, conduct a logical search of the media for “</a:t>
            </a:r>
            <a:r>
              <a:rPr lang="en-US" dirty="0" err="1"/>
              <a:t>domenica</a:t>
            </a:r>
            <a:r>
              <a:rPr lang="en-US" dirty="0"/>
              <a:t>” by clicking into the search bar at the upper-right hand corner in Axiom Examine.</a:t>
            </a:r>
          </a:p>
          <a:p>
            <a:pPr marL="173038" indent="-173038">
              <a:spcAft>
                <a:spcPts val="0"/>
              </a:spcAft>
              <a:buFont typeface="+mj-lt"/>
              <a:buAutoNum type="arabicPeriod"/>
            </a:pPr>
            <a:r>
              <a:rPr lang="en-US" dirty="0"/>
              <a:t>Notice that the hit appears in two categories: Communications (where it appears to be part of either an iMessage or SMS message using the native Apple messaging App) and Identifiers, Axiom’s category for artifacts that appear as part of some of the typical “Name” artifacts (to/from, sender/receiver, first name/last name, etc.</a:t>
            </a:r>
          </a:p>
          <a:p>
            <a:pPr marL="173038" indent="-173038">
              <a:spcAft>
                <a:spcPts val="0"/>
              </a:spcAft>
              <a:buFont typeface="+mj-lt"/>
              <a:buAutoNum type="arabicPeriod"/>
            </a:pPr>
            <a:r>
              <a:rPr lang="en-US" dirty="0"/>
              <a:t>As an example, the hits within the Native messaging application can be sourced to the </a:t>
            </a:r>
            <a:r>
              <a:rPr lang="en-US" dirty="0" err="1"/>
              <a:t>HomeDomain</a:t>
            </a:r>
            <a:r>
              <a:rPr lang="en-US" dirty="0"/>
              <a:t>/Library/SMS/</a:t>
            </a:r>
            <a:r>
              <a:rPr lang="en-US" dirty="0" err="1"/>
              <a:t>sms.db</a:t>
            </a:r>
            <a:r>
              <a:rPr lang="en-US" dirty="0"/>
              <a:t> (Apple’s database for tracking iMessage, SMS and MMS messages)</a:t>
            </a:r>
          </a:p>
          <a:p>
            <a:pPr marL="173038" indent="-173038">
              <a:buFont typeface="+mj-lt"/>
              <a:buAutoNum type="arabicPeriod"/>
            </a:pPr>
            <a:r>
              <a:rPr lang="en-US" dirty="0"/>
              <a:t>But a search for that particular file name, </a:t>
            </a:r>
            <a:r>
              <a:rPr lang="en-US" dirty="0" err="1"/>
              <a:t>sms.db</a:t>
            </a:r>
            <a:r>
              <a:rPr lang="en-US" dirty="0"/>
              <a:t> turns up 0 hits.</a:t>
            </a:r>
          </a:p>
          <a:p>
            <a:r>
              <a:rPr lang="en-US" dirty="0"/>
              <a:t>This example is just to reiterate that each of your tools function slightly differently. Understanding how and what your tool searches for, helps form better keywords or will force you to search for artifacts in different ways. If you are searching your dataset for files of interest in Axiom, make sure they are also conducted in Artifacts.</a:t>
            </a:r>
          </a:p>
          <a:p>
            <a:endParaRPr lang="en-US" dirty="0"/>
          </a:p>
        </p:txBody>
      </p:sp>
      <p:sp>
        <p:nvSpPr>
          <p:cNvPr id="5" name="Slide Number Placeholder 4">
            <a:extLst>
              <a:ext uri="{FF2B5EF4-FFF2-40B4-BE49-F238E27FC236}">
                <a16:creationId xmlns:a16="http://schemas.microsoft.com/office/drawing/2014/main" id="{56F0E69E-51EA-7786-4571-721419BD03C1}"/>
              </a:ext>
            </a:extLst>
          </p:cNvPr>
          <p:cNvSpPr>
            <a:spLocks noGrp="1"/>
          </p:cNvSpPr>
          <p:nvPr>
            <p:ph type="sldNum" sz="quarter" idx="5"/>
          </p:nvPr>
        </p:nvSpPr>
        <p:spPr/>
        <p:txBody>
          <a:bodyPr/>
          <a:lstStyle/>
          <a:p>
            <a:fld id="{3E35E697-39D1-7641-AEE2-3F6A60E264FC}" type="slidenum">
              <a:rPr lang="en-US" smtClean="0"/>
              <a:pPr/>
              <a:t>85</a:t>
            </a:fld>
            <a:endParaRPr lang="en-US" dirty="0"/>
          </a:p>
        </p:txBody>
      </p:sp>
    </p:spTree>
    <p:extLst>
      <p:ext uri="{BB962C8B-B14F-4D97-AF65-F5344CB8AC3E}">
        <p14:creationId xmlns:p14="http://schemas.microsoft.com/office/powerpoint/2010/main" val="36286032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As we saw in Cellebrite, an advanced logical keyword search will give you the ability to further filter your search results like using the AND vs. OR options presented above.</a:t>
            </a:r>
          </a:p>
          <a:p>
            <a:r>
              <a:rPr lang="en-US" dirty="0"/>
              <a:t>For example, do you want to search for any artifacts as long as they include “bracket” OR “</a:t>
            </a:r>
            <a:r>
              <a:rPr lang="en-US" dirty="0" err="1"/>
              <a:t>ncaa</a:t>
            </a:r>
            <a:r>
              <a:rPr lang="en-US" dirty="0"/>
              <a:t>” (RIGHT), or would you rather search hits for just those artifacts that include the term “bracket” along with “</a:t>
            </a:r>
            <a:r>
              <a:rPr lang="en-US" dirty="0" err="1"/>
              <a:t>ncaa</a:t>
            </a:r>
            <a:r>
              <a:rPr lang="en-US" dirty="0"/>
              <a:t>” (LEFT)?</a:t>
            </a:r>
          </a:p>
          <a:p>
            <a:endParaRPr lang="en-US" dirty="0"/>
          </a:p>
        </p:txBody>
      </p:sp>
      <p:sp>
        <p:nvSpPr>
          <p:cNvPr id="5" name="Slide Number Placeholder 4">
            <a:extLst>
              <a:ext uri="{FF2B5EF4-FFF2-40B4-BE49-F238E27FC236}">
                <a16:creationId xmlns:a16="http://schemas.microsoft.com/office/drawing/2014/main" id="{594630B1-34F3-CC5D-114D-3A90A26BCD1F}"/>
              </a:ext>
            </a:extLst>
          </p:cNvPr>
          <p:cNvSpPr>
            <a:spLocks noGrp="1"/>
          </p:cNvSpPr>
          <p:nvPr>
            <p:ph type="sldNum" sz="quarter" idx="5"/>
          </p:nvPr>
        </p:nvSpPr>
        <p:spPr/>
        <p:txBody>
          <a:bodyPr/>
          <a:lstStyle/>
          <a:p>
            <a:fld id="{3E35E697-39D1-7641-AEE2-3F6A60E264FC}" type="slidenum">
              <a:rPr lang="en-US" smtClean="0"/>
              <a:pPr/>
              <a:t>86</a:t>
            </a:fld>
            <a:endParaRPr lang="en-US" dirty="0"/>
          </a:p>
        </p:txBody>
      </p:sp>
    </p:spTree>
    <p:extLst>
      <p:ext uri="{BB962C8B-B14F-4D97-AF65-F5344CB8AC3E}">
        <p14:creationId xmlns:p14="http://schemas.microsoft.com/office/powerpoint/2010/main" val="272042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Both of the previous search capabilities only gave us the ability to “logically” search artifacts, meaning that results were only returned if the Artifact was analyzed by Axiom Examine. In order to make sure you have not overlooked any artifacts, using the “All Content” search in Examine will conduct a search over all of the indexed files (similar to the search in file content in Cellebrite). This function can be invoked during the Processing stage, or if you would like to add keywords after the case is loaded, you can click on “Keyword Lists” from the tool menu and follow the prompts shown at the bottom of this slide.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9112773-B1F6-4E2C-8F77-835AF52EF464}"/>
              </a:ext>
            </a:extLst>
          </p:cNvPr>
          <p:cNvPicPr>
            <a:picLocks noChangeAspect="1"/>
          </p:cNvPicPr>
          <p:nvPr/>
        </p:nvPicPr>
        <p:blipFill>
          <a:blip r:embed="rId3"/>
          <a:stretch>
            <a:fillRect/>
          </a:stretch>
        </p:blipFill>
        <p:spPr>
          <a:xfrm>
            <a:off x="671032" y="6006353"/>
            <a:ext cx="6059968" cy="509204"/>
          </a:xfrm>
          <a:prstGeom prst="rect">
            <a:avLst/>
          </a:prstGeom>
        </p:spPr>
      </p:pic>
      <p:cxnSp>
        <p:nvCxnSpPr>
          <p:cNvPr id="6" name="Straight Arrow Connector 5">
            <a:extLst>
              <a:ext uri="{FF2B5EF4-FFF2-40B4-BE49-F238E27FC236}">
                <a16:creationId xmlns:a16="http://schemas.microsoft.com/office/drawing/2014/main" id="{E2F32C7B-590F-2B05-6448-FBA611D6F771}"/>
              </a:ext>
            </a:extLst>
          </p:cNvPr>
          <p:cNvCxnSpPr/>
          <p:nvPr/>
        </p:nvCxnSpPr>
        <p:spPr>
          <a:xfrm flipH="1">
            <a:off x="5851962" y="5651443"/>
            <a:ext cx="419100"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25B3894F-E7A0-6C86-D831-BB2097BA30B4}"/>
              </a:ext>
            </a:extLst>
          </p:cNvPr>
          <p:cNvSpPr>
            <a:spLocks noGrp="1"/>
          </p:cNvSpPr>
          <p:nvPr>
            <p:ph type="sldNum" sz="quarter" idx="5"/>
          </p:nvPr>
        </p:nvSpPr>
        <p:spPr/>
        <p:txBody>
          <a:bodyPr/>
          <a:lstStyle/>
          <a:p>
            <a:fld id="{3E35E697-39D1-7641-AEE2-3F6A60E264FC}" type="slidenum">
              <a:rPr lang="en-US" smtClean="0"/>
              <a:pPr/>
              <a:t>87</a:t>
            </a:fld>
            <a:endParaRPr lang="en-US" dirty="0"/>
          </a:p>
        </p:txBody>
      </p:sp>
    </p:spTree>
    <p:extLst>
      <p:ext uri="{BB962C8B-B14F-4D97-AF65-F5344CB8AC3E}">
        <p14:creationId xmlns:p14="http://schemas.microsoft.com/office/powerpoint/2010/main" val="622361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This area is intentionally left blank.</a:t>
            </a:r>
          </a:p>
          <a:p>
            <a:endParaRPr lang="en-US" dirty="0"/>
          </a:p>
        </p:txBody>
      </p:sp>
      <p:sp>
        <p:nvSpPr>
          <p:cNvPr id="5" name="Slide Number Placeholder 4">
            <a:extLst>
              <a:ext uri="{FF2B5EF4-FFF2-40B4-BE49-F238E27FC236}">
                <a16:creationId xmlns:a16="http://schemas.microsoft.com/office/drawing/2014/main" id="{711E9CF1-3981-B139-26DA-6E3F45E4DD32}"/>
              </a:ext>
            </a:extLst>
          </p:cNvPr>
          <p:cNvSpPr>
            <a:spLocks noGrp="1"/>
          </p:cNvSpPr>
          <p:nvPr>
            <p:ph type="sldNum" sz="quarter" idx="5"/>
          </p:nvPr>
        </p:nvSpPr>
        <p:spPr/>
        <p:txBody>
          <a:bodyPr/>
          <a:lstStyle/>
          <a:p>
            <a:fld id="{3E35E697-39D1-7641-AEE2-3F6A60E264FC}" type="slidenum">
              <a:rPr lang="en-US" smtClean="0"/>
              <a:pPr/>
              <a:t>88</a:t>
            </a:fld>
            <a:endParaRPr lang="en-US" dirty="0"/>
          </a:p>
        </p:txBody>
      </p:sp>
    </p:spTree>
    <p:extLst>
      <p:ext uri="{BB962C8B-B14F-4D97-AF65-F5344CB8AC3E}">
        <p14:creationId xmlns:p14="http://schemas.microsoft.com/office/powerpoint/2010/main" val="3408548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0361-4B58-2A7B-CBE8-695C349E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C6B15-01BF-0D4A-909A-83C96B9FFA2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4350039-01A6-EA85-E3CC-5339E1C3C5A6}"/>
              </a:ext>
            </a:extLst>
          </p:cNvPr>
          <p:cNvSpPr>
            <a:spLocks noGrp="1"/>
          </p:cNvSpPr>
          <p:nvPr>
            <p:ph type="body" idx="1"/>
          </p:nvPr>
        </p:nvSpPr>
        <p:spPr/>
        <p:txBody>
          <a:bodyPr/>
          <a:lstStyle/>
          <a:p>
            <a:r>
              <a:rPr lang="en-US" dirty="0"/>
              <a:t>This area is intentionally left blank.</a:t>
            </a:r>
          </a:p>
          <a:p>
            <a:endParaRPr lang="en-US" dirty="0"/>
          </a:p>
          <a:p>
            <a:endParaRPr lang="en-US" dirty="0"/>
          </a:p>
        </p:txBody>
      </p:sp>
      <p:sp>
        <p:nvSpPr>
          <p:cNvPr id="5" name="Slide Number Placeholder 4">
            <a:extLst>
              <a:ext uri="{FF2B5EF4-FFF2-40B4-BE49-F238E27FC236}">
                <a16:creationId xmlns:a16="http://schemas.microsoft.com/office/drawing/2014/main" id="{015C8C0F-A3C2-66FD-FEAA-3D230E288BBA}"/>
              </a:ext>
            </a:extLst>
          </p:cNvPr>
          <p:cNvSpPr>
            <a:spLocks noGrp="1"/>
          </p:cNvSpPr>
          <p:nvPr>
            <p:ph type="sldNum" sz="quarter" idx="5"/>
          </p:nvPr>
        </p:nvSpPr>
        <p:spPr/>
        <p:txBody>
          <a:bodyPr/>
          <a:lstStyle/>
          <a:p>
            <a:fld id="{3E35E697-39D1-7641-AEE2-3F6A60E264FC}" type="slidenum">
              <a:rPr lang="en-US" smtClean="0"/>
              <a:pPr/>
              <a:t>89</a:t>
            </a:fld>
            <a:endParaRPr lang="en-US" dirty="0"/>
          </a:p>
        </p:txBody>
      </p:sp>
    </p:spTree>
    <p:extLst>
      <p:ext uri="{BB962C8B-B14F-4D97-AF65-F5344CB8AC3E}">
        <p14:creationId xmlns:p14="http://schemas.microsoft.com/office/powerpoint/2010/main" val="14248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p:txBody>
      </p:sp>
      <p:sp>
        <p:nvSpPr>
          <p:cNvPr id="4" name="Slide Number Placeholder 3"/>
          <p:cNvSpPr>
            <a:spLocks noGrp="1"/>
          </p:cNvSpPr>
          <p:nvPr>
            <p:ph type="sldNum" sz="quarter" idx="5"/>
          </p:nvPr>
        </p:nvSpPr>
        <p:spPr/>
        <p:txBody>
          <a:bodyPr/>
          <a:lstStyle/>
          <a:p>
            <a:fld id="{3E35E697-39D1-7641-AEE2-3F6A60E264FC}" type="slidenum">
              <a:rPr lang="en-US" smtClean="0"/>
              <a:pPr/>
              <a:t>9</a:t>
            </a:fld>
            <a:endParaRPr lang="en-US" dirty="0"/>
          </a:p>
        </p:txBody>
      </p:sp>
    </p:spTree>
    <p:extLst>
      <p:ext uri="{BB962C8B-B14F-4D97-AF65-F5344CB8AC3E}">
        <p14:creationId xmlns:p14="http://schemas.microsoft.com/office/powerpoint/2010/main" val="21929323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fantastic resource was created in 2022, as a precursor to the EU-funded project, FORMOBILE. This FREE resource, which was based on Brian Carrier’s popular “File System Forensic Analysis” book, takes a similar approach to exploring current mobile file systems. Part I of this book is broken into exploring the most prevalent mobile file systems including: APFS (Apple), EXT4 (Android), F2FS (Samsung/removable storage media) and QNX6 (BlackBerry and infotainment systems). Part II of the book dives deep into some of the most popular file formats that you will encounter when examining mobile devices. </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The PDF version of the book, written by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Nordvik</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Currier, Meyer,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Pawlaszczyk</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Hummert</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Humphries,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Cobley</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Geneste</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a:t>
            </a:r>
            <a:r>
              <a:rPr lang="en-US" dirty="0"/>
              <a:t>is free and can be downloaded directly from Springer publishing at https://for585.com/springerfileformats.</a:t>
            </a:r>
          </a:p>
        </p:txBody>
      </p:sp>
      <p:sp>
        <p:nvSpPr>
          <p:cNvPr id="4" name="Slide Number Placeholder 3"/>
          <p:cNvSpPr>
            <a:spLocks noGrp="1"/>
          </p:cNvSpPr>
          <p:nvPr>
            <p:ph type="sldNum" sz="quarter" idx="5"/>
          </p:nvPr>
        </p:nvSpPr>
        <p:spPr/>
        <p:txBody>
          <a:bodyPr/>
          <a:lstStyle/>
          <a:p>
            <a:fld id="{3E35E697-39D1-7641-AEE2-3F6A60E264FC}" type="slidenum">
              <a:rPr lang="en-US" smtClean="0"/>
              <a:pPr/>
              <a:t>90</a:t>
            </a:fld>
            <a:endParaRPr lang="en-US" dirty="0"/>
          </a:p>
        </p:txBody>
      </p:sp>
    </p:spTree>
    <p:extLst>
      <p:ext uri="{BB962C8B-B14F-4D97-AF65-F5344CB8AC3E}">
        <p14:creationId xmlns:p14="http://schemas.microsoft.com/office/powerpoint/2010/main" val="2961026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XML (or </a:t>
            </a:r>
            <a:r>
              <a:rPr lang="en-US" dirty="0" err="1"/>
              <a:t>eXtensible</a:t>
            </a:r>
            <a:r>
              <a:rPr lang="en-US" dirty="0"/>
              <a:t> Markup Language) is an operating system agnostic, self-descriptive, markup language which is similar to HTML introduced for the storage and transport of data. Extensible in this context means that the information is still readable even if data is added or removed from the file. </a:t>
            </a:r>
          </a:p>
          <a:p>
            <a:r>
              <a:rPr lang="en-US" dirty="0"/>
              <a:t>The Android operating system has historically used XML files to store various configuration information for native and third-party applications as well and it was also the most predominant file format for storing a lot of the operating system-level log files that comprise these devices.</a:t>
            </a:r>
            <a:r>
              <a:rPr lang="en-US" baseline="30000" dirty="0"/>
              <a:t>1</a:t>
            </a:r>
            <a:endParaRPr lang="en-US" dirty="0"/>
          </a:p>
          <a:p>
            <a:r>
              <a:rPr lang="en-US" dirty="0"/>
              <a:t>Around Android version 12, we have seen a lot of files transition from XML format to ABX. ABX (Android Binary XML)  is simply a binary serialization of the XML format. This new structure provides readability (for the operating system), reduction in size (requiring less space on the flash memory), and increased speeds (when reading/writing data to the device memory).</a:t>
            </a:r>
            <a:r>
              <a:rPr lang="en-US" baseline="30000" dirty="0"/>
              <a:t>2</a:t>
            </a:r>
            <a:endParaRPr lang="en-US" dirty="0"/>
          </a:p>
          <a:p>
            <a:r>
              <a:rPr lang="en-US" dirty="0"/>
              <a:t>An in-depth article on this newly introduced file format is available in this blog post at https://www.cclsolutionsgroup.com/post/android-abx-binary-xml.</a:t>
            </a:r>
          </a:p>
          <a:p>
            <a:pPr marL="169863" indent="-169863">
              <a:spcAft>
                <a:spcPts val="0"/>
              </a:spcAft>
              <a:buFont typeface="+mj-lt"/>
              <a:buAutoNum type="arabicPeriod"/>
            </a:pPr>
            <a:r>
              <a:rPr lang="en-US" dirty="0"/>
              <a:t>https://www.w3.org/XML/</a:t>
            </a:r>
          </a:p>
          <a:p>
            <a:pPr marL="169863" marR="0" lvl="0" indent="-169863" algn="l" defTabSz="914400" rtl="0" eaLnBrk="1" fontAlgn="auto" latinLnBrk="0" hangingPunct="1">
              <a:lnSpc>
                <a:spcPct val="100000"/>
              </a:lnSpc>
              <a:spcBef>
                <a:spcPts val="0"/>
              </a:spcBef>
              <a:spcAft>
                <a:spcPts val="800"/>
              </a:spcAft>
              <a:buClrTx/>
              <a:buSzTx/>
              <a:buFont typeface="+mj-lt"/>
              <a:buAutoNum type="arabicPeriod"/>
              <a:tabLst/>
              <a:defRPr/>
            </a:pPr>
            <a:r>
              <a:rPr lang="en-US" dirty="0"/>
              <a:t>https://www.cclsolutionsgroup.com/post/android-abx-binary-xml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91</a:t>
            </a:fld>
            <a:endParaRPr lang="en-US" dirty="0"/>
          </a:p>
        </p:txBody>
      </p:sp>
    </p:spTree>
    <p:extLst>
      <p:ext uri="{BB962C8B-B14F-4D97-AF65-F5344CB8AC3E}">
        <p14:creationId xmlns:p14="http://schemas.microsoft.com/office/powerpoint/2010/main" val="18857616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Similar to Android, devices running Apple-based operating systems (iOS, </a:t>
            </a:r>
            <a:r>
              <a:rPr lang="en-US" dirty="0" err="1"/>
              <a:t>iPadOS</a:t>
            </a:r>
            <a:r>
              <a:rPr lang="en-US" dirty="0"/>
              <a:t>, macOS) utilize </a:t>
            </a:r>
            <a:r>
              <a:rPr lang="en-US" dirty="0" err="1"/>
              <a:t>Plist</a:t>
            </a:r>
            <a:r>
              <a:rPr lang="en-US" dirty="0"/>
              <a:t> files (Property Lists) for the storage of configuration information. Typically, you would expect to find these files generated as a function of a device backup, as part of each application bundle, associated with every native and third-party application installed on the device, but also in various places in the filesystem where they are used to record all of the different ways that devices have been uniquely configured by the user. </a:t>
            </a:r>
            <a:r>
              <a:rPr lang="en-US" dirty="0" err="1"/>
              <a:t>Plists</a:t>
            </a:r>
            <a:r>
              <a:rPr lang="en-US" dirty="0"/>
              <a:t> can contain a few different structures including, XML, JSON, or binary, all of which you should expect to see on the Apple products you are interrogating.</a:t>
            </a:r>
          </a:p>
          <a:p>
            <a:r>
              <a:rPr lang="en-US" dirty="0"/>
              <a:t>Like in Android, the binary </a:t>
            </a:r>
            <a:r>
              <a:rPr lang="en-US" dirty="0" err="1"/>
              <a:t>Plist</a:t>
            </a:r>
            <a:r>
              <a:rPr lang="en-US" dirty="0"/>
              <a:t> format provides serialization of XML which makes it smaller on the device for processing the many mobile transactions that occur.</a:t>
            </a:r>
            <a:r>
              <a:rPr lang="en-US" baseline="30000" dirty="0"/>
              <a:t>1</a:t>
            </a:r>
            <a:endParaRPr lang="en-US" dirty="0"/>
          </a:p>
          <a:p>
            <a:r>
              <a:rPr lang="en-US" dirty="0"/>
              <a:t>1. https://medium.com/@karaiskc/understanding-apples-binary-property-list-format-281e6da00dbd</a:t>
            </a:r>
          </a:p>
        </p:txBody>
      </p:sp>
      <p:sp>
        <p:nvSpPr>
          <p:cNvPr id="4" name="Slide Number Placeholder 3"/>
          <p:cNvSpPr>
            <a:spLocks noGrp="1"/>
          </p:cNvSpPr>
          <p:nvPr>
            <p:ph type="sldNum" sz="quarter" idx="5"/>
          </p:nvPr>
        </p:nvSpPr>
        <p:spPr/>
        <p:txBody>
          <a:bodyPr/>
          <a:lstStyle/>
          <a:p>
            <a:fld id="{3E35E697-39D1-7641-AEE2-3F6A60E264FC}" type="slidenum">
              <a:rPr lang="en-US" smtClean="0"/>
              <a:pPr/>
              <a:t>92</a:t>
            </a:fld>
            <a:endParaRPr lang="en-US" dirty="0"/>
          </a:p>
        </p:txBody>
      </p:sp>
    </p:spTree>
    <p:extLst>
      <p:ext uri="{BB962C8B-B14F-4D97-AF65-F5344CB8AC3E}">
        <p14:creationId xmlns:p14="http://schemas.microsoft.com/office/powerpoint/2010/main" val="39795840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JSON (JavaScript Object Notation) files can be another file type that contains valuable app-related content. These files are typically used to transfer data between a web server and an application. Data in these files is commonly in readable format and can be carved for strings of relevant content.</a:t>
            </a:r>
          </a:p>
          <a:p>
            <a:r>
              <a:rPr lang="en-US" altLang="en-US" dirty="0"/>
              <a:t>For these files, using Python scripts to format the data in a more readable format is useful.</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93</a:t>
            </a:fld>
            <a:endParaRPr lang="en-US" dirty="0"/>
          </a:p>
        </p:txBody>
      </p:sp>
    </p:spTree>
    <p:extLst>
      <p:ext uri="{BB962C8B-B14F-4D97-AF65-F5344CB8AC3E}">
        <p14:creationId xmlns:p14="http://schemas.microsoft.com/office/powerpoint/2010/main" val="10004428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While no</a:t>
            </a:r>
            <a:r>
              <a:rPr lang="en-US" baseline="0" dirty="0"/>
              <a:t>where near as common as SQLite, you may come across mobile applications that are utilizing Realm databases as a means to store user data. Realm has been in existence since 2014; it is a non-relational database management system that stores data as objects, and it includes programming support for Java, Objective-C, Swift, and React Native.</a:t>
            </a:r>
          </a:p>
          <a:p>
            <a:r>
              <a:rPr lang="en-US" baseline="0" dirty="0"/>
              <a:t>It has been increasingly common to see Realm databases, especially on iOS devices, but while they may be included in the application directory, developers may still choose to store user-related data in their SQLite counterparts. Realm support has recently been incorporated into most mobile forensic utilities, but Realm Studio can be downloaded for free for stand-alone analysis of databases on Mac OS, Linux, or Windows. Files with the .realm extension will require analysis, with user data often stored in the </a:t>
            </a:r>
            <a:r>
              <a:rPr lang="en-US" baseline="0" dirty="0" err="1"/>
              <a:t>default.realm</a:t>
            </a:r>
            <a:r>
              <a:rPr lang="en-US" baseline="0" dirty="0"/>
              <a:t> file.</a:t>
            </a:r>
          </a:p>
          <a:p>
            <a:pPr marL="0" marR="0" lvl="0" indent="0" algn="l" defTabSz="914400" rtl="0" eaLnBrk="0" fontAlgn="base" latinLnBrk="0" hangingPunct="0">
              <a:buClrTx/>
              <a:buSzTx/>
              <a:buFontTx/>
              <a:buNone/>
              <a:tabLst/>
              <a:defRPr/>
            </a:pPr>
            <a:r>
              <a:rPr lang="en-US" baseline="0" dirty="0"/>
              <a:t>Realm databases can be characterized by these four bytes, </a:t>
            </a:r>
            <a:r>
              <a:rPr lang="en-US" b="1" baseline="0" dirty="0"/>
              <a:t>54 2D 44 42</a:t>
            </a:r>
            <a:r>
              <a:rPr lang="en-US" b="0" baseline="0" dirty="0"/>
              <a:t>,</a:t>
            </a:r>
            <a:r>
              <a:rPr lang="en-US" b="1" baseline="0" dirty="0"/>
              <a:t> </a:t>
            </a:r>
            <a:r>
              <a:rPr lang="en-US" b="0" baseline="0" dirty="0"/>
              <a:t>which begin at offset 10 and </a:t>
            </a:r>
            <a:r>
              <a:rPr lang="en-US" baseline="0" dirty="0"/>
              <a:t>end at offset 13. </a:t>
            </a:r>
          </a:p>
          <a:p>
            <a:pPr marL="0" marR="0" lvl="0" indent="0" algn="l" defTabSz="914400" rtl="0" eaLnBrk="0" fontAlgn="base" latinLnBrk="0" hangingPunct="0">
              <a:buClrTx/>
              <a:buSzTx/>
              <a:buFontTx/>
              <a:buNone/>
              <a:tabLst/>
              <a:defRPr/>
            </a:pPr>
            <a:r>
              <a:rPr lang="en-US" baseline="0" dirty="0"/>
              <a:t>Special thanks to the Cheeky4n6monkey for sharing a simple Realm database sample.</a:t>
            </a:r>
            <a:endParaRPr lang="en-US" b="1" baseline="0" dirty="0"/>
          </a:p>
          <a:p>
            <a:pPr marL="0" marR="0" lvl="0" indent="0" algn="l" defTabSz="914400" rtl="0" eaLnBrk="0" fontAlgn="base" latinLnBrk="0" hangingPunct="0">
              <a:buClrTx/>
              <a:buSzTx/>
              <a:buFontTx/>
              <a:buNone/>
              <a:tabLst/>
              <a:defRPr/>
            </a:pPr>
            <a:r>
              <a:rPr lang="en-US" b="0" baseline="0" dirty="0"/>
              <a:t>Reference:</a:t>
            </a:r>
          </a:p>
          <a:p>
            <a:pPr marL="171450" marR="0" lvl="0" indent="-171450" algn="l" defTabSz="914400" rtl="0" eaLnBrk="0" fontAlgn="base" latinLnBrk="0" hangingPunct="0">
              <a:buClrTx/>
              <a:buSzTx/>
              <a:buFont typeface="Arial" panose="020B0604020202020204" pitchFamily="34" charset="0"/>
              <a:buChar char="•"/>
              <a:tabLst/>
              <a:defRPr/>
            </a:pPr>
            <a:r>
              <a:rPr lang="en-US" b="0" baseline="0" dirty="0"/>
              <a:t>https://for585.com/realmstudio (Download link)</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94</a:t>
            </a:fld>
            <a:endParaRPr lang="en-US" dirty="0"/>
          </a:p>
        </p:txBody>
      </p:sp>
    </p:spTree>
    <p:extLst>
      <p:ext uri="{BB962C8B-B14F-4D97-AF65-F5344CB8AC3E}">
        <p14:creationId xmlns:p14="http://schemas.microsoft.com/office/powerpoint/2010/main" val="7394118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Protocol buffers or </a:t>
            </a:r>
            <a:r>
              <a:rPr lang="en-US" dirty="0" err="1"/>
              <a:t>protobufs</a:t>
            </a:r>
            <a:r>
              <a:rPr lang="en-US" baseline="0" dirty="0"/>
              <a:t> were created by Google as a way to serialize structured data for communication between systems, and they are starting to pop up all over our mobile device images.</a:t>
            </a:r>
            <a:r>
              <a:rPr lang="en-US" baseline="30000" dirty="0"/>
              <a:t>1</a:t>
            </a:r>
            <a:r>
              <a:rPr lang="en-US" baseline="0" dirty="0"/>
              <a:t> They are a more efficient equivalent to XML and JSON, and they are operating system and language neutral, which means will we likely see them on any of the operating systems we encounter. </a:t>
            </a:r>
          </a:p>
          <a:p>
            <a:r>
              <a:rPr lang="en-US" baseline="0" dirty="0"/>
              <a:t>When it comes to parsing these files, it’s hit or miss, but we saw that some of the important artifacts, like the </a:t>
            </a:r>
            <a:r>
              <a:rPr lang="en-US" baseline="0" dirty="0" err="1"/>
              <a:t>GeoHistory.mapsdata</a:t>
            </a:r>
            <a:r>
              <a:rPr lang="en-US" baseline="0" dirty="0"/>
              <a:t> </a:t>
            </a:r>
            <a:r>
              <a:rPr lang="en-US" baseline="0" dirty="0" err="1"/>
              <a:t>plist</a:t>
            </a:r>
            <a:r>
              <a:rPr lang="en-US" baseline="0" dirty="0"/>
              <a:t> file from an iOS device, was correctly interpreted, but many others in this format are not. Forensic utilities are increasingly including support file by file, but every application that utilizes </a:t>
            </a:r>
            <a:r>
              <a:rPr lang="en-US" baseline="0" dirty="0" err="1"/>
              <a:t>protobufs</a:t>
            </a:r>
            <a:r>
              <a:rPr lang="en-US" baseline="0" dirty="0"/>
              <a:t>, native or third-party, will have its own way to structure the data, and therefore what works to interpret the residual data will vary from one application to the next. The structure is stored in a .proto file, but unfortunately, that file doesn’t get stored on the device, so interpreting the structure becomes a manual process.</a:t>
            </a:r>
          </a:p>
          <a:p>
            <a:r>
              <a:rPr lang="en-US" baseline="0" dirty="0"/>
              <a:t>While it is possible to carve the ASCII strings from a </a:t>
            </a:r>
            <a:r>
              <a:rPr lang="en-US" baseline="0" dirty="0" err="1"/>
              <a:t>protobuf</a:t>
            </a:r>
            <a:r>
              <a:rPr lang="en-US" baseline="0" dirty="0"/>
              <a:t> file, Google’s </a:t>
            </a:r>
            <a:r>
              <a:rPr lang="en-US" baseline="0" dirty="0" err="1"/>
              <a:t>protobuf</a:t>
            </a:r>
            <a:r>
              <a:rPr lang="en-US" baseline="0" dirty="0"/>
              <a:t> compiler, the </a:t>
            </a:r>
            <a:r>
              <a:rPr lang="en-US" baseline="0" dirty="0" err="1"/>
              <a:t>protoc</a:t>
            </a:r>
            <a:r>
              <a:rPr lang="en-US" baseline="0" dirty="0"/>
              <a:t> binary, can be used to decode raw </a:t>
            </a:r>
            <a:r>
              <a:rPr lang="en-US" baseline="0" dirty="0" err="1"/>
              <a:t>protobuf</a:t>
            </a:r>
            <a:r>
              <a:rPr lang="en-US" baseline="0" dirty="0"/>
              <a:t> files and make them slightly easier to interpret.</a:t>
            </a:r>
            <a:r>
              <a:rPr lang="en-US" baseline="30000" dirty="0"/>
              <a:t>2  </a:t>
            </a:r>
            <a:r>
              <a:rPr lang="en-US" baseline="0" dirty="0"/>
              <a:t>Two examples are shown above, one from an Android device and another from an iOS device. </a:t>
            </a:r>
          </a:p>
          <a:p>
            <a:pPr marL="174625" indent="-174625">
              <a:spcAft>
                <a:spcPts val="0"/>
              </a:spcAft>
              <a:buFont typeface="+mj-lt"/>
              <a:buAutoNum type="arabicPeriod"/>
            </a:pPr>
            <a:r>
              <a:rPr lang="en-US" dirty="0"/>
              <a:t>https://for585.com/protobuf</a:t>
            </a:r>
          </a:p>
          <a:p>
            <a:pPr marL="174625" indent="-174625">
              <a:buFont typeface="+mj-lt"/>
              <a:buAutoNum type="arabicPeriod"/>
            </a:pPr>
            <a:r>
              <a:rPr lang="en-US" dirty="0"/>
              <a:t>https://for585.com/protobufparse</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95</a:t>
            </a:fld>
            <a:endParaRPr lang="en-US" dirty="0"/>
          </a:p>
        </p:txBody>
      </p:sp>
    </p:spTree>
    <p:extLst>
      <p:ext uri="{BB962C8B-B14F-4D97-AF65-F5344CB8AC3E}">
        <p14:creationId xmlns:p14="http://schemas.microsoft.com/office/powerpoint/2010/main" val="35650761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list of file formats for Android multimedia files is not exhaustive, and you may come across various other formats when digging into third-party application artifacts, but these file types are consistent among many Android devices.</a:t>
            </a:r>
          </a:p>
          <a:p>
            <a:r>
              <a:rPr lang="en-US" dirty="0"/>
              <a:t>Photos taken with the device camera or snapshotted often will be in .jpg and .</a:t>
            </a:r>
            <a:r>
              <a:rPr lang="en-US" dirty="0" err="1"/>
              <a:t>png</a:t>
            </a:r>
            <a:r>
              <a:rPr lang="en-US" dirty="0"/>
              <a:t> format. </a:t>
            </a:r>
          </a:p>
          <a:p>
            <a:r>
              <a:rPr lang="en-US" dirty="0"/>
              <a:t>There are many acceptable audio and video file types that can be accessed and played using the Android operating system resources, and there are some file types that may exist as part of cache data associated with particular application usage.</a:t>
            </a:r>
          </a:p>
          <a:p>
            <a:r>
              <a:rPr lang="en-US" dirty="0"/>
              <a:t>.</a:t>
            </a:r>
            <a:r>
              <a:rPr lang="en-US" dirty="0" err="1"/>
              <a:t>exo</a:t>
            </a:r>
            <a:r>
              <a:rPr lang="en-US" dirty="0"/>
              <a:t> files often appear in the application directory, </a:t>
            </a:r>
            <a:r>
              <a:rPr lang="en-US" dirty="0" err="1"/>
              <a:t>VideoCache</a:t>
            </a:r>
            <a:r>
              <a:rPr lang="en-US" dirty="0"/>
              <a:t> folder and contain several second snippets of video taken with or played within an application.</a:t>
            </a:r>
          </a:p>
          <a:p>
            <a:r>
              <a:rPr lang="en-US" dirty="0"/>
              <a:t>Example:</a:t>
            </a:r>
          </a:p>
          <a:p>
            <a:pPr marL="171450" indent="-171450">
              <a:buFont typeface="Arial" panose="020B0604020202020204" pitchFamily="34" charset="0"/>
              <a:buChar char="•"/>
            </a:pPr>
            <a:r>
              <a:rPr lang="en-US" b="0" i="0" dirty="0">
                <a:solidFill>
                  <a:srgbClr val="222222"/>
                </a:solidFill>
                <a:effectLst/>
              </a:rPr>
              <a:t>com.&lt;</a:t>
            </a:r>
            <a:r>
              <a:rPr lang="en-US" b="0" i="0" dirty="0" err="1">
                <a:solidFill>
                  <a:srgbClr val="222222"/>
                </a:solidFill>
                <a:effectLst/>
              </a:rPr>
              <a:t>application_package_name</a:t>
            </a:r>
            <a:r>
              <a:rPr lang="en-US" b="0" i="0" dirty="0">
                <a:solidFill>
                  <a:srgbClr val="222222"/>
                </a:solidFill>
                <a:effectLst/>
              </a:rPr>
              <a:t>&gt;\files\ </a:t>
            </a:r>
            <a:r>
              <a:rPr lang="en-US" b="0" i="0" dirty="0" err="1">
                <a:solidFill>
                  <a:srgbClr val="222222"/>
                </a:solidFill>
                <a:effectLst/>
              </a:rPr>
              <a:t>ExoPlayerCacheDir</a:t>
            </a:r>
            <a:r>
              <a:rPr lang="en-US" b="0" i="0" dirty="0">
                <a:solidFill>
                  <a:srgbClr val="222222"/>
                </a:solidFill>
                <a:effectLst/>
              </a:rPr>
              <a:t>\</a:t>
            </a:r>
            <a:r>
              <a:rPr lang="en-US" b="0" i="0" dirty="0" err="1">
                <a:solidFill>
                  <a:srgbClr val="222222"/>
                </a:solidFill>
                <a:effectLst/>
              </a:rPr>
              <a:t>videocache</a:t>
            </a:r>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96</a:t>
            </a:fld>
            <a:endParaRPr lang="en-US" dirty="0"/>
          </a:p>
        </p:txBody>
      </p:sp>
    </p:spTree>
    <p:extLst>
      <p:ext uri="{BB962C8B-B14F-4D97-AF65-F5344CB8AC3E}">
        <p14:creationId xmlns:p14="http://schemas.microsoft.com/office/powerpoint/2010/main" val="19924889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Again, the list here is not exhaustive, and you can expect third-party applications to use any of the acceptable file formats for creating and storing relevant files in their respective application directories.</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One file type, .</a:t>
            </a:r>
            <a:r>
              <a:rPr lang="en-US" dirty="0" err="1"/>
              <a:t>ktx</a:t>
            </a:r>
            <a:r>
              <a:rPr lang="en-US" dirty="0"/>
              <a:t>, replaced the old format (.</a:t>
            </a:r>
            <a:r>
              <a:rPr lang="en-US" dirty="0" err="1"/>
              <a:t>png</a:t>
            </a:r>
            <a:r>
              <a:rPr lang="en-US" dirty="0"/>
              <a:t>) used to store application snapshots on iOS devices through a firmware upgrade. While any files which utilize the .</a:t>
            </a:r>
            <a:r>
              <a:rPr lang="en-US" dirty="0" err="1"/>
              <a:t>ktx</a:t>
            </a:r>
            <a:r>
              <a:rPr lang="en-US" dirty="0"/>
              <a:t> format can be correctly viewed by the macOS and your commercial forensic tools now have built-in viewers to support this file type, you will not be able to natively view these files without converting them first on the Windows platform. The Python script, </a:t>
            </a:r>
            <a:r>
              <a:rPr lang="en-US" b="1" dirty="0"/>
              <a:t>ios_ktx2png.py</a:t>
            </a:r>
            <a:r>
              <a:rPr lang="en-US" dirty="0"/>
              <a:t>, created by Yogesh Khatri, which converts .</a:t>
            </a:r>
            <a:r>
              <a:rPr lang="en-US" dirty="0" err="1"/>
              <a:t>ktx</a:t>
            </a:r>
            <a:r>
              <a:rPr lang="en-US" dirty="0"/>
              <a:t> files to .</a:t>
            </a:r>
            <a:r>
              <a:rPr lang="en-US" dirty="0" err="1"/>
              <a:t>png</a:t>
            </a:r>
            <a:r>
              <a:rPr lang="en-US" dirty="0"/>
              <a:t> files, is available inside of your course Virtual Machine, on the Desktop in the Scripts for Class directory.</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t>Reference:</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dirty="0"/>
              <a:t>https://</a:t>
            </a:r>
            <a:r>
              <a:rPr lang="en-US" dirty="0" err="1"/>
              <a:t>github.com</a:t>
            </a:r>
            <a:r>
              <a:rPr lang="en-US" dirty="0"/>
              <a:t>/</a:t>
            </a:r>
            <a:r>
              <a:rPr lang="en-US" dirty="0" err="1"/>
              <a:t>ydkhatri</a:t>
            </a:r>
            <a:r>
              <a:rPr lang="en-US" dirty="0"/>
              <a:t>/</a:t>
            </a:r>
            <a:r>
              <a:rPr lang="en-US" dirty="0" err="1"/>
              <a:t>MacForensics</a:t>
            </a:r>
            <a:r>
              <a:rPr lang="en-US" dirty="0"/>
              <a:t>/blob/master/IOS_KTX_TO_PNG/ios_ktx2png.py</a:t>
            </a: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97</a:t>
            </a:fld>
            <a:endParaRPr lang="en-US" dirty="0"/>
          </a:p>
        </p:txBody>
      </p:sp>
    </p:spTree>
    <p:extLst>
      <p:ext uri="{BB962C8B-B14F-4D97-AF65-F5344CB8AC3E}">
        <p14:creationId xmlns:p14="http://schemas.microsoft.com/office/powerpoint/2010/main" val="3034149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6E22D-4702-E692-CEB6-6D9F08C2C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410D8-954A-86F0-141B-D172C15753C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565A165-74F7-EBAE-D7A6-F521BF5CB21A}"/>
              </a:ext>
            </a:extLst>
          </p:cNvPr>
          <p:cNvSpPr>
            <a:spLocks noGrp="1"/>
          </p:cNvSpPr>
          <p:nvPr>
            <p:ph type="body" idx="1"/>
          </p:nvPr>
        </p:nvSpPr>
        <p:spPr/>
        <p:txBody>
          <a:bodyPr/>
          <a:lstStyle/>
          <a:p>
            <a:r>
              <a:rPr lang="en-US" dirty="0"/>
              <a:t>SQLite databases are widely used by smartphones, especially Android and iOS devices, for data storage and organization of structured or relational data, such as contacts, SMS, MMS, call history, application data, and so on. Each database consists of one or more pages, which are logical units that store data.</a:t>
            </a:r>
            <a:r>
              <a:rPr lang="en-US" baseline="30000" dirty="0"/>
              <a:t>1</a:t>
            </a:r>
            <a:r>
              <a:rPr lang="en-US" dirty="0"/>
              <a:t> </a:t>
            </a:r>
          </a:p>
          <a:p>
            <a:r>
              <a:rPr lang="en-US" dirty="0"/>
              <a:t>A great deal of information about SQLite database structures and uses can be found at: https://www.sqlite.org/docs.html.</a:t>
            </a:r>
          </a:p>
          <a:p>
            <a:r>
              <a:rPr lang="en-AU" dirty="0"/>
              <a:t>SQLite</a:t>
            </a:r>
            <a:r>
              <a:rPr lang="en-AU" baseline="0" dirty="0"/>
              <a:t> databases were i</a:t>
            </a:r>
            <a:r>
              <a:rPr lang="en-AU" dirty="0"/>
              <a:t>nvented in 2000 by D. Richard </a:t>
            </a:r>
            <a:r>
              <a:rPr lang="en-AU" dirty="0" err="1"/>
              <a:t>Hipp</a:t>
            </a:r>
            <a:r>
              <a:rPr lang="en-AU" baseline="0" dirty="0"/>
              <a:t> from </a:t>
            </a:r>
            <a:r>
              <a:rPr lang="en-AU" dirty="0"/>
              <a:t>General Dynamics while he was working on Guided Missile Destroyers for the U.S. Navy.</a:t>
            </a:r>
            <a:r>
              <a:rPr lang="en-AU" baseline="0" dirty="0"/>
              <a:t> SQLite databases are </a:t>
            </a:r>
            <a:r>
              <a:rPr lang="en-AU" b="1" dirty="0"/>
              <a:t>relational databases </a:t>
            </a:r>
            <a:r>
              <a:rPr lang="en-AU" b="0" dirty="0"/>
              <a:t>that</a:t>
            </a:r>
            <a:r>
              <a:rPr lang="en-AU" b="0" baseline="0" dirty="0"/>
              <a:t> are u</a:t>
            </a:r>
            <a:r>
              <a:rPr lang="en-AU" dirty="0"/>
              <a:t>sed to store, access, and modify data. SQLite</a:t>
            </a:r>
            <a:r>
              <a:rPr lang="en-AU" baseline="0" dirty="0"/>
              <a:t> databases are </a:t>
            </a:r>
            <a:r>
              <a:rPr lang="en-AU" b="1" dirty="0"/>
              <a:t>OS Portable</a:t>
            </a:r>
            <a:r>
              <a:rPr lang="en-AU" dirty="0"/>
              <a:t> and supported on Windows, Linux, iOS, OS X, and Android platforms, making them ideal for smartphone applications. </a:t>
            </a:r>
          </a:p>
          <a:p>
            <a:r>
              <a:rPr lang="en-AU" dirty="0"/>
              <a:t>SQLite is also popular because it’s open source,</a:t>
            </a:r>
            <a:r>
              <a:rPr lang="en-AU" baseline="0" dirty="0"/>
              <a:t> free,</a:t>
            </a:r>
            <a:r>
              <a:rPr lang="en-AU" dirty="0"/>
              <a:t> and doesn’t require licensing.</a:t>
            </a:r>
            <a:r>
              <a:rPr lang="en-AU" baseline="0" dirty="0"/>
              <a:t> SQLite is s</a:t>
            </a:r>
            <a:r>
              <a:rPr lang="en-AU" dirty="0"/>
              <a:t>upported by Perl, Python, Java, PHP, and Ruby scripting languages,</a:t>
            </a:r>
            <a:r>
              <a:rPr lang="en-AU" baseline="0" dirty="0"/>
              <a:t> making it ideal for forensics purposes. It is optimized for </a:t>
            </a:r>
            <a:r>
              <a:rPr lang="en-AU" dirty="0"/>
              <a:t>small/medium applications like smartphones,</a:t>
            </a:r>
            <a:r>
              <a:rPr lang="en-AU" baseline="0" dirty="0"/>
              <a:t> but it is not</a:t>
            </a:r>
            <a:r>
              <a:rPr lang="en-AU" dirty="0"/>
              <a:t> as fast as commercial databases for large datasets. SQLite</a:t>
            </a:r>
            <a:r>
              <a:rPr lang="en-AU" baseline="0" dirty="0"/>
              <a:t> database sizes </a:t>
            </a:r>
            <a:r>
              <a:rPr lang="en-AU" dirty="0"/>
              <a:t>can range from 512 bytes to 281 TB.</a:t>
            </a:r>
            <a:r>
              <a:rPr lang="en-AU" baseline="30000" dirty="0"/>
              <a:t>1</a:t>
            </a:r>
          </a:p>
          <a:p>
            <a:r>
              <a:rPr lang="en-AU" dirty="0"/>
              <a:t>Most every phone operating system we discuss will utilize SQLite</a:t>
            </a:r>
            <a:r>
              <a:rPr lang="en-AU" baseline="0" dirty="0"/>
              <a:t> databases, and this is great for examinations because the databases are often not encrypted and contain deleted data. You have many options including commercial tools and free scripts that are capable of carving out the deleted items from the free pages, but it is just as easy to view deleted content by viewing the database in a hex viewer.</a:t>
            </a:r>
            <a:endParaRPr lang="en-AU" dirty="0"/>
          </a:p>
          <a:p>
            <a:pPr marL="0" marR="0" indent="0" algn="l" defTabSz="457200" rtl="0" eaLnBrk="1" fontAlgn="auto" latinLnBrk="0" hangingPunct="1">
              <a:buClrTx/>
              <a:buSzTx/>
              <a:buFontTx/>
              <a:buNone/>
              <a:tabLst/>
              <a:defRPr/>
            </a:pPr>
            <a:r>
              <a:rPr lang="en-AU" baseline="0" dirty="0"/>
              <a:t>1. </a:t>
            </a:r>
            <a:r>
              <a:rPr lang="en-US" dirty="0"/>
              <a:t>https://for585.com/1baqh (SQLite.org)</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81D15CD-B020-3CDE-B15C-80BDF8BE3617}"/>
              </a:ext>
            </a:extLst>
          </p:cNvPr>
          <p:cNvSpPr>
            <a:spLocks noGrp="1"/>
          </p:cNvSpPr>
          <p:nvPr>
            <p:ph type="sldNum" sz="quarter" idx="5"/>
          </p:nvPr>
        </p:nvSpPr>
        <p:spPr/>
        <p:txBody>
          <a:bodyPr/>
          <a:lstStyle/>
          <a:p>
            <a:fld id="{3E35E697-39D1-7641-AEE2-3F6A60E264FC}" type="slidenum">
              <a:rPr lang="en-US" smtClean="0"/>
              <a:pPr/>
              <a:t>98</a:t>
            </a:fld>
            <a:endParaRPr lang="en-US" dirty="0"/>
          </a:p>
        </p:txBody>
      </p:sp>
    </p:spTree>
    <p:extLst>
      <p:ext uri="{BB962C8B-B14F-4D97-AF65-F5344CB8AC3E}">
        <p14:creationId xmlns:p14="http://schemas.microsoft.com/office/powerpoint/2010/main" val="3728099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3" y="4288281"/>
            <a:ext cx="6721475" cy="5595307"/>
          </a:xfrm>
        </p:spPr>
        <p:txBody>
          <a:bodyPr/>
          <a:lstStyle/>
          <a:p>
            <a:pPr>
              <a:spcBef>
                <a:spcPts val="0"/>
              </a:spcBef>
            </a:pPr>
            <a:r>
              <a:rPr lang="en-US" altLang="en-US" dirty="0"/>
              <a:t>SQLite is the storage mechanism of choice for the major mobile operating systems in the smartphone market today. It is a standalone database and does not operate under the traditional server-client protocol, which is one reason it is so desirable for mobile devices. Its small, self-contained footprint is also a draw to device engineers. Just as the engineers like that all the data and application functions are contained within one file, mobile device examiners could also agree that this database file makes the recovery of data a less daunting task.</a:t>
            </a:r>
          </a:p>
          <a:p>
            <a:pPr>
              <a:spcBef>
                <a:spcPts val="0"/>
              </a:spcBef>
            </a:pPr>
            <a:r>
              <a:rPr lang="en-US" altLang="en-US" dirty="0"/>
              <a:t>One feature of SQLite that has proven to be a hidden gem for mobile forensic examinations is the fact that ACTIVE SQLite database files often contain DELETED content. When user data is deleted from within an application, many times, the data is simply “marked for deletion” in the SQLite database. </a:t>
            </a:r>
            <a:r>
              <a:rPr lang="en-US" dirty="0"/>
              <a:t>When information is deleted from the database, pages containing that data are no longer actively in-use. Unused pages are stored on the </a:t>
            </a:r>
            <a:r>
              <a:rPr lang="en-US" dirty="0" err="1"/>
              <a:t>freelist</a:t>
            </a:r>
            <a:r>
              <a:rPr lang="en-US" dirty="0"/>
              <a:t> and are reused when additional pages are required.</a:t>
            </a:r>
            <a:r>
              <a:rPr lang="en-US" baseline="30000" dirty="0"/>
              <a:t>1</a:t>
            </a:r>
            <a:endParaRPr lang="en-US" dirty="0"/>
          </a:p>
          <a:p>
            <a:pPr>
              <a:spcBef>
                <a:spcPts val="0"/>
              </a:spcBef>
            </a:pPr>
            <a:r>
              <a:rPr lang="en-US" altLang="en-US" dirty="0"/>
              <a:t>As the smartphone tools became more sophisticated, they began capitalizing on the fact that it was relatively easy to recover deleted SQLite database entries if they understood the schema of that particular database. The big commercial vendors began recovering deleted content from the obvious user-generated databases, such as Address Book, Call History, Calendar, Notes, and SMS. Why did they start here? Most mobile platforms were developing devices that came standard with those entities, and the SQLite Schema would, for the most part, stay the same. As the commercial vendors realized that the recovery of deleted content from more than just the standard cell phone files was in demand, they began adding deleted content from third-party applications into the mix.</a:t>
            </a:r>
          </a:p>
          <a:p>
            <a:pPr>
              <a:spcBef>
                <a:spcPts val="0"/>
              </a:spcBef>
            </a:pPr>
            <a:r>
              <a:rPr lang="en-US" altLang="en-US" dirty="0"/>
              <a:t>What is most important to note: All the major vendors are offering the recovery of deleted information from SQLite databases. What the examiner must always be cognizant of is that the vendors cannot support every application from every app store that is available on the market. Research has shown that the most in-demand apps and those that would contain communication and geographical data are often at the forefront of the development list. Just because a tool does not report deleted content related to an application does not mean that deleted content does not exist. Application databases of interest to the</a:t>
            </a:r>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99</a:t>
            </a:fld>
            <a:endParaRPr lang="en-US" dirty="0"/>
          </a:p>
        </p:txBody>
      </p:sp>
    </p:spTree>
    <p:extLst>
      <p:ext uri="{BB962C8B-B14F-4D97-AF65-F5344CB8AC3E}">
        <p14:creationId xmlns:p14="http://schemas.microsoft.com/office/powerpoint/2010/main" val="870989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3">
            <a:extLst>
              <a:ext uri="{FF2B5EF4-FFF2-40B4-BE49-F238E27FC236}">
                <a16:creationId xmlns:a16="http://schemas.microsoft.com/office/drawing/2014/main" id="{4189A381-0446-BB4C-A4E6-F4F04D8646BA}"/>
              </a:ext>
            </a:extLst>
          </p:cNvPr>
          <p:cNvSpPr>
            <a:spLocks noGrp="1" noRot="1" noMove="1" noResize="1" noEditPoints="1" noAdjustHandles="1" noChangeArrowheads="1" noChangeShapeType="1"/>
          </p:cNvSpPr>
          <p:nvPr>
            <p:ph type="body" sz="quarter" idx="11" hasCustomPrompt="1"/>
          </p:nvPr>
        </p:nvSpPr>
        <p:spPr>
          <a:xfrm>
            <a:off x="560101" y="6271949"/>
            <a:ext cx="9729788" cy="276999"/>
          </a:xfrm>
          <a:prstGeom prst="rect">
            <a:avLst/>
          </a:prstGeom>
        </p:spPr>
        <p:txBody>
          <a:bodyPr lIns="54000" anchor="ctr">
            <a:spAutoFit/>
          </a:bodyPr>
          <a:lstStyle>
            <a:lvl1pPr marL="0" indent="0" algn="l">
              <a:buNone/>
              <a:defRPr sz="12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Enter copyright holder name  |  all rights reserved</a:t>
            </a:r>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B8075FB-D63B-0484-E0D6-4B9E9E508804}"/>
              </a:ext>
            </a:extLst>
          </p:cNvPr>
          <p:cNvSpPr>
            <a:spLocks noGrp="1" noRot="1" noMove="1" noResize="1" noEditPoints="1" noAdjustHandles="1" noChangeArrowheads="1" noChangeShapeType="1"/>
          </p:cNvSpPr>
          <p:nvPr>
            <p:ph type="body" sz="quarter" idx="14" hasCustomPrompt="1"/>
          </p:nvPr>
        </p:nvSpPr>
        <p:spPr>
          <a:xfrm>
            <a:off x="11348477" y="6548948"/>
            <a:ext cx="804540" cy="246221"/>
          </a:xfrm>
          <a:prstGeom prst="rect">
            <a:avLst/>
          </a:prstGeom>
        </p:spPr>
        <p:txBody>
          <a:bodyPr wrap="square" lIns="54000" anchor="ctr">
            <a:spAutoFit/>
          </a:bodyPr>
          <a:lstStyle>
            <a:lvl1pPr marL="0" indent="0" algn="r">
              <a:buNone/>
              <a:defRPr sz="10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err="1"/>
              <a:t>Versio</a:t>
            </a:r>
            <a:endParaRPr lang="en-US" dirty="0"/>
          </a:p>
        </p:txBody>
      </p:sp>
      <p:cxnSp>
        <p:nvCxnSpPr>
          <p:cNvPr id="17" name="Straight Connector 16">
            <a:extLst>
              <a:ext uri="{FF2B5EF4-FFF2-40B4-BE49-F238E27FC236}">
                <a16:creationId xmlns:a16="http://schemas.microsoft.com/office/drawing/2014/main" id="{E49EF5F3-DD50-4896-058C-958FB4F45229}"/>
              </a:ext>
            </a:extLst>
          </p:cNvPr>
          <p:cNvCxnSpPr/>
          <p:nvPr userDrawn="1"/>
        </p:nvCxnSpPr>
        <p:spPr>
          <a:xfrm>
            <a:off x="560101" y="4747391"/>
            <a:ext cx="11592916"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F9B6446-8AEE-BDBF-51A0-DAC055B9F6AF}"/>
              </a:ext>
            </a:extLst>
          </p:cNvPr>
          <p:cNvSpPr>
            <a:spLocks noGrp="1" noRot="1" noMove="1" noResize="1" noEditPoints="1" noAdjustHandles="1" noChangeArrowheads="1" noChangeShapeType="1"/>
          </p:cNvSpPr>
          <p:nvPr>
            <p:ph type="body" sz="quarter" idx="15" hasCustomPrompt="1"/>
          </p:nvPr>
        </p:nvSpPr>
        <p:spPr>
          <a:xfrm>
            <a:off x="560101" y="1636713"/>
            <a:ext cx="11369629" cy="2955925"/>
          </a:xfrm>
          <a:prstGeom prst="rect">
            <a:avLst/>
          </a:prstGeom>
        </p:spPr>
        <p:txBody>
          <a:bodyPr anchor="b">
            <a:noAutofit/>
          </a:bodyPr>
          <a:lstStyle>
            <a:lvl1pPr marL="0" indent="0" algn="l">
              <a:buFontTx/>
              <a:buNone/>
              <a:defRPr sz="5400" b="1">
                <a:latin typeface="Verdana" panose="020B0604030504040204" pitchFamily="34" charset="0"/>
                <a:ea typeface="Verdana" panose="020B0604030504040204" pitchFamily="34" charset="0"/>
              </a:defRPr>
            </a:lvl1pPr>
            <a:lvl2pPr marL="342900" indent="0">
              <a:buFontTx/>
              <a:buNone/>
              <a:defRPr sz="5200">
                <a:latin typeface="Verdana" panose="020B0604030504040204" pitchFamily="34" charset="0"/>
                <a:ea typeface="Verdana" panose="020B0604030504040204" pitchFamily="34" charset="0"/>
              </a:defRPr>
            </a:lvl2pPr>
            <a:lvl3pPr marL="571500" indent="0">
              <a:buFontTx/>
              <a:buNone/>
              <a:defRPr sz="5200">
                <a:latin typeface="Verdana" panose="020B0604030504040204" pitchFamily="34" charset="0"/>
                <a:ea typeface="Verdana" panose="020B0604030504040204" pitchFamily="34" charset="0"/>
              </a:defRPr>
            </a:lvl3pPr>
            <a:lvl4pPr marL="800100" indent="0">
              <a:buFontTx/>
              <a:buNone/>
              <a:defRPr sz="5200">
                <a:latin typeface="Verdana" panose="020B0604030504040204" pitchFamily="34" charset="0"/>
                <a:ea typeface="Verdana" panose="020B0604030504040204" pitchFamily="34" charset="0"/>
              </a:defRPr>
            </a:lvl4pPr>
            <a:lvl5pPr marL="490050" indent="0">
              <a:buFontTx/>
              <a:buNone/>
              <a:defRPr sz="5200">
                <a:latin typeface="Verdana" panose="020B0604030504040204" pitchFamily="34" charset="0"/>
                <a:ea typeface="Verdana" panose="020B0604030504040204" pitchFamily="34" charset="0"/>
              </a:defRPr>
            </a:lvl5pPr>
          </a:lstStyle>
          <a:p>
            <a:pPr lvl="0"/>
            <a:r>
              <a:rPr lang="en-US" dirty="0"/>
              <a:t>Click to enter section title</a:t>
            </a:r>
          </a:p>
        </p:txBody>
      </p:sp>
      <p:sp>
        <p:nvSpPr>
          <p:cNvPr id="18" name="Text Placeholder 17">
            <a:extLst>
              <a:ext uri="{FF2B5EF4-FFF2-40B4-BE49-F238E27FC236}">
                <a16:creationId xmlns:a16="http://schemas.microsoft.com/office/drawing/2014/main" id="{BF9CA734-87F3-E52D-9E3C-D5F3499B9FF7}"/>
              </a:ext>
            </a:extLst>
          </p:cNvPr>
          <p:cNvSpPr>
            <a:spLocks noGrp="1" noRot="1" noMove="1" noResize="1" noEditPoints="1" noAdjustHandles="1" noChangeArrowheads="1" noChangeShapeType="1"/>
          </p:cNvSpPr>
          <p:nvPr>
            <p:ph type="body" sz="quarter" idx="16" hasCustomPrompt="1"/>
          </p:nvPr>
        </p:nvSpPr>
        <p:spPr>
          <a:xfrm>
            <a:off x="560388" y="5015705"/>
            <a:ext cx="11369342" cy="411163"/>
          </a:xfrm>
          <a:prstGeom prst="rect">
            <a:avLst/>
          </a:prstGeom>
        </p:spPr>
        <p:txBody>
          <a:bodyPr>
            <a:noAutofit/>
          </a:bodyPr>
          <a:lstStyle>
            <a:lvl1pPr marL="0" indent="0">
              <a:buFontTx/>
              <a:buNone/>
              <a:defRPr sz="1600" b="0">
                <a:latin typeface="Verdana" panose="020B0604030504040204" pitchFamily="34" charset="0"/>
                <a:ea typeface="Verdana" panose="020B0604030504040204" pitchFamily="34" charset="0"/>
              </a:defRPr>
            </a:lvl1pPr>
            <a:lvl2pPr marL="342900" indent="0">
              <a:buFontTx/>
              <a:buNone/>
              <a:defRPr sz="1600">
                <a:latin typeface="Verdana" panose="020B0604030504040204" pitchFamily="34" charset="0"/>
                <a:ea typeface="Verdana" panose="020B0604030504040204" pitchFamily="34" charset="0"/>
              </a:defRPr>
            </a:lvl2pPr>
            <a:lvl3pPr marL="571500" indent="0">
              <a:buFontTx/>
              <a:buNone/>
              <a:defRPr sz="1600">
                <a:latin typeface="Verdana" panose="020B0604030504040204" pitchFamily="34" charset="0"/>
                <a:ea typeface="Verdana" panose="020B0604030504040204" pitchFamily="34" charset="0"/>
              </a:defRPr>
            </a:lvl3pPr>
            <a:lvl4pPr marL="800100" indent="0">
              <a:buFontTx/>
              <a:buNone/>
              <a:defRPr sz="1600">
                <a:latin typeface="Verdana" panose="020B0604030504040204" pitchFamily="34" charset="0"/>
                <a:ea typeface="Verdana" panose="020B0604030504040204" pitchFamily="34" charset="0"/>
              </a:defRPr>
            </a:lvl4pPr>
            <a:lvl5pPr marL="490050" indent="0">
              <a:buFontTx/>
              <a:buNone/>
              <a:defRPr sz="1600">
                <a:latin typeface="Verdana" panose="020B0604030504040204" pitchFamily="34" charset="0"/>
                <a:ea typeface="Verdana" panose="020B0604030504040204" pitchFamily="34" charset="0"/>
              </a:defRPr>
            </a:lvl5pPr>
          </a:lstStyle>
          <a:p>
            <a:pPr lvl="0"/>
            <a:r>
              <a:rPr lang="en-US" dirty="0"/>
              <a:t>Click to enter course name</a:t>
            </a:r>
          </a:p>
        </p:txBody>
      </p:sp>
      <p:sp>
        <p:nvSpPr>
          <p:cNvPr id="20" name="Text Placeholder 19">
            <a:extLst>
              <a:ext uri="{FF2B5EF4-FFF2-40B4-BE49-F238E27FC236}">
                <a16:creationId xmlns:a16="http://schemas.microsoft.com/office/drawing/2014/main" id="{8A0047B4-A61D-B4AC-FB6F-980DF706E368}"/>
              </a:ext>
            </a:extLst>
          </p:cNvPr>
          <p:cNvSpPr>
            <a:spLocks noGrp="1" noRot="1" noMove="1" noResize="1" noEditPoints="1" noAdjustHandles="1" noChangeArrowheads="1" noChangeShapeType="1"/>
          </p:cNvSpPr>
          <p:nvPr>
            <p:ph type="body" sz="quarter" idx="17" hasCustomPrompt="1"/>
          </p:nvPr>
        </p:nvSpPr>
        <p:spPr>
          <a:xfrm>
            <a:off x="10130400" y="357772"/>
            <a:ext cx="1902111" cy="420687"/>
          </a:xfrm>
          <a:prstGeom prst="rect">
            <a:avLst/>
          </a:prstGeom>
        </p:spPr>
        <p:txBody>
          <a:bodyPr>
            <a:normAutofit/>
          </a:bodyPr>
          <a:lstStyle>
            <a:lvl1pPr marL="0" indent="0" algn="r">
              <a:buFontTx/>
              <a:buNone/>
              <a:defRPr sz="1800" b="1">
                <a:latin typeface="Verdana" panose="020B0604030504040204" pitchFamily="34" charset="0"/>
                <a:ea typeface="Verdana" panose="020B0604030504040204" pitchFamily="34" charset="0"/>
              </a:defRPr>
            </a:lvl1pPr>
            <a:lvl2pPr marL="342900" indent="0">
              <a:buFontTx/>
              <a:buNone/>
              <a:defRPr>
                <a:latin typeface="Verdana" panose="020B0604030504040204" pitchFamily="34" charset="0"/>
                <a:ea typeface="Verdana" panose="020B0604030504040204" pitchFamily="34" charset="0"/>
              </a:defRPr>
            </a:lvl2pPr>
            <a:lvl3pPr marL="571500" indent="0">
              <a:buFontTx/>
              <a:buNone/>
              <a:defRPr>
                <a:latin typeface="Verdana" panose="020B0604030504040204" pitchFamily="34" charset="0"/>
                <a:ea typeface="Verdana" panose="020B0604030504040204" pitchFamily="34" charset="0"/>
              </a:defRPr>
            </a:lvl3pPr>
            <a:lvl4pPr marL="800100" indent="0">
              <a:buFontTx/>
              <a:buNone/>
              <a:defRPr>
                <a:latin typeface="Verdana" panose="020B0604030504040204" pitchFamily="34" charset="0"/>
                <a:ea typeface="Verdana" panose="020B0604030504040204" pitchFamily="34" charset="0"/>
              </a:defRPr>
            </a:lvl4pPr>
            <a:lvl5pPr marL="490050" indent="0">
              <a:buFontTx/>
              <a:buNone/>
              <a:defRPr>
                <a:latin typeface="Verdana" panose="020B0604030504040204" pitchFamily="34" charset="0"/>
                <a:ea typeface="Verdana" panose="020B0604030504040204" pitchFamily="34" charset="0"/>
              </a:defRPr>
            </a:lvl5pPr>
          </a:lstStyle>
          <a:p>
            <a:pPr lvl="0"/>
            <a:r>
              <a:rPr lang="en-US" dirty="0"/>
              <a:t>Course #.day</a:t>
            </a:r>
          </a:p>
        </p:txBody>
      </p:sp>
      <p:sp>
        <p:nvSpPr>
          <p:cNvPr id="2" name="Rectangle 1">
            <a:extLst>
              <a:ext uri="{FF2B5EF4-FFF2-40B4-BE49-F238E27FC236}">
                <a16:creationId xmlns:a16="http://schemas.microsoft.com/office/drawing/2014/main" id="{5F836B83-8A06-FC38-5B28-80C8023DFEA6}"/>
              </a:ext>
            </a:extLst>
          </p:cNvPr>
          <p:cNvSpPr/>
          <p:nvPr userDrawn="1"/>
        </p:nvSpPr>
        <p:spPr>
          <a:xfrm>
            <a:off x="428625" y="-1"/>
            <a:ext cx="2430484" cy="1417983"/>
          </a:xfrm>
          <a:prstGeom prst="rect">
            <a:avLst/>
          </a:prstGeom>
          <a:solidFill>
            <a:srgbClr val="404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42592CFA-7314-AFC3-16DB-4144748444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08073" cy="404034"/>
          </a:xfrm>
          <a:prstGeom prst="rect">
            <a:avLst/>
          </a:prstGeom>
        </p:spPr>
      </p:pic>
      <p:cxnSp>
        <p:nvCxnSpPr>
          <p:cNvPr id="5" name="Straight Connector 4">
            <a:extLst>
              <a:ext uri="{FF2B5EF4-FFF2-40B4-BE49-F238E27FC236}">
                <a16:creationId xmlns:a16="http://schemas.microsoft.com/office/drawing/2014/main" id="{E0349CD0-E067-9962-D87D-5F5B698B5848}"/>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6" name="Freeform 13">
            <a:extLst>
              <a:ext uri="{FF2B5EF4-FFF2-40B4-BE49-F238E27FC236}">
                <a16:creationId xmlns:a16="http://schemas.microsoft.com/office/drawing/2014/main" id="{AFA1203E-9C1C-43C9-9F62-5952464097DD}"/>
              </a:ext>
            </a:extLst>
          </p:cNvPr>
          <p:cNvSpPr/>
          <p:nvPr userDrawn="1"/>
        </p:nvSpPr>
        <p:spPr>
          <a:xfrm>
            <a:off x="1806032" y="728294"/>
            <a:ext cx="806794" cy="397210"/>
          </a:xfrm>
          <a:custGeom>
            <a:avLst/>
            <a:gdLst>
              <a:gd name="connsiteX0" fmla="*/ 130207 w 867632"/>
              <a:gd name="connsiteY0" fmla="*/ 121 h 427163"/>
              <a:gd name="connsiteX1" fmla="*/ 0 w 867632"/>
              <a:gd name="connsiteY1" fmla="*/ 121 h 427163"/>
              <a:gd name="connsiteX2" fmla="*/ 0 w 867632"/>
              <a:gd name="connsiteY2" fmla="*/ 427032 h 427163"/>
              <a:gd name="connsiteX3" fmla="*/ 130207 w 867632"/>
              <a:gd name="connsiteY3" fmla="*/ 427032 h 427163"/>
              <a:gd name="connsiteX4" fmla="*/ 190881 w 867632"/>
              <a:gd name="connsiteY4" fmla="*/ 405219 h 427163"/>
              <a:gd name="connsiteX5" fmla="*/ 212884 w 867632"/>
              <a:gd name="connsiteY5" fmla="*/ 346545 h 427163"/>
              <a:gd name="connsiteX6" fmla="*/ 212884 w 867632"/>
              <a:gd name="connsiteY6" fmla="*/ 81179 h 427163"/>
              <a:gd name="connsiteX7" fmla="*/ 191167 w 867632"/>
              <a:gd name="connsiteY7" fmla="*/ 22695 h 427163"/>
              <a:gd name="connsiteX8" fmla="*/ 130207 w 867632"/>
              <a:gd name="connsiteY8" fmla="*/ 121 h 427163"/>
              <a:gd name="connsiteX9" fmla="*/ 148685 w 867632"/>
              <a:gd name="connsiteY9" fmla="*/ 336353 h 427163"/>
              <a:gd name="connsiteX10" fmla="*/ 139160 w 867632"/>
              <a:gd name="connsiteY10" fmla="*/ 363023 h 427163"/>
              <a:gd name="connsiteX11" fmla="*/ 109823 w 867632"/>
              <a:gd name="connsiteY11" fmla="*/ 372548 h 427163"/>
              <a:gd name="connsiteX12" fmla="*/ 63722 w 867632"/>
              <a:gd name="connsiteY12" fmla="*/ 372548 h 427163"/>
              <a:gd name="connsiteX13" fmla="*/ 63722 w 867632"/>
              <a:gd name="connsiteY13" fmla="*/ 54318 h 427163"/>
              <a:gd name="connsiteX14" fmla="*/ 111347 w 867632"/>
              <a:gd name="connsiteY14" fmla="*/ 54318 h 427163"/>
              <a:gd name="connsiteX15" fmla="*/ 138684 w 867632"/>
              <a:gd name="connsiteY15" fmla="*/ 63843 h 427163"/>
              <a:gd name="connsiteX16" fmla="*/ 148781 w 867632"/>
              <a:gd name="connsiteY16" fmla="*/ 90513 h 427163"/>
              <a:gd name="connsiteX17" fmla="*/ 282035 w 867632"/>
              <a:gd name="connsiteY17" fmla="*/ 121 h 427163"/>
              <a:gd name="connsiteX18" fmla="*/ 456343 w 867632"/>
              <a:gd name="connsiteY18" fmla="*/ 121 h 427163"/>
              <a:gd name="connsiteX19" fmla="*/ 456343 w 867632"/>
              <a:gd name="connsiteY19" fmla="*/ 56604 h 427163"/>
              <a:gd name="connsiteX20" fmla="*/ 345377 w 867632"/>
              <a:gd name="connsiteY20" fmla="*/ 56604 h 427163"/>
              <a:gd name="connsiteX21" fmla="*/ 345377 w 867632"/>
              <a:gd name="connsiteY21" fmla="*/ 182810 h 427163"/>
              <a:gd name="connsiteX22" fmla="*/ 439769 w 867632"/>
              <a:gd name="connsiteY22" fmla="*/ 182810 h 427163"/>
              <a:gd name="connsiteX23" fmla="*/ 439769 w 867632"/>
              <a:gd name="connsiteY23" fmla="*/ 238151 h 427163"/>
              <a:gd name="connsiteX24" fmla="*/ 345377 w 867632"/>
              <a:gd name="connsiteY24" fmla="*/ 238151 h 427163"/>
              <a:gd name="connsiteX25" fmla="*/ 345377 w 867632"/>
              <a:gd name="connsiteY25" fmla="*/ 427032 h 427163"/>
              <a:gd name="connsiteX26" fmla="*/ 281654 w 867632"/>
              <a:gd name="connsiteY26" fmla="*/ 427032 h 427163"/>
              <a:gd name="connsiteX27" fmla="*/ 513397 w 867632"/>
              <a:gd name="connsiteY27" fmla="*/ 121 h 427163"/>
              <a:gd name="connsiteX28" fmla="*/ 577025 w 867632"/>
              <a:gd name="connsiteY28" fmla="*/ 121 h 427163"/>
              <a:gd name="connsiteX29" fmla="*/ 577025 w 867632"/>
              <a:gd name="connsiteY29" fmla="*/ 427032 h 427163"/>
              <a:gd name="connsiteX30" fmla="*/ 513397 w 867632"/>
              <a:gd name="connsiteY30" fmla="*/ 427032 h 427163"/>
              <a:gd name="connsiteX31" fmla="*/ 867632 w 867632"/>
              <a:gd name="connsiteY31" fmla="*/ 424841 h 427163"/>
              <a:gd name="connsiteX32" fmla="*/ 867632 w 867632"/>
              <a:gd name="connsiteY32" fmla="*/ 427032 h 427163"/>
              <a:gd name="connsiteX33" fmla="*/ 800957 w 867632"/>
              <a:gd name="connsiteY33" fmla="*/ 427032 h 427163"/>
              <a:gd name="connsiteX34" fmla="*/ 730568 w 867632"/>
              <a:gd name="connsiteY34" fmla="*/ 228340 h 427163"/>
              <a:gd name="connsiteX35" fmla="*/ 730568 w 867632"/>
              <a:gd name="connsiteY35" fmla="*/ 189764 h 427163"/>
              <a:gd name="connsiteX36" fmla="*/ 793147 w 867632"/>
              <a:gd name="connsiteY36" fmla="*/ 189764 h 427163"/>
              <a:gd name="connsiteX37" fmla="*/ 793147 w 867632"/>
              <a:gd name="connsiteY37" fmla="*/ 54318 h 427163"/>
              <a:gd name="connsiteX38" fmla="*/ 712661 w 867632"/>
              <a:gd name="connsiteY38" fmla="*/ 54318 h 427163"/>
              <a:gd name="connsiteX39" fmla="*/ 712661 w 867632"/>
              <a:gd name="connsiteY39" fmla="*/ 427032 h 427163"/>
              <a:gd name="connsiteX40" fmla="*/ 648938 w 867632"/>
              <a:gd name="connsiteY40" fmla="*/ 427032 h 427163"/>
              <a:gd name="connsiteX41" fmla="*/ 648938 w 867632"/>
              <a:gd name="connsiteY41" fmla="*/ 121 h 427163"/>
              <a:gd name="connsiteX42" fmla="*/ 818293 w 867632"/>
              <a:gd name="connsiteY42" fmla="*/ 121 h 427163"/>
              <a:gd name="connsiteX43" fmla="*/ 856869 w 867632"/>
              <a:gd name="connsiteY43" fmla="*/ 39269 h 427163"/>
              <a:gd name="connsiteX44" fmla="*/ 856869 w 867632"/>
              <a:gd name="connsiteY44" fmla="*/ 194622 h 427163"/>
              <a:gd name="connsiteX45" fmla="*/ 818769 w 867632"/>
              <a:gd name="connsiteY45" fmla="*/ 233674 h 427163"/>
              <a:gd name="connsiteX46" fmla="*/ 796957 w 867632"/>
              <a:gd name="connsiteY46" fmla="*/ 233674 h 42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7632" h="427163">
                <a:moveTo>
                  <a:pt x="130207" y="121"/>
                </a:moveTo>
                <a:lnTo>
                  <a:pt x="0" y="121"/>
                </a:lnTo>
                <a:lnTo>
                  <a:pt x="0" y="427032"/>
                </a:lnTo>
                <a:lnTo>
                  <a:pt x="130207" y="427032"/>
                </a:lnTo>
                <a:cubicBezTo>
                  <a:pt x="152552" y="428298"/>
                  <a:pt x="174450" y="420421"/>
                  <a:pt x="190881" y="405219"/>
                </a:cubicBezTo>
                <a:cubicBezTo>
                  <a:pt x="206026" y="389551"/>
                  <a:pt x="213989" y="368310"/>
                  <a:pt x="212884" y="346545"/>
                </a:cubicBezTo>
                <a:lnTo>
                  <a:pt x="212884" y="81179"/>
                </a:lnTo>
                <a:cubicBezTo>
                  <a:pt x="213808" y="59557"/>
                  <a:pt x="205988" y="38469"/>
                  <a:pt x="191167" y="22695"/>
                </a:cubicBezTo>
                <a:cubicBezTo>
                  <a:pt x="174841" y="7065"/>
                  <a:pt x="152771" y="-1108"/>
                  <a:pt x="130207" y="121"/>
                </a:cubicBezTo>
                <a:close/>
                <a:moveTo>
                  <a:pt x="148685" y="336353"/>
                </a:moveTo>
                <a:cubicBezTo>
                  <a:pt x="149238" y="346164"/>
                  <a:pt x="145809" y="355785"/>
                  <a:pt x="139160" y="363023"/>
                </a:cubicBezTo>
                <a:cubicBezTo>
                  <a:pt x="131064" y="370024"/>
                  <a:pt x="120482" y="373453"/>
                  <a:pt x="109823" y="372548"/>
                </a:cubicBezTo>
                <a:lnTo>
                  <a:pt x="63722" y="372548"/>
                </a:lnTo>
                <a:lnTo>
                  <a:pt x="63722" y="54318"/>
                </a:lnTo>
                <a:lnTo>
                  <a:pt x="111347" y="54318"/>
                </a:lnTo>
                <a:cubicBezTo>
                  <a:pt x="121339" y="53871"/>
                  <a:pt x="131131" y="57281"/>
                  <a:pt x="138684" y="63843"/>
                </a:cubicBezTo>
                <a:cubicBezTo>
                  <a:pt x="145733" y="70863"/>
                  <a:pt x="149409" y="80588"/>
                  <a:pt x="148781" y="90513"/>
                </a:cubicBezTo>
                <a:close/>
                <a:moveTo>
                  <a:pt x="282035" y="121"/>
                </a:moveTo>
                <a:lnTo>
                  <a:pt x="456343" y="121"/>
                </a:lnTo>
                <a:lnTo>
                  <a:pt x="456343" y="56604"/>
                </a:lnTo>
                <a:lnTo>
                  <a:pt x="345377" y="56604"/>
                </a:lnTo>
                <a:lnTo>
                  <a:pt x="345377" y="182810"/>
                </a:lnTo>
                <a:lnTo>
                  <a:pt x="439769" y="182810"/>
                </a:lnTo>
                <a:lnTo>
                  <a:pt x="439769" y="238151"/>
                </a:lnTo>
                <a:lnTo>
                  <a:pt x="345377" y="238151"/>
                </a:lnTo>
                <a:lnTo>
                  <a:pt x="345377" y="427032"/>
                </a:lnTo>
                <a:lnTo>
                  <a:pt x="281654" y="427032"/>
                </a:lnTo>
                <a:close/>
                <a:moveTo>
                  <a:pt x="513397" y="121"/>
                </a:moveTo>
                <a:lnTo>
                  <a:pt x="577025" y="121"/>
                </a:lnTo>
                <a:lnTo>
                  <a:pt x="577025" y="427032"/>
                </a:lnTo>
                <a:lnTo>
                  <a:pt x="513397" y="427032"/>
                </a:lnTo>
                <a:close/>
                <a:moveTo>
                  <a:pt x="867632" y="424841"/>
                </a:moveTo>
                <a:lnTo>
                  <a:pt x="867632" y="427032"/>
                </a:lnTo>
                <a:lnTo>
                  <a:pt x="800957" y="427032"/>
                </a:lnTo>
                <a:lnTo>
                  <a:pt x="730568" y="228340"/>
                </a:lnTo>
                <a:lnTo>
                  <a:pt x="730568" y="189764"/>
                </a:lnTo>
                <a:lnTo>
                  <a:pt x="793147" y="189764"/>
                </a:lnTo>
                <a:lnTo>
                  <a:pt x="793147" y="54318"/>
                </a:lnTo>
                <a:lnTo>
                  <a:pt x="712661" y="54318"/>
                </a:lnTo>
                <a:lnTo>
                  <a:pt x="712661" y="427032"/>
                </a:lnTo>
                <a:lnTo>
                  <a:pt x="648938" y="427032"/>
                </a:lnTo>
                <a:lnTo>
                  <a:pt x="648938" y="121"/>
                </a:lnTo>
                <a:lnTo>
                  <a:pt x="818293" y="121"/>
                </a:lnTo>
                <a:cubicBezTo>
                  <a:pt x="844010" y="121"/>
                  <a:pt x="856869" y="13170"/>
                  <a:pt x="856869" y="39269"/>
                </a:cubicBezTo>
                <a:lnTo>
                  <a:pt x="856869" y="194622"/>
                </a:lnTo>
                <a:cubicBezTo>
                  <a:pt x="856869" y="220025"/>
                  <a:pt x="844172" y="233036"/>
                  <a:pt x="818769" y="233674"/>
                </a:cubicBezTo>
                <a:lnTo>
                  <a:pt x="796957" y="233674"/>
                </a:lnTo>
                <a:close/>
              </a:path>
            </a:pathLst>
          </a:custGeom>
          <a:solidFill>
            <a:srgbClr val="FFFFFF"/>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195697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208F2980-D18A-C149-B744-497B2566CD8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2" name="Content Placeholder 14">
            <a:extLst>
              <a:ext uri="{FF2B5EF4-FFF2-40B4-BE49-F238E27FC236}">
                <a16:creationId xmlns:a16="http://schemas.microsoft.com/office/drawing/2014/main" id="{307406AC-9B84-9124-6097-54225FD84546}"/>
              </a:ext>
            </a:extLst>
          </p:cNvPr>
          <p:cNvSpPr>
            <a:spLocks noGrp="1"/>
          </p:cNvSpPr>
          <p:nvPr>
            <p:ph sz="quarter" idx="20"/>
          </p:nvPr>
        </p:nvSpPr>
        <p:spPr>
          <a:xfrm>
            <a:off x="428625" y="1233489"/>
            <a:ext cx="11334750" cy="2443162"/>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20B338FB-AC9D-814A-ABC3-1A9075AD896A}"/>
              </a:ext>
            </a:extLst>
          </p:cNvPr>
          <p:cNvSpPr>
            <a:spLocks noGrp="1"/>
          </p:cNvSpPr>
          <p:nvPr>
            <p:ph sz="quarter" idx="21"/>
          </p:nvPr>
        </p:nvSpPr>
        <p:spPr>
          <a:xfrm>
            <a:off x="428625" y="3858305"/>
            <a:ext cx="11334750" cy="2847294"/>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3563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ABAE774-2F61-9F4E-BCE2-EDDCFEEC965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2" name="Title 1">
            <a:extLst>
              <a:ext uri="{FF2B5EF4-FFF2-40B4-BE49-F238E27FC236}">
                <a16:creationId xmlns:a16="http://schemas.microsoft.com/office/drawing/2014/main" id="{5A3DCA9F-BCCC-CC41-84DE-C2EF82AB1C1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61315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except for hea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026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and Resources">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Box 3">
            <a:extLst>
              <a:ext uri="{FF2B5EF4-FFF2-40B4-BE49-F238E27FC236}">
                <a16:creationId xmlns:a16="http://schemas.microsoft.com/office/drawing/2014/main" id="{E3FAC4AC-C72B-1C3D-9625-C5BF17198D2E}"/>
              </a:ext>
            </a:extLst>
          </p:cNvPr>
          <p:cNvSpPr txBox="1"/>
          <p:nvPr userDrawn="1"/>
        </p:nvSpPr>
        <p:spPr>
          <a:xfrm>
            <a:off x="333374" y="2578541"/>
            <a:ext cx="11176285" cy="923330"/>
          </a:xfrm>
          <a:prstGeom prst="rect">
            <a:avLst/>
          </a:prstGeom>
          <a:noFill/>
        </p:spPr>
        <p:txBody>
          <a:bodyPr wrap="square" rtlCol="0">
            <a:spAutoFit/>
          </a:bodyPr>
          <a:lstStyle/>
          <a:p>
            <a:r>
              <a:rPr lang="en-US" sz="5400" b="1" dirty="0">
                <a:latin typeface="Verdana" panose="020B0604030504040204" pitchFamily="34" charset="0"/>
                <a:ea typeface="Verdana" panose="020B0604030504040204" pitchFamily="34" charset="0"/>
              </a:rPr>
              <a:t>Contacts and Resources</a:t>
            </a:r>
          </a:p>
        </p:txBody>
      </p:sp>
      <p:sp>
        <p:nvSpPr>
          <p:cNvPr id="5" name="TextBox 4">
            <a:extLst>
              <a:ext uri="{FF2B5EF4-FFF2-40B4-BE49-F238E27FC236}">
                <a16:creationId xmlns:a16="http://schemas.microsoft.com/office/drawing/2014/main" id="{8D55DB56-0BF8-F755-C6BE-D0C7598D4119}"/>
              </a:ext>
            </a:extLst>
          </p:cNvPr>
          <p:cNvSpPr txBox="1"/>
          <p:nvPr userDrawn="1"/>
        </p:nvSpPr>
        <p:spPr>
          <a:xfrm>
            <a:off x="8658225" y="439008"/>
            <a:ext cx="3310968" cy="1708160"/>
          </a:xfrm>
          <a:prstGeom prst="rect">
            <a:avLst/>
          </a:prstGeom>
          <a:noFill/>
        </p:spPr>
        <p:txBody>
          <a:bodyPr wrap="square" rtlCol="0">
            <a:spAutoFit/>
          </a:bodyPr>
          <a:lstStyle/>
          <a:p>
            <a:r>
              <a:rPr lang="en-US" sz="1500" dirty="0">
                <a:latin typeface="+mn-lt"/>
                <a:ea typeface="Verdana" panose="020B0604030504040204" pitchFamily="34" charset="0"/>
              </a:rPr>
              <a:t>General inquiries: info@sans.org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Registration: registration@sans.org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Tuition: tuition@sans.org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Press: press@sans.org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a:latin typeface="+mn-lt"/>
                <a:ea typeface="Verdana" panose="020B0604030504040204" pitchFamily="34" charset="0"/>
              </a:rPr>
              <a:t>301-654-SANS </a:t>
            </a:r>
            <a:r>
              <a:rPr lang="en-US" sz="1500" dirty="0">
                <a:latin typeface="+mn-lt"/>
                <a:ea typeface="Verdana" panose="020B0604030504040204" pitchFamily="34" charset="0"/>
              </a:rPr>
              <a:t>(7267)</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500" dirty="0"/>
          </a:p>
          <a:p>
            <a:endParaRPr lang="en-US" sz="1500" dirty="0"/>
          </a:p>
        </p:txBody>
      </p:sp>
      <p:sp>
        <p:nvSpPr>
          <p:cNvPr id="6" name="Text Placeholder 3">
            <a:extLst>
              <a:ext uri="{FF2B5EF4-FFF2-40B4-BE49-F238E27FC236}">
                <a16:creationId xmlns:a16="http://schemas.microsoft.com/office/drawing/2014/main" id="{CEE52BDE-E7CB-45D7-D28D-002B96724FC4}"/>
              </a:ext>
            </a:extLst>
          </p:cNvPr>
          <p:cNvSpPr>
            <a:spLocks noGrp="1"/>
          </p:cNvSpPr>
          <p:nvPr>
            <p:ph type="body" sz="quarter" idx="100" hasCustomPrompt="1"/>
          </p:nvPr>
        </p:nvSpPr>
        <p:spPr>
          <a:xfrm>
            <a:off x="333374" y="519702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hmahalik@gmail.com</a:t>
            </a:r>
          </a:p>
        </p:txBody>
      </p:sp>
      <p:sp>
        <p:nvSpPr>
          <p:cNvPr id="13" name="Text Placeholder 3">
            <a:extLst>
              <a:ext uri="{FF2B5EF4-FFF2-40B4-BE49-F238E27FC236}">
                <a16:creationId xmlns:a16="http://schemas.microsoft.com/office/drawing/2014/main" id="{6A081448-FB84-A17D-8487-EC9BA42B8E66}"/>
              </a:ext>
            </a:extLst>
          </p:cNvPr>
          <p:cNvSpPr>
            <a:spLocks noGrp="1"/>
          </p:cNvSpPr>
          <p:nvPr>
            <p:ph type="body" sz="quarter" idx="101" hasCustomPrompt="1"/>
          </p:nvPr>
        </p:nvSpPr>
        <p:spPr>
          <a:xfrm>
            <a:off x="333374"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Twitter: @heathermahalik</a:t>
            </a:r>
          </a:p>
        </p:txBody>
      </p:sp>
      <p:sp>
        <p:nvSpPr>
          <p:cNvPr id="14" name="Text Placeholder 3">
            <a:extLst>
              <a:ext uri="{FF2B5EF4-FFF2-40B4-BE49-F238E27FC236}">
                <a16:creationId xmlns:a16="http://schemas.microsoft.com/office/drawing/2014/main" id="{CD3476B1-58F7-1B3E-3CC5-83AAF707A091}"/>
              </a:ext>
            </a:extLst>
          </p:cNvPr>
          <p:cNvSpPr>
            <a:spLocks noGrp="1"/>
          </p:cNvSpPr>
          <p:nvPr>
            <p:ph type="body" sz="quarter" idx="102"/>
          </p:nvPr>
        </p:nvSpPr>
        <p:spPr>
          <a:xfrm>
            <a:off x="333374" y="589572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15" name="Text Placeholder 3">
            <a:extLst>
              <a:ext uri="{FF2B5EF4-FFF2-40B4-BE49-F238E27FC236}">
                <a16:creationId xmlns:a16="http://schemas.microsoft.com/office/drawing/2014/main" id="{0E1C5041-234A-A543-C9D9-15AB43C3D44F}"/>
              </a:ext>
            </a:extLst>
          </p:cNvPr>
          <p:cNvSpPr>
            <a:spLocks noGrp="1"/>
          </p:cNvSpPr>
          <p:nvPr>
            <p:ph type="body" sz="quarter" idx="103"/>
          </p:nvPr>
        </p:nvSpPr>
        <p:spPr>
          <a:xfrm>
            <a:off x="333374" y="6237496"/>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16" name="Text Placeholder 3">
            <a:extLst>
              <a:ext uri="{FF2B5EF4-FFF2-40B4-BE49-F238E27FC236}">
                <a16:creationId xmlns:a16="http://schemas.microsoft.com/office/drawing/2014/main" id="{C1791648-2F59-B815-B425-3CDE57567A11}"/>
              </a:ext>
            </a:extLst>
          </p:cNvPr>
          <p:cNvSpPr>
            <a:spLocks noGrp="1"/>
          </p:cNvSpPr>
          <p:nvPr>
            <p:ph type="body" sz="quarter" idx="104" hasCustomPrompt="1"/>
          </p:nvPr>
        </p:nvSpPr>
        <p:spPr>
          <a:xfrm>
            <a:off x="3267075" y="4521204"/>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AUTHOR</a:t>
            </a:r>
          </a:p>
        </p:txBody>
      </p:sp>
      <p:sp>
        <p:nvSpPr>
          <p:cNvPr id="17" name="Text Placeholder 3">
            <a:extLst>
              <a:ext uri="{FF2B5EF4-FFF2-40B4-BE49-F238E27FC236}">
                <a16:creationId xmlns:a16="http://schemas.microsoft.com/office/drawing/2014/main" id="{E5DC3011-CB45-A6F5-7349-9DBFA471393F}"/>
              </a:ext>
            </a:extLst>
          </p:cNvPr>
          <p:cNvSpPr>
            <a:spLocks noGrp="1"/>
          </p:cNvSpPr>
          <p:nvPr>
            <p:ph type="body" sz="quarter" idx="105" hasCustomPrompt="1"/>
          </p:nvPr>
        </p:nvSpPr>
        <p:spPr>
          <a:xfrm>
            <a:off x="3267075" y="4853673"/>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Domenica Crognale</a:t>
            </a:r>
          </a:p>
        </p:txBody>
      </p:sp>
      <p:sp>
        <p:nvSpPr>
          <p:cNvPr id="18" name="Text Placeholder 3">
            <a:extLst>
              <a:ext uri="{FF2B5EF4-FFF2-40B4-BE49-F238E27FC236}">
                <a16:creationId xmlns:a16="http://schemas.microsoft.com/office/drawing/2014/main" id="{37B7B33D-0359-8E32-726E-ACC94C2B20E8}"/>
              </a:ext>
            </a:extLst>
          </p:cNvPr>
          <p:cNvSpPr>
            <a:spLocks noGrp="1"/>
          </p:cNvSpPr>
          <p:nvPr>
            <p:ph type="body" sz="quarter" idx="106" hasCustomPrompt="1"/>
          </p:nvPr>
        </p:nvSpPr>
        <p:spPr>
          <a:xfrm>
            <a:off x="3267074" y="5206325"/>
            <a:ext cx="4143376"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domenica.crognale@gmail.com</a:t>
            </a:r>
          </a:p>
        </p:txBody>
      </p:sp>
      <p:sp>
        <p:nvSpPr>
          <p:cNvPr id="19" name="Text Placeholder 3">
            <a:extLst>
              <a:ext uri="{FF2B5EF4-FFF2-40B4-BE49-F238E27FC236}">
                <a16:creationId xmlns:a16="http://schemas.microsoft.com/office/drawing/2014/main" id="{6E5AB6ED-6584-A588-BBCE-BE150A179C0C}"/>
              </a:ext>
            </a:extLst>
          </p:cNvPr>
          <p:cNvSpPr>
            <a:spLocks noGrp="1"/>
          </p:cNvSpPr>
          <p:nvPr>
            <p:ph type="body" sz="quarter" idx="107" hasCustomPrompt="1"/>
          </p:nvPr>
        </p:nvSpPr>
        <p:spPr>
          <a:xfrm>
            <a:off x="3267074" y="5556173"/>
            <a:ext cx="3505201"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Twitter:@</a:t>
            </a:r>
            <a:r>
              <a:rPr lang="en-US" dirty="0" err="1"/>
              <a:t>domenicacrognal</a:t>
            </a:r>
            <a:endParaRPr lang="en-US" dirty="0"/>
          </a:p>
        </p:txBody>
      </p:sp>
      <p:sp>
        <p:nvSpPr>
          <p:cNvPr id="20" name="Text Placeholder 3">
            <a:extLst>
              <a:ext uri="{FF2B5EF4-FFF2-40B4-BE49-F238E27FC236}">
                <a16:creationId xmlns:a16="http://schemas.microsoft.com/office/drawing/2014/main" id="{314CC017-3AAF-7D8E-B8C4-F0A0C60296F2}"/>
              </a:ext>
            </a:extLst>
          </p:cNvPr>
          <p:cNvSpPr>
            <a:spLocks noGrp="1"/>
          </p:cNvSpPr>
          <p:nvPr>
            <p:ph type="body" sz="quarter" idx="108"/>
          </p:nvPr>
        </p:nvSpPr>
        <p:spPr>
          <a:xfrm>
            <a:off x="3267074" y="5905027"/>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1" name="Text Placeholder 3">
            <a:extLst>
              <a:ext uri="{FF2B5EF4-FFF2-40B4-BE49-F238E27FC236}">
                <a16:creationId xmlns:a16="http://schemas.microsoft.com/office/drawing/2014/main" id="{FCEFE6E3-C44D-6DD8-CF32-0ACB23A9419E}"/>
              </a:ext>
            </a:extLst>
          </p:cNvPr>
          <p:cNvSpPr>
            <a:spLocks noGrp="1"/>
          </p:cNvSpPr>
          <p:nvPr>
            <p:ph type="body" sz="quarter" idx="109"/>
          </p:nvPr>
        </p:nvSpPr>
        <p:spPr>
          <a:xfrm>
            <a:off x="3267074" y="6246800"/>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Click to edit Master text styles</a:t>
            </a:r>
          </a:p>
        </p:txBody>
      </p:sp>
      <p:sp>
        <p:nvSpPr>
          <p:cNvPr id="22" name="Text Placeholder 3">
            <a:extLst>
              <a:ext uri="{FF2B5EF4-FFF2-40B4-BE49-F238E27FC236}">
                <a16:creationId xmlns:a16="http://schemas.microsoft.com/office/drawing/2014/main" id="{617FBEDE-06DF-3D07-FD2C-6FACEA7FFD7C}"/>
              </a:ext>
            </a:extLst>
          </p:cNvPr>
          <p:cNvSpPr>
            <a:spLocks noGrp="1"/>
          </p:cNvSpPr>
          <p:nvPr>
            <p:ph type="body" sz="quarter" idx="110" hasCustomPrompt="1"/>
          </p:nvPr>
        </p:nvSpPr>
        <p:spPr>
          <a:xfrm>
            <a:off x="6200774" y="4511900"/>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DFIR RESOURCES</a:t>
            </a:r>
          </a:p>
        </p:txBody>
      </p:sp>
      <p:sp>
        <p:nvSpPr>
          <p:cNvPr id="23" name="Text Placeholder 3">
            <a:extLst>
              <a:ext uri="{FF2B5EF4-FFF2-40B4-BE49-F238E27FC236}">
                <a16:creationId xmlns:a16="http://schemas.microsoft.com/office/drawing/2014/main" id="{06B08F70-68CF-5A5E-9C71-1F6A510C3E0C}"/>
              </a:ext>
            </a:extLst>
          </p:cNvPr>
          <p:cNvSpPr>
            <a:spLocks noGrp="1"/>
          </p:cNvSpPr>
          <p:nvPr>
            <p:ph type="body" sz="quarter" idx="111"/>
          </p:nvPr>
        </p:nvSpPr>
        <p:spPr>
          <a:xfrm>
            <a:off x="6200774" y="4844369"/>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4" name="Text Placeholder 3">
            <a:extLst>
              <a:ext uri="{FF2B5EF4-FFF2-40B4-BE49-F238E27FC236}">
                <a16:creationId xmlns:a16="http://schemas.microsoft.com/office/drawing/2014/main" id="{B762A79C-1CDE-08BC-D383-DF91C190C761}"/>
              </a:ext>
            </a:extLst>
          </p:cNvPr>
          <p:cNvSpPr>
            <a:spLocks noGrp="1"/>
          </p:cNvSpPr>
          <p:nvPr>
            <p:ph type="body" sz="quarter" idx="112"/>
          </p:nvPr>
        </p:nvSpPr>
        <p:spPr>
          <a:xfrm>
            <a:off x="6200773" y="519702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5" name="Text Placeholder 3">
            <a:extLst>
              <a:ext uri="{FF2B5EF4-FFF2-40B4-BE49-F238E27FC236}">
                <a16:creationId xmlns:a16="http://schemas.microsoft.com/office/drawing/2014/main" id="{353C443F-4A1B-2AE3-7DA3-F0A78F6F1CFF}"/>
              </a:ext>
            </a:extLst>
          </p:cNvPr>
          <p:cNvSpPr>
            <a:spLocks noGrp="1"/>
          </p:cNvSpPr>
          <p:nvPr>
            <p:ph type="body" sz="quarter" idx="113"/>
          </p:nvPr>
        </p:nvSpPr>
        <p:spPr>
          <a:xfrm>
            <a:off x="6200773"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6" name="Text Placeholder 3">
            <a:extLst>
              <a:ext uri="{FF2B5EF4-FFF2-40B4-BE49-F238E27FC236}">
                <a16:creationId xmlns:a16="http://schemas.microsoft.com/office/drawing/2014/main" id="{EC2CA0C3-423B-9182-FBAB-29AEF4B58776}"/>
              </a:ext>
            </a:extLst>
          </p:cNvPr>
          <p:cNvSpPr>
            <a:spLocks noGrp="1"/>
          </p:cNvSpPr>
          <p:nvPr>
            <p:ph type="body" sz="quarter" idx="114"/>
          </p:nvPr>
        </p:nvSpPr>
        <p:spPr>
          <a:xfrm>
            <a:off x="6200773" y="589572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7" name="Text Placeholder 3">
            <a:extLst>
              <a:ext uri="{FF2B5EF4-FFF2-40B4-BE49-F238E27FC236}">
                <a16:creationId xmlns:a16="http://schemas.microsoft.com/office/drawing/2014/main" id="{E7F0C636-243D-E039-7E72-8175DF8F9A5C}"/>
              </a:ext>
            </a:extLst>
          </p:cNvPr>
          <p:cNvSpPr>
            <a:spLocks noGrp="1"/>
          </p:cNvSpPr>
          <p:nvPr>
            <p:ph type="body" sz="quarter" idx="115"/>
          </p:nvPr>
        </p:nvSpPr>
        <p:spPr>
          <a:xfrm>
            <a:off x="6200773" y="6237496"/>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29" name="Text Placeholder 3">
            <a:extLst>
              <a:ext uri="{FF2B5EF4-FFF2-40B4-BE49-F238E27FC236}">
                <a16:creationId xmlns:a16="http://schemas.microsoft.com/office/drawing/2014/main" id="{32D688D1-C7E2-B5E1-2229-92F395147684}"/>
              </a:ext>
            </a:extLst>
          </p:cNvPr>
          <p:cNvSpPr>
            <a:spLocks noGrp="1"/>
          </p:cNvSpPr>
          <p:nvPr>
            <p:ph type="body" sz="quarter" idx="116" hasCustomPrompt="1"/>
          </p:nvPr>
        </p:nvSpPr>
        <p:spPr>
          <a:xfrm>
            <a:off x="9134473" y="4505142"/>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lang="en-US" dirty="0"/>
              <a:t>AUTHOR/CURRICULUM</a:t>
            </a:r>
          </a:p>
        </p:txBody>
      </p:sp>
      <p:sp>
        <p:nvSpPr>
          <p:cNvPr id="30" name="Text Placeholder 3">
            <a:extLst>
              <a:ext uri="{FF2B5EF4-FFF2-40B4-BE49-F238E27FC236}">
                <a16:creationId xmlns:a16="http://schemas.microsoft.com/office/drawing/2014/main" id="{41ED5CC6-D6C1-3CF0-6E35-E5F3D04D33CF}"/>
              </a:ext>
            </a:extLst>
          </p:cNvPr>
          <p:cNvSpPr>
            <a:spLocks noGrp="1"/>
          </p:cNvSpPr>
          <p:nvPr>
            <p:ph type="body" sz="quarter" idx="117"/>
          </p:nvPr>
        </p:nvSpPr>
        <p:spPr>
          <a:xfrm>
            <a:off x="9134473" y="4837611"/>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31" name="Text Placeholder 3">
            <a:extLst>
              <a:ext uri="{FF2B5EF4-FFF2-40B4-BE49-F238E27FC236}">
                <a16:creationId xmlns:a16="http://schemas.microsoft.com/office/drawing/2014/main" id="{1B33EB4D-EBCF-DAED-670B-3F581E5EC76B}"/>
              </a:ext>
            </a:extLst>
          </p:cNvPr>
          <p:cNvSpPr>
            <a:spLocks noGrp="1"/>
          </p:cNvSpPr>
          <p:nvPr>
            <p:ph type="body" sz="quarter" idx="118"/>
          </p:nvPr>
        </p:nvSpPr>
        <p:spPr>
          <a:xfrm>
            <a:off x="9134472" y="519026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32" name="Text Placeholder 3">
            <a:extLst>
              <a:ext uri="{FF2B5EF4-FFF2-40B4-BE49-F238E27FC236}">
                <a16:creationId xmlns:a16="http://schemas.microsoft.com/office/drawing/2014/main" id="{C0EFCEF7-5D4C-1A29-4432-26C6A4010B0A}"/>
              </a:ext>
            </a:extLst>
          </p:cNvPr>
          <p:cNvSpPr>
            <a:spLocks noGrp="1"/>
          </p:cNvSpPr>
          <p:nvPr>
            <p:ph type="body" sz="quarter" idx="119"/>
          </p:nvPr>
        </p:nvSpPr>
        <p:spPr>
          <a:xfrm>
            <a:off x="9134472" y="554011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33" name="Text Placeholder 3">
            <a:extLst>
              <a:ext uri="{FF2B5EF4-FFF2-40B4-BE49-F238E27FC236}">
                <a16:creationId xmlns:a16="http://schemas.microsoft.com/office/drawing/2014/main" id="{941F0C03-1ACA-7B9A-8390-C7733B0114A8}"/>
              </a:ext>
            </a:extLst>
          </p:cNvPr>
          <p:cNvSpPr>
            <a:spLocks noGrp="1"/>
          </p:cNvSpPr>
          <p:nvPr>
            <p:ph type="body" sz="quarter" idx="120"/>
          </p:nvPr>
        </p:nvSpPr>
        <p:spPr>
          <a:xfrm>
            <a:off x="9134472" y="5888965"/>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34" name="Text Placeholder 3">
            <a:extLst>
              <a:ext uri="{FF2B5EF4-FFF2-40B4-BE49-F238E27FC236}">
                <a16:creationId xmlns:a16="http://schemas.microsoft.com/office/drawing/2014/main" id="{FE52856C-48AE-C573-2D1E-347A174A7FB4}"/>
              </a:ext>
            </a:extLst>
          </p:cNvPr>
          <p:cNvSpPr>
            <a:spLocks noGrp="1"/>
          </p:cNvSpPr>
          <p:nvPr>
            <p:ph type="body" sz="quarter" idx="121"/>
          </p:nvPr>
        </p:nvSpPr>
        <p:spPr>
          <a:xfrm>
            <a:off x="9134472" y="6230738"/>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a:t>Click to edit Master text styles</a:t>
            </a:r>
          </a:p>
        </p:txBody>
      </p:sp>
      <p:sp>
        <p:nvSpPr>
          <p:cNvPr id="35" name="TextBox 34">
            <a:extLst>
              <a:ext uri="{FF2B5EF4-FFF2-40B4-BE49-F238E27FC236}">
                <a16:creationId xmlns:a16="http://schemas.microsoft.com/office/drawing/2014/main" id="{5D06C698-1DCB-0757-D9F5-FF35708BC35A}"/>
              </a:ext>
            </a:extLst>
          </p:cNvPr>
          <p:cNvSpPr txBox="1"/>
          <p:nvPr userDrawn="1"/>
        </p:nvSpPr>
        <p:spPr>
          <a:xfrm>
            <a:off x="304799" y="4521204"/>
            <a:ext cx="2819402" cy="323165"/>
          </a:xfrm>
          <a:prstGeom prst="rect">
            <a:avLst/>
          </a:prstGeom>
          <a:noFill/>
        </p:spPr>
        <p:txBody>
          <a:bodyPr wrap="square" rtlCol="0">
            <a:spAutoFit/>
          </a:bodyPr>
          <a:lstStyle/>
          <a:p>
            <a:r>
              <a:rPr lang="en-US" sz="1500" b="1" dirty="0"/>
              <a:t>AUTHOR</a:t>
            </a:r>
          </a:p>
        </p:txBody>
      </p:sp>
      <p:sp>
        <p:nvSpPr>
          <p:cNvPr id="36" name="Text Placeholder 3">
            <a:extLst>
              <a:ext uri="{FF2B5EF4-FFF2-40B4-BE49-F238E27FC236}">
                <a16:creationId xmlns:a16="http://schemas.microsoft.com/office/drawing/2014/main" id="{9F1D8E2F-247B-2481-1E2C-96CB8C4E56C4}"/>
              </a:ext>
            </a:extLst>
          </p:cNvPr>
          <p:cNvSpPr>
            <a:spLocks noGrp="1"/>
          </p:cNvSpPr>
          <p:nvPr>
            <p:ph type="body" sz="quarter" idx="122" hasCustomPrompt="1"/>
          </p:nvPr>
        </p:nvSpPr>
        <p:spPr>
          <a:xfrm>
            <a:off x="333373" y="4853672"/>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Heather Mahalik</a:t>
            </a:r>
          </a:p>
        </p:txBody>
      </p:sp>
      <p:sp>
        <p:nvSpPr>
          <p:cNvPr id="2" name="Rectangle 1">
            <a:extLst>
              <a:ext uri="{FF2B5EF4-FFF2-40B4-BE49-F238E27FC236}">
                <a16:creationId xmlns:a16="http://schemas.microsoft.com/office/drawing/2014/main" id="{55B9E834-EE50-4D39-8D8E-8860E21EDE1B}"/>
              </a:ext>
            </a:extLst>
          </p:cNvPr>
          <p:cNvSpPr/>
          <p:nvPr userDrawn="1"/>
        </p:nvSpPr>
        <p:spPr>
          <a:xfrm>
            <a:off x="428625" y="-1"/>
            <a:ext cx="2430484" cy="1417983"/>
          </a:xfrm>
          <a:prstGeom prst="rect">
            <a:avLst/>
          </a:prstGeom>
          <a:solidFill>
            <a:srgbClr val="404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45556790-B395-D32B-6C77-66979D33E5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08073" cy="404034"/>
          </a:xfrm>
          <a:prstGeom prst="rect">
            <a:avLst/>
          </a:prstGeom>
        </p:spPr>
      </p:pic>
      <p:cxnSp>
        <p:nvCxnSpPr>
          <p:cNvPr id="7" name="Straight Connector 6">
            <a:extLst>
              <a:ext uri="{FF2B5EF4-FFF2-40B4-BE49-F238E27FC236}">
                <a16:creationId xmlns:a16="http://schemas.microsoft.com/office/drawing/2014/main" id="{A42137FE-963A-AE03-6EC8-25E27E5486E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8" name="Freeform 13">
            <a:extLst>
              <a:ext uri="{FF2B5EF4-FFF2-40B4-BE49-F238E27FC236}">
                <a16:creationId xmlns:a16="http://schemas.microsoft.com/office/drawing/2014/main" id="{D62F0A01-E243-4332-8DB2-0E4CE7154E49}"/>
              </a:ext>
            </a:extLst>
          </p:cNvPr>
          <p:cNvSpPr/>
          <p:nvPr userDrawn="1"/>
        </p:nvSpPr>
        <p:spPr>
          <a:xfrm>
            <a:off x="1806032" y="728294"/>
            <a:ext cx="806794" cy="397210"/>
          </a:xfrm>
          <a:custGeom>
            <a:avLst/>
            <a:gdLst>
              <a:gd name="connsiteX0" fmla="*/ 130207 w 867632"/>
              <a:gd name="connsiteY0" fmla="*/ 121 h 427163"/>
              <a:gd name="connsiteX1" fmla="*/ 0 w 867632"/>
              <a:gd name="connsiteY1" fmla="*/ 121 h 427163"/>
              <a:gd name="connsiteX2" fmla="*/ 0 w 867632"/>
              <a:gd name="connsiteY2" fmla="*/ 427032 h 427163"/>
              <a:gd name="connsiteX3" fmla="*/ 130207 w 867632"/>
              <a:gd name="connsiteY3" fmla="*/ 427032 h 427163"/>
              <a:gd name="connsiteX4" fmla="*/ 190881 w 867632"/>
              <a:gd name="connsiteY4" fmla="*/ 405219 h 427163"/>
              <a:gd name="connsiteX5" fmla="*/ 212884 w 867632"/>
              <a:gd name="connsiteY5" fmla="*/ 346545 h 427163"/>
              <a:gd name="connsiteX6" fmla="*/ 212884 w 867632"/>
              <a:gd name="connsiteY6" fmla="*/ 81179 h 427163"/>
              <a:gd name="connsiteX7" fmla="*/ 191167 w 867632"/>
              <a:gd name="connsiteY7" fmla="*/ 22695 h 427163"/>
              <a:gd name="connsiteX8" fmla="*/ 130207 w 867632"/>
              <a:gd name="connsiteY8" fmla="*/ 121 h 427163"/>
              <a:gd name="connsiteX9" fmla="*/ 148685 w 867632"/>
              <a:gd name="connsiteY9" fmla="*/ 336353 h 427163"/>
              <a:gd name="connsiteX10" fmla="*/ 139160 w 867632"/>
              <a:gd name="connsiteY10" fmla="*/ 363023 h 427163"/>
              <a:gd name="connsiteX11" fmla="*/ 109823 w 867632"/>
              <a:gd name="connsiteY11" fmla="*/ 372548 h 427163"/>
              <a:gd name="connsiteX12" fmla="*/ 63722 w 867632"/>
              <a:gd name="connsiteY12" fmla="*/ 372548 h 427163"/>
              <a:gd name="connsiteX13" fmla="*/ 63722 w 867632"/>
              <a:gd name="connsiteY13" fmla="*/ 54318 h 427163"/>
              <a:gd name="connsiteX14" fmla="*/ 111347 w 867632"/>
              <a:gd name="connsiteY14" fmla="*/ 54318 h 427163"/>
              <a:gd name="connsiteX15" fmla="*/ 138684 w 867632"/>
              <a:gd name="connsiteY15" fmla="*/ 63843 h 427163"/>
              <a:gd name="connsiteX16" fmla="*/ 148781 w 867632"/>
              <a:gd name="connsiteY16" fmla="*/ 90513 h 427163"/>
              <a:gd name="connsiteX17" fmla="*/ 282035 w 867632"/>
              <a:gd name="connsiteY17" fmla="*/ 121 h 427163"/>
              <a:gd name="connsiteX18" fmla="*/ 456343 w 867632"/>
              <a:gd name="connsiteY18" fmla="*/ 121 h 427163"/>
              <a:gd name="connsiteX19" fmla="*/ 456343 w 867632"/>
              <a:gd name="connsiteY19" fmla="*/ 56604 h 427163"/>
              <a:gd name="connsiteX20" fmla="*/ 345377 w 867632"/>
              <a:gd name="connsiteY20" fmla="*/ 56604 h 427163"/>
              <a:gd name="connsiteX21" fmla="*/ 345377 w 867632"/>
              <a:gd name="connsiteY21" fmla="*/ 182810 h 427163"/>
              <a:gd name="connsiteX22" fmla="*/ 439769 w 867632"/>
              <a:gd name="connsiteY22" fmla="*/ 182810 h 427163"/>
              <a:gd name="connsiteX23" fmla="*/ 439769 w 867632"/>
              <a:gd name="connsiteY23" fmla="*/ 238151 h 427163"/>
              <a:gd name="connsiteX24" fmla="*/ 345377 w 867632"/>
              <a:gd name="connsiteY24" fmla="*/ 238151 h 427163"/>
              <a:gd name="connsiteX25" fmla="*/ 345377 w 867632"/>
              <a:gd name="connsiteY25" fmla="*/ 427032 h 427163"/>
              <a:gd name="connsiteX26" fmla="*/ 281654 w 867632"/>
              <a:gd name="connsiteY26" fmla="*/ 427032 h 427163"/>
              <a:gd name="connsiteX27" fmla="*/ 513397 w 867632"/>
              <a:gd name="connsiteY27" fmla="*/ 121 h 427163"/>
              <a:gd name="connsiteX28" fmla="*/ 577025 w 867632"/>
              <a:gd name="connsiteY28" fmla="*/ 121 h 427163"/>
              <a:gd name="connsiteX29" fmla="*/ 577025 w 867632"/>
              <a:gd name="connsiteY29" fmla="*/ 427032 h 427163"/>
              <a:gd name="connsiteX30" fmla="*/ 513397 w 867632"/>
              <a:gd name="connsiteY30" fmla="*/ 427032 h 427163"/>
              <a:gd name="connsiteX31" fmla="*/ 867632 w 867632"/>
              <a:gd name="connsiteY31" fmla="*/ 424841 h 427163"/>
              <a:gd name="connsiteX32" fmla="*/ 867632 w 867632"/>
              <a:gd name="connsiteY32" fmla="*/ 427032 h 427163"/>
              <a:gd name="connsiteX33" fmla="*/ 800957 w 867632"/>
              <a:gd name="connsiteY33" fmla="*/ 427032 h 427163"/>
              <a:gd name="connsiteX34" fmla="*/ 730568 w 867632"/>
              <a:gd name="connsiteY34" fmla="*/ 228340 h 427163"/>
              <a:gd name="connsiteX35" fmla="*/ 730568 w 867632"/>
              <a:gd name="connsiteY35" fmla="*/ 189764 h 427163"/>
              <a:gd name="connsiteX36" fmla="*/ 793147 w 867632"/>
              <a:gd name="connsiteY36" fmla="*/ 189764 h 427163"/>
              <a:gd name="connsiteX37" fmla="*/ 793147 w 867632"/>
              <a:gd name="connsiteY37" fmla="*/ 54318 h 427163"/>
              <a:gd name="connsiteX38" fmla="*/ 712661 w 867632"/>
              <a:gd name="connsiteY38" fmla="*/ 54318 h 427163"/>
              <a:gd name="connsiteX39" fmla="*/ 712661 w 867632"/>
              <a:gd name="connsiteY39" fmla="*/ 427032 h 427163"/>
              <a:gd name="connsiteX40" fmla="*/ 648938 w 867632"/>
              <a:gd name="connsiteY40" fmla="*/ 427032 h 427163"/>
              <a:gd name="connsiteX41" fmla="*/ 648938 w 867632"/>
              <a:gd name="connsiteY41" fmla="*/ 121 h 427163"/>
              <a:gd name="connsiteX42" fmla="*/ 818293 w 867632"/>
              <a:gd name="connsiteY42" fmla="*/ 121 h 427163"/>
              <a:gd name="connsiteX43" fmla="*/ 856869 w 867632"/>
              <a:gd name="connsiteY43" fmla="*/ 39269 h 427163"/>
              <a:gd name="connsiteX44" fmla="*/ 856869 w 867632"/>
              <a:gd name="connsiteY44" fmla="*/ 194622 h 427163"/>
              <a:gd name="connsiteX45" fmla="*/ 818769 w 867632"/>
              <a:gd name="connsiteY45" fmla="*/ 233674 h 427163"/>
              <a:gd name="connsiteX46" fmla="*/ 796957 w 867632"/>
              <a:gd name="connsiteY46" fmla="*/ 233674 h 42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7632" h="427163">
                <a:moveTo>
                  <a:pt x="130207" y="121"/>
                </a:moveTo>
                <a:lnTo>
                  <a:pt x="0" y="121"/>
                </a:lnTo>
                <a:lnTo>
                  <a:pt x="0" y="427032"/>
                </a:lnTo>
                <a:lnTo>
                  <a:pt x="130207" y="427032"/>
                </a:lnTo>
                <a:cubicBezTo>
                  <a:pt x="152552" y="428298"/>
                  <a:pt x="174450" y="420421"/>
                  <a:pt x="190881" y="405219"/>
                </a:cubicBezTo>
                <a:cubicBezTo>
                  <a:pt x="206026" y="389551"/>
                  <a:pt x="213989" y="368310"/>
                  <a:pt x="212884" y="346545"/>
                </a:cubicBezTo>
                <a:lnTo>
                  <a:pt x="212884" y="81179"/>
                </a:lnTo>
                <a:cubicBezTo>
                  <a:pt x="213808" y="59557"/>
                  <a:pt x="205988" y="38469"/>
                  <a:pt x="191167" y="22695"/>
                </a:cubicBezTo>
                <a:cubicBezTo>
                  <a:pt x="174841" y="7065"/>
                  <a:pt x="152771" y="-1108"/>
                  <a:pt x="130207" y="121"/>
                </a:cubicBezTo>
                <a:close/>
                <a:moveTo>
                  <a:pt x="148685" y="336353"/>
                </a:moveTo>
                <a:cubicBezTo>
                  <a:pt x="149238" y="346164"/>
                  <a:pt x="145809" y="355785"/>
                  <a:pt x="139160" y="363023"/>
                </a:cubicBezTo>
                <a:cubicBezTo>
                  <a:pt x="131064" y="370024"/>
                  <a:pt x="120482" y="373453"/>
                  <a:pt x="109823" y="372548"/>
                </a:cubicBezTo>
                <a:lnTo>
                  <a:pt x="63722" y="372548"/>
                </a:lnTo>
                <a:lnTo>
                  <a:pt x="63722" y="54318"/>
                </a:lnTo>
                <a:lnTo>
                  <a:pt x="111347" y="54318"/>
                </a:lnTo>
                <a:cubicBezTo>
                  <a:pt x="121339" y="53871"/>
                  <a:pt x="131131" y="57281"/>
                  <a:pt x="138684" y="63843"/>
                </a:cubicBezTo>
                <a:cubicBezTo>
                  <a:pt x="145733" y="70863"/>
                  <a:pt x="149409" y="80588"/>
                  <a:pt x="148781" y="90513"/>
                </a:cubicBezTo>
                <a:close/>
                <a:moveTo>
                  <a:pt x="282035" y="121"/>
                </a:moveTo>
                <a:lnTo>
                  <a:pt x="456343" y="121"/>
                </a:lnTo>
                <a:lnTo>
                  <a:pt x="456343" y="56604"/>
                </a:lnTo>
                <a:lnTo>
                  <a:pt x="345377" y="56604"/>
                </a:lnTo>
                <a:lnTo>
                  <a:pt x="345377" y="182810"/>
                </a:lnTo>
                <a:lnTo>
                  <a:pt x="439769" y="182810"/>
                </a:lnTo>
                <a:lnTo>
                  <a:pt x="439769" y="238151"/>
                </a:lnTo>
                <a:lnTo>
                  <a:pt x="345377" y="238151"/>
                </a:lnTo>
                <a:lnTo>
                  <a:pt x="345377" y="427032"/>
                </a:lnTo>
                <a:lnTo>
                  <a:pt x="281654" y="427032"/>
                </a:lnTo>
                <a:close/>
                <a:moveTo>
                  <a:pt x="513397" y="121"/>
                </a:moveTo>
                <a:lnTo>
                  <a:pt x="577025" y="121"/>
                </a:lnTo>
                <a:lnTo>
                  <a:pt x="577025" y="427032"/>
                </a:lnTo>
                <a:lnTo>
                  <a:pt x="513397" y="427032"/>
                </a:lnTo>
                <a:close/>
                <a:moveTo>
                  <a:pt x="867632" y="424841"/>
                </a:moveTo>
                <a:lnTo>
                  <a:pt x="867632" y="427032"/>
                </a:lnTo>
                <a:lnTo>
                  <a:pt x="800957" y="427032"/>
                </a:lnTo>
                <a:lnTo>
                  <a:pt x="730568" y="228340"/>
                </a:lnTo>
                <a:lnTo>
                  <a:pt x="730568" y="189764"/>
                </a:lnTo>
                <a:lnTo>
                  <a:pt x="793147" y="189764"/>
                </a:lnTo>
                <a:lnTo>
                  <a:pt x="793147" y="54318"/>
                </a:lnTo>
                <a:lnTo>
                  <a:pt x="712661" y="54318"/>
                </a:lnTo>
                <a:lnTo>
                  <a:pt x="712661" y="427032"/>
                </a:lnTo>
                <a:lnTo>
                  <a:pt x="648938" y="427032"/>
                </a:lnTo>
                <a:lnTo>
                  <a:pt x="648938" y="121"/>
                </a:lnTo>
                <a:lnTo>
                  <a:pt x="818293" y="121"/>
                </a:lnTo>
                <a:cubicBezTo>
                  <a:pt x="844010" y="121"/>
                  <a:pt x="856869" y="13170"/>
                  <a:pt x="856869" y="39269"/>
                </a:cubicBezTo>
                <a:lnTo>
                  <a:pt x="856869" y="194622"/>
                </a:lnTo>
                <a:cubicBezTo>
                  <a:pt x="856869" y="220025"/>
                  <a:pt x="844172" y="233036"/>
                  <a:pt x="818769" y="233674"/>
                </a:cubicBezTo>
                <a:lnTo>
                  <a:pt x="796957" y="233674"/>
                </a:lnTo>
                <a:close/>
              </a:path>
            </a:pathLst>
          </a:custGeom>
          <a:solidFill>
            <a:srgbClr val="FFFFFF"/>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918694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oll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21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ll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218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ABAE774-2F61-9F4E-BCE2-EDDCFEEC965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2" name="Title 1">
            <a:extLst>
              <a:ext uri="{FF2B5EF4-FFF2-40B4-BE49-F238E27FC236}">
                <a16:creationId xmlns:a16="http://schemas.microsoft.com/office/drawing/2014/main" id="{5A3DCA9F-BCCC-CC41-84DE-C2EF82AB1C1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91827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605-90DD-BA48-B96B-D53F11571999}"/>
              </a:ext>
            </a:extLst>
          </p:cNvPr>
          <p:cNvSpPr>
            <a:spLocks noGrp="1"/>
          </p:cNvSpPr>
          <p:nvPr>
            <p:ph type="title"/>
          </p:nvPr>
        </p:nvSpPr>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AF3F0905-21AC-984F-82F9-EA5D4905B34D}"/>
              </a:ext>
            </a:extLst>
          </p:cNvPr>
          <p:cNvSpPr>
            <a:spLocks noGrp="1"/>
          </p:cNvSpPr>
          <p:nvPr>
            <p:ph type="sldNum" sz="quarter" idx="15"/>
          </p:nvPr>
        </p:nvSpPr>
        <p:spPr/>
        <p:txBody>
          <a:bodyPr/>
          <a:lstStyle/>
          <a:p>
            <a:fld id="{0EBA9DDB-6B4F-E349-9000-1D5D9A9CB687}" type="slidenum">
              <a:rPr lang="en-US" smtClean="0"/>
              <a:pPr/>
              <a:t>‹#›</a:t>
            </a:fld>
            <a:endParaRPr lang="en-US" dirty="0"/>
          </a:p>
        </p:txBody>
      </p:sp>
      <p:sp>
        <p:nvSpPr>
          <p:cNvPr id="3" name="Content Placeholder 14">
            <a:extLst>
              <a:ext uri="{FF2B5EF4-FFF2-40B4-BE49-F238E27FC236}">
                <a16:creationId xmlns:a16="http://schemas.microsoft.com/office/drawing/2014/main" id="{1F361114-B27E-0626-440B-6EF97CC2DE47}"/>
              </a:ext>
            </a:extLst>
          </p:cNvPr>
          <p:cNvSpPr>
            <a:spLocks noGrp="1"/>
          </p:cNvSpPr>
          <p:nvPr>
            <p:ph sz="quarter" idx="12"/>
          </p:nvPr>
        </p:nvSpPr>
        <p:spPr>
          <a:xfrm>
            <a:off x="428625" y="1233488"/>
            <a:ext cx="11334750"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3144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Agenda">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7">
            <a:extLst>
              <a:ext uri="{FF2B5EF4-FFF2-40B4-BE49-F238E27FC236}">
                <a16:creationId xmlns:a16="http://schemas.microsoft.com/office/drawing/2014/main" id="{F838C5D7-39C1-D190-C949-B84C57FE3B01}"/>
              </a:ext>
            </a:extLst>
          </p:cNvPr>
          <p:cNvSpPr txBox="1">
            <a:spLocks/>
          </p:cNvSpPr>
          <p:nvPr userDrawn="1"/>
        </p:nvSpPr>
        <p:spPr>
          <a:xfrm>
            <a:off x="4049407" y="633178"/>
            <a:ext cx="7831785" cy="6001643"/>
          </a:xfrm>
          <a:prstGeom prst="rect">
            <a:avLst/>
          </a:prstGeom>
          <a:noFill/>
        </p:spPr>
        <p:txBody>
          <a:bodyPr wrap="square" rtlCol="0">
            <a:spAutoFit/>
          </a:bodyPr>
          <a:lstStyle>
            <a:defPPr>
              <a:defRPr lang="en-US"/>
            </a:defPPr>
            <a:lvl1pPr fontAlgn="auto">
              <a:lnSpc>
                <a:spcPct val="90000"/>
              </a:lnSpc>
              <a:spcBef>
                <a:spcPct val="0"/>
              </a:spcBef>
              <a:buNone/>
              <a:defRPr sz="3600" b="1">
                <a:solidFill>
                  <a:schemeClr val="accent1"/>
                </a:solidFill>
                <a:latin typeface="Verdana" panose="020B0604030504040204" pitchFamily="34" charset="0"/>
                <a:ea typeface="Verdana" panose="020B0604030504040204" pitchFamily="34" charset="0"/>
                <a:cs typeface="+mj-cs"/>
              </a:defRPr>
            </a:lvl1pPr>
            <a:lvl2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Verdana" panose="020B0604030504040204" pitchFamily="34" charset="0"/>
                <a:ea typeface="Verdana" panose="020B0604030504040204" pitchFamily="34" charset="0"/>
                <a:cs typeface="+mn-cs"/>
              </a:defRPr>
            </a:lvl2pPr>
            <a:lvl3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3pPr>
            <a:lvl4pPr marL="857250" marR="0" indent="0" algn="l" defTabSz="914400" rtl="0" eaLnBrk="1" fontAlgn="base" latinLnBrk="0" hangingPunct="1">
              <a:lnSpc>
                <a:spcPct val="100000"/>
              </a:lnSpc>
              <a:spcBef>
                <a:spcPct val="20000"/>
              </a:spcBef>
              <a:spcAft>
                <a:spcPct val="0"/>
              </a:spcAft>
              <a:buClrTx/>
              <a:buSzTx/>
              <a:buFontTx/>
              <a:buNone/>
              <a:tabLst/>
              <a:defRPr lang="en-US" sz="1800" b="0" kern="1200">
                <a:solidFill>
                  <a:schemeClr val="tx1"/>
                </a:solidFill>
                <a:latin typeface="Verdana" panose="020B0604030504040204" pitchFamily="34" charset="0"/>
                <a:ea typeface="Verdana" panose="020B0604030504040204" pitchFamily="34" charset="0"/>
                <a:cs typeface="+mn-cs"/>
              </a:defRPr>
            </a:lvl4pPr>
            <a:lvl5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lvl="0">
              <a:lnSpc>
                <a:spcPct val="80000"/>
              </a:lnSpc>
            </a:pPr>
            <a:r>
              <a:rPr lang="en-US" sz="3000" b="0" noProof="0" dirty="0">
                <a:solidFill>
                  <a:srgbClr val="FFFFFF"/>
                </a:solidFill>
                <a:latin typeface="+mn-lt"/>
              </a:rPr>
              <a:t>Section 1: Smartphone Overview, Fundamentals of Analysis, and SQLite Forensics</a:t>
            </a:r>
          </a:p>
          <a:p>
            <a:pPr lvl="0">
              <a:lnSpc>
                <a:spcPct val="80000"/>
              </a:lnSpc>
            </a:pPr>
            <a:endParaRPr lang="en-US" sz="3000" b="0" noProof="0" dirty="0">
              <a:solidFill>
                <a:srgbClr val="FFFFFF"/>
              </a:solidFill>
              <a:latin typeface="+mn-lt"/>
            </a:endParaRPr>
          </a:p>
          <a:p>
            <a:pPr lvl="0">
              <a:lnSpc>
                <a:spcPct val="80000"/>
              </a:lnSpc>
            </a:pPr>
            <a:r>
              <a:rPr lang="en-US" sz="3000" b="0" kern="1200" noProof="0" dirty="0">
                <a:solidFill>
                  <a:srgbClr val="FFFFFF"/>
                </a:solidFill>
                <a:latin typeface="+mn-lt"/>
                <a:ea typeface="Verdana" panose="020B0604030504040204" pitchFamily="34" charset="0"/>
                <a:cs typeface="+mj-cs"/>
              </a:rPr>
              <a:t>Section 2: Android Forensics</a:t>
            </a:r>
          </a:p>
          <a:p>
            <a:pPr lvl="0">
              <a:lnSpc>
                <a:spcPct val="80000"/>
              </a:lnSpc>
            </a:pPr>
            <a:endParaRPr lang="en-US" sz="3000" b="0" noProof="0" dirty="0">
              <a:solidFill>
                <a:srgbClr val="FFFFFF"/>
              </a:solidFill>
              <a:latin typeface="+mn-lt"/>
            </a:endParaRPr>
          </a:p>
          <a:p>
            <a:pPr marL="0" lvl="0" algn="l" defTabSz="914400" rtl="0" eaLnBrk="1" fontAlgn="auto" latinLnBrk="0" hangingPunct="1">
              <a:lnSpc>
                <a:spcPct val="80000"/>
              </a:lnSpc>
              <a:spcBef>
                <a:spcPct val="0"/>
              </a:spcBef>
              <a:buNone/>
            </a:pPr>
            <a:r>
              <a:rPr lang="en-US" sz="3000" b="0" kern="1200" noProof="0" dirty="0">
                <a:solidFill>
                  <a:srgbClr val="FFFFFF"/>
                </a:solidFill>
                <a:latin typeface="+mn-lt"/>
                <a:ea typeface="Verdana" panose="020B0604030504040204" pitchFamily="34" charset="0"/>
                <a:cs typeface="+mj-cs"/>
              </a:rPr>
              <a:t>Section 3: iOS Device Forensics</a:t>
            </a:r>
          </a:p>
          <a:p>
            <a:pPr lvl="0">
              <a:lnSpc>
                <a:spcPct val="80000"/>
              </a:lnSpc>
            </a:pPr>
            <a:endParaRPr lang="en-US" sz="3000" b="0" noProof="0" dirty="0">
              <a:solidFill>
                <a:srgbClr val="FFFFFF"/>
              </a:solidFill>
              <a:latin typeface="+mn-lt"/>
            </a:endParaRPr>
          </a:p>
          <a:p>
            <a:pPr marL="0" lvl="0" algn="l" defTabSz="914400" rtl="0" eaLnBrk="1" fontAlgn="auto" latinLnBrk="0" hangingPunct="1">
              <a:lnSpc>
                <a:spcPct val="80000"/>
              </a:lnSpc>
              <a:spcBef>
                <a:spcPct val="0"/>
              </a:spcBef>
              <a:buNone/>
            </a:pPr>
            <a:r>
              <a:rPr lang="en-US" sz="3000" b="0" kern="1200" noProof="0" dirty="0">
                <a:solidFill>
                  <a:srgbClr val="FFFFFF"/>
                </a:solidFill>
                <a:latin typeface="+mn-lt"/>
                <a:ea typeface="Verdana" panose="020B0604030504040204" pitchFamily="34" charset="0"/>
                <a:cs typeface="+mj-cs"/>
              </a:rPr>
              <a:t>Section 4: Backups and Cloud Data, Malware and Spyware Forensics, and  Detecting Evidence Destruction</a:t>
            </a:r>
          </a:p>
          <a:p>
            <a:pPr marL="0" lvl="0" algn="l" defTabSz="914400" rtl="0" eaLnBrk="1" fontAlgn="auto" latinLnBrk="0" hangingPunct="1">
              <a:lnSpc>
                <a:spcPct val="80000"/>
              </a:lnSpc>
              <a:spcBef>
                <a:spcPct val="0"/>
              </a:spcBef>
              <a:buNone/>
            </a:pPr>
            <a:endParaRPr lang="en-US" sz="30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80000"/>
              </a:lnSpc>
              <a:spcBef>
                <a:spcPct val="0"/>
              </a:spcBef>
              <a:buNone/>
            </a:pPr>
            <a:r>
              <a:rPr lang="en-US" sz="3000" b="0" kern="1200" noProof="0" dirty="0">
                <a:solidFill>
                  <a:srgbClr val="FFFFFF"/>
                </a:solidFill>
                <a:latin typeface="+mn-lt"/>
                <a:ea typeface="Verdana" panose="020B0604030504040204" pitchFamily="34" charset="0"/>
                <a:cs typeface="+mj-cs"/>
              </a:rPr>
              <a:t>Section 5: Third-Party Application Analysis</a:t>
            </a:r>
          </a:p>
          <a:p>
            <a:pPr marL="0" lvl="0" algn="l" defTabSz="914400" rtl="0" eaLnBrk="1" fontAlgn="auto" latinLnBrk="0" hangingPunct="1">
              <a:lnSpc>
                <a:spcPct val="80000"/>
              </a:lnSpc>
              <a:spcBef>
                <a:spcPct val="0"/>
              </a:spcBef>
              <a:buNone/>
            </a:pPr>
            <a:endParaRPr lang="en-US" sz="30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80000"/>
              </a:lnSpc>
              <a:spcBef>
                <a:spcPct val="0"/>
              </a:spcBef>
              <a:buNone/>
            </a:pPr>
            <a:r>
              <a:rPr lang="en-US" sz="3000" b="0" kern="1200" noProof="0" dirty="0">
                <a:solidFill>
                  <a:srgbClr val="FFFFFF"/>
                </a:solidFill>
                <a:latin typeface="+mn-lt"/>
                <a:ea typeface="Verdana" panose="020B0604030504040204" pitchFamily="34" charset="0"/>
                <a:cs typeface="+mj-cs"/>
              </a:rPr>
              <a:t>Section 6: Smartphone Forensic Capstone Exercise</a:t>
            </a:r>
            <a:endParaRPr lang="en-US" sz="3000" b="0" noProof="0" dirty="0">
              <a:solidFill>
                <a:srgbClr val="FFFFFF"/>
              </a:solidFill>
            </a:endParaRPr>
          </a:p>
        </p:txBody>
      </p:sp>
      <p:sp>
        <p:nvSpPr>
          <p:cNvPr id="8" name="TextBox 7">
            <a:extLst>
              <a:ext uri="{FF2B5EF4-FFF2-40B4-BE49-F238E27FC236}">
                <a16:creationId xmlns:a16="http://schemas.microsoft.com/office/drawing/2014/main" id="{D8290520-0E57-6482-9117-AAE6459D79BB}"/>
              </a:ext>
            </a:extLst>
          </p:cNvPr>
          <p:cNvSpPr txBox="1"/>
          <p:nvPr userDrawn="1"/>
        </p:nvSpPr>
        <p:spPr>
          <a:xfrm>
            <a:off x="701390" y="2615147"/>
            <a:ext cx="2257426" cy="1089529"/>
          </a:xfrm>
          <a:prstGeom prst="rect">
            <a:avLst/>
          </a:prstGeom>
          <a:noFill/>
        </p:spPr>
        <p:txBody>
          <a:bodyPr wrap="square" rtlCol="0">
            <a:spAutoFit/>
          </a:bodyPr>
          <a:lstStyle/>
          <a:p>
            <a:pPr algn="l" defTabSz="914400" rtl="0" eaLnBrk="1" fontAlgn="auto" latinLnBrk="0" hangingPunct="1">
              <a:lnSpc>
                <a:spcPct val="90000"/>
              </a:lnSpc>
              <a:spcBef>
                <a:spcPct val="0"/>
              </a:spcBef>
              <a:buNone/>
            </a:pPr>
            <a:r>
              <a:rPr lang="en-US" sz="3600" b="1" kern="1200" dirty="0">
                <a:solidFill>
                  <a:srgbClr val="FFFFFF"/>
                </a:solidFill>
                <a:latin typeface="Verdana" panose="020B0604030504040204" pitchFamily="34" charset="0"/>
                <a:ea typeface="Verdana" panose="020B0604030504040204" pitchFamily="34" charset="0"/>
                <a:cs typeface="+mj-cs"/>
              </a:rPr>
              <a:t>Course Agenda</a:t>
            </a:r>
          </a:p>
        </p:txBody>
      </p:sp>
      <p:cxnSp>
        <p:nvCxnSpPr>
          <p:cNvPr id="13" name="Straight Connector 12">
            <a:extLst>
              <a:ext uri="{FF2B5EF4-FFF2-40B4-BE49-F238E27FC236}">
                <a16:creationId xmlns:a16="http://schemas.microsoft.com/office/drawing/2014/main" id="{DC60F170-BC0D-C678-55EC-3A1D795F7955}"/>
              </a:ext>
            </a:extLst>
          </p:cNvPr>
          <p:cNvCxnSpPr>
            <a:cxnSpLocks/>
          </p:cNvCxnSpPr>
          <p:nvPr userDrawn="1"/>
        </p:nvCxnSpPr>
        <p:spPr>
          <a:xfrm>
            <a:off x="3949700" y="926551"/>
            <a:ext cx="0" cy="555625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C85DF3A-6ACF-473A-6CFA-BC142152AC66}"/>
              </a:ext>
            </a:extLst>
          </p:cNvPr>
          <p:cNvSpPr/>
          <p:nvPr userDrawn="1"/>
        </p:nvSpPr>
        <p:spPr>
          <a:xfrm>
            <a:off x="428625" y="-1"/>
            <a:ext cx="2430484" cy="1417983"/>
          </a:xfrm>
          <a:prstGeom prst="rect">
            <a:avLst/>
          </a:prstGeom>
          <a:solidFill>
            <a:srgbClr val="404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3B6F8A09-B07F-BD20-3CB7-8A5159C4FCF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08073" cy="404034"/>
          </a:xfrm>
          <a:prstGeom prst="rect">
            <a:avLst/>
          </a:prstGeom>
        </p:spPr>
      </p:pic>
      <p:cxnSp>
        <p:nvCxnSpPr>
          <p:cNvPr id="4" name="Straight Connector 3">
            <a:extLst>
              <a:ext uri="{FF2B5EF4-FFF2-40B4-BE49-F238E27FC236}">
                <a16:creationId xmlns:a16="http://schemas.microsoft.com/office/drawing/2014/main" id="{ED6F4587-A934-C4D2-59D1-1C270005B6E2}"/>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5" name="Freeform 13">
            <a:extLst>
              <a:ext uri="{FF2B5EF4-FFF2-40B4-BE49-F238E27FC236}">
                <a16:creationId xmlns:a16="http://schemas.microsoft.com/office/drawing/2014/main" id="{67823D7F-CBAE-DF2E-6F5F-610A85E7D830}"/>
              </a:ext>
            </a:extLst>
          </p:cNvPr>
          <p:cNvSpPr/>
          <p:nvPr userDrawn="1"/>
        </p:nvSpPr>
        <p:spPr>
          <a:xfrm>
            <a:off x="1806032" y="728294"/>
            <a:ext cx="806794" cy="397210"/>
          </a:xfrm>
          <a:custGeom>
            <a:avLst/>
            <a:gdLst>
              <a:gd name="connsiteX0" fmla="*/ 130207 w 867632"/>
              <a:gd name="connsiteY0" fmla="*/ 121 h 427163"/>
              <a:gd name="connsiteX1" fmla="*/ 0 w 867632"/>
              <a:gd name="connsiteY1" fmla="*/ 121 h 427163"/>
              <a:gd name="connsiteX2" fmla="*/ 0 w 867632"/>
              <a:gd name="connsiteY2" fmla="*/ 427032 h 427163"/>
              <a:gd name="connsiteX3" fmla="*/ 130207 w 867632"/>
              <a:gd name="connsiteY3" fmla="*/ 427032 h 427163"/>
              <a:gd name="connsiteX4" fmla="*/ 190881 w 867632"/>
              <a:gd name="connsiteY4" fmla="*/ 405219 h 427163"/>
              <a:gd name="connsiteX5" fmla="*/ 212884 w 867632"/>
              <a:gd name="connsiteY5" fmla="*/ 346545 h 427163"/>
              <a:gd name="connsiteX6" fmla="*/ 212884 w 867632"/>
              <a:gd name="connsiteY6" fmla="*/ 81179 h 427163"/>
              <a:gd name="connsiteX7" fmla="*/ 191167 w 867632"/>
              <a:gd name="connsiteY7" fmla="*/ 22695 h 427163"/>
              <a:gd name="connsiteX8" fmla="*/ 130207 w 867632"/>
              <a:gd name="connsiteY8" fmla="*/ 121 h 427163"/>
              <a:gd name="connsiteX9" fmla="*/ 148685 w 867632"/>
              <a:gd name="connsiteY9" fmla="*/ 336353 h 427163"/>
              <a:gd name="connsiteX10" fmla="*/ 139160 w 867632"/>
              <a:gd name="connsiteY10" fmla="*/ 363023 h 427163"/>
              <a:gd name="connsiteX11" fmla="*/ 109823 w 867632"/>
              <a:gd name="connsiteY11" fmla="*/ 372548 h 427163"/>
              <a:gd name="connsiteX12" fmla="*/ 63722 w 867632"/>
              <a:gd name="connsiteY12" fmla="*/ 372548 h 427163"/>
              <a:gd name="connsiteX13" fmla="*/ 63722 w 867632"/>
              <a:gd name="connsiteY13" fmla="*/ 54318 h 427163"/>
              <a:gd name="connsiteX14" fmla="*/ 111347 w 867632"/>
              <a:gd name="connsiteY14" fmla="*/ 54318 h 427163"/>
              <a:gd name="connsiteX15" fmla="*/ 138684 w 867632"/>
              <a:gd name="connsiteY15" fmla="*/ 63843 h 427163"/>
              <a:gd name="connsiteX16" fmla="*/ 148781 w 867632"/>
              <a:gd name="connsiteY16" fmla="*/ 90513 h 427163"/>
              <a:gd name="connsiteX17" fmla="*/ 282035 w 867632"/>
              <a:gd name="connsiteY17" fmla="*/ 121 h 427163"/>
              <a:gd name="connsiteX18" fmla="*/ 456343 w 867632"/>
              <a:gd name="connsiteY18" fmla="*/ 121 h 427163"/>
              <a:gd name="connsiteX19" fmla="*/ 456343 w 867632"/>
              <a:gd name="connsiteY19" fmla="*/ 56604 h 427163"/>
              <a:gd name="connsiteX20" fmla="*/ 345377 w 867632"/>
              <a:gd name="connsiteY20" fmla="*/ 56604 h 427163"/>
              <a:gd name="connsiteX21" fmla="*/ 345377 w 867632"/>
              <a:gd name="connsiteY21" fmla="*/ 182810 h 427163"/>
              <a:gd name="connsiteX22" fmla="*/ 439769 w 867632"/>
              <a:gd name="connsiteY22" fmla="*/ 182810 h 427163"/>
              <a:gd name="connsiteX23" fmla="*/ 439769 w 867632"/>
              <a:gd name="connsiteY23" fmla="*/ 238151 h 427163"/>
              <a:gd name="connsiteX24" fmla="*/ 345377 w 867632"/>
              <a:gd name="connsiteY24" fmla="*/ 238151 h 427163"/>
              <a:gd name="connsiteX25" fmla="*/ 345377 w 867632"/>
              <a:gd name="connsiteY25" fmla="*/ 427032 h 427163"/>
              <a:gd name="connsiteX26" fmla="*/ 281654 w 867632"/>
              <a:gd name="connsiteY26" fmla="*/ 427032 h 427163"/>
              <a:gd name="connsiteX27" fmla="*/ 513397 w 867632"/>
              <a:gd name="connsiteY27" fmla="*/ 121 h 427163"/>
              <a:gd name="connsiteX28" fmla="*/ 577025 w 867632"/>
              <a:gd name="connsiteY28" fmla="*/ 121 h 427163"/>
              <a:gd name="connsiteX29" fmla="*/ 577025 w 867632"/>
              <a:gd name="connsiteY29" fmla="*/ 427032 h 427163"/>
              <a:gd name="connsiteX30" fmla="*/ 513397 w 867632"/>
              <a:gd name="connsiteY30" fmla="*/ 427032 h 427163"/>
              <a:gd name="connsiteX31" fmla="*/ 867632 w 867632"/>
              <a:gd name="connsiteY31" fmla="*/ 424841 h 427163"/>
              <a:gd name="connsiteX32" fmla="*/ 867632 w 867632"/>
              <a:gd name="connsiteY32" fmla="*/ 427032 h 427163"/>
              <a:gd name="connsiteX33" fmla="*/ 800957 w 867632"/>
              <a:gd name="connsiteY33" fmla="*/ 427032 h 427163"/>
              <a:gd name="connsiteX34" fmla="*/ 730568 w 867632"/>
              <a:gd name="connsiteY34" fmla="*/ 228340 h 427163"/>
              <a:gd name="connsiteX35" fmla="*/ 730568 w 867632"/>
              <a:gd name="connsiteY35" fmla="*/ 189764 h 427163"/>
              <a:gd name="connsiteX36" fmla="*/ 793147 w 867632"/>
              <a:gd name="connsiteY36" fmla="*/ 189764 h 427163"/>
              <a:gd name="connsiteX37" fmla="*/ 793147 w 867632"/>
              <a:gd name="connsiteY37" fmla="*/ 54318 h 427163"/>
              <a:gd name="connsiteX38" fmla="*/ 712661 w 867632"/>
              <a:gd name="connsiteY38" fmla="*/ 54318 h 427163"/>
              <a:gd name="connsiteX39" fmla="*/ 712661 w 867632"/>
              <a:gd name="connsiteY39" fmla="*/ 427032 h 427163"/>
              <a:gd name="connsiteX40" fmla="*/ 648938 w 867632"/>
              <a:gd name="connsiteY40" fmla="*/ 427032 h 427163"/>
              <a:gd name="connsiteX41" fmla="*/ 648938 w 867632"/>
              <a:gd name="connsiteY41" fmla="*/ 121 h 427163"/>
              <a:gd name="connsiteX42" fmla="*/ 818293 w 867632"/>
              <a:gd name="connsiteY42" fmla="*/ 121 h 427163"/>
              <a:gd name="connsiteX43" fmla="*/ 856869 w 867632"/>
              <a:gd name="connsiteY43" fmla="*/ 39269 h 427163"/>
              <a:gd name="connsiteX44" fmla="*/ 856869 w 867632"/>
              <a:gd name="connsiteY44" fmla="*/ 194622 h 427163"/>
              <a:gd name="connsiteX45" fmla="*/ 818769 w 867632"/>
              <a:gd name="connsiteY45" fmla="*/ 233674 h 427163"/>
              <a:gd name="connsiteX46" fmla="*/ 796957 w 867632"/>
              <a:gd name="connsiteY46" fmla="*/ 233674 h 42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7632" h="427163">
                <a:moveTo>
                  <a:pt x="130207" y="121"/>
                </a:moveTo>
                <a:lnTo>
                  <a:pt x="0" y="121"/>
                </a:lnTo>
                <a:lnTo>
                  <a:pt x="0" y="427032"/>
                </a:lnTo>
                <a:lnTo>
                  <a:pt x="130207" y="427032"/>
                </a:lnTo>
                <a:cubicBezTo>
                  <a:pt x="152552" y="428298"/>
                  <a:pt x="174450" y="420421"/>
                  <a:pt x="190881" y="405219"/>
                </a:cubicBezTo>
                <a:cubicBezTo>
                  <a:pt x="206026" y="389551"/>
                  <a:pt x="213989" y="368310"/>
                  <a:pt x="212884" y="346545"/>
                </a:cubicBezTo>
                <a:lnTo>
                  <a:pt x="212884" y="81179"/>
                </a:lnTo>
                <a:cubicBezTo>
                  <a:pt x="213808" y="59557"/>
                  <a:pt x="205988" y="38469"/>
                  <a:pt x="191167" y="22695"/>
                </a:cubicBezTo>
                <a:cubicBezTo>
                  <a:pt x="174841" y="7065"/>
                  <a:pt x="152771" y="-1108"/>
                  <a:pt x="130207" y="121"/>
                </a:cubicBezTo>
                <a:close/>
                <a:moveTo>
                  <a:pt x="148685" y="336353"/>
                </a:moveTo>
                <a:cubicBezTo>
                  <a:pt x="149238" y="346164"/>
                  <a:pt x="145809" y="355785"/>
                  <a:pt x="139160" y="363023"/>
                </a:cubicBezTo>
                <a:cubicBezTo>
                  <a:pt x="131064" y="370024"/>
                  <a:pt x="120482" y="373453"/>
                  <a:pt x="109823" y="372548"/>
                </a:cubicBezTo>
                <a:lnTo>
                  <a:pt x="63722" y="372548"/>
                </a:lnTo>
                <a:lnTo>
                  <a:pt x="63722" y="54318"/>
                </a:lnTo>
                <a:lnTo>
                  <a:pt x="111347" y="54318"/>
                </a:lnTo>
                <a:cubicBezTo>
                  <a:pt x="121339" y="53871"/>
                  <a:pt x="131131" y="57281"/>
                  <a:pt x="138684" y="63843"/>
                </a:cubicBezTo>
                <a:cubicBezTo>
                  <a:pt x="145733" y="70863"/>
                  <a:pt x="149409" y="80588"/>
                  <a:pt x="148781" y="90513"/>
                </a:cubicBezTo>
                <a:close/>
                <a:moveTo>
                  <a:pt x="282035" y="121"/>
                </a:moveTo>
                <a:lnTo>
                  <a:pt x="456343" y="121"/>
                </a:lnTo>
                <a:lnTo>
                  <a:pt x="456343" y="56604"/>
                </a:lnTo>
                <a:lnTo>
                  <a:pt x="345377" y="56604"/>
                </a:lnTo>
                <a:lnTo>
                  <a:pt x="345377" y="182810"/>
                </a:lnTo>
                <a:lnTo>
                  <a:pt x="439769" y="182810"/>
                </a:lnTo>
                <a:lnTo>
                  <a:pt x="439769" y="238151"/>
                </a:lnTo>
                <a:lnTo>
                  <a:pt x="345377" y="238151"/>
                </a:lnTo>
                <a:lnTo>
                  <a:pt x="345377" y="427032"/>
                </a:lnTo>
                <a:lnTo>
                  <a:pt x="281654" y="427032"/>
                </a:lnTo>
                <a:close/>
                <a:moveTo>
                  <a:pt x="513397" y="121"/>
                </a:moveTo>
                <a:lnTo>
                  <a:pt x="577025" y="121"/>
                </a:lnTo>
                <a:lnTo>
                  <a:pt x="577025" y="427032"/>
                </a:lnTo>
                <a:lnTo>
                  <a:pt x="513397" y="427032"/>
                </a:lnTo>
                <a:close/>
                <a:moveTo>
                  <a:pt x="867632" y="424841"/>
                </a:moveTo>
                <a:lnTo>
                  <a:pt x="867632" y="427032"/>
                </a:lnTo>
                <a:lnTo>
                  <a:pt x="800957" y="427032"/>
                </a:lnTo>
                <a:lnTo>
                  <a:pt x="730568" y="228340"/>
                </a:lnTo>
                <a:lnTo>
                  <a:pt x="730568" y="189764"/>
                </a:lnTo>
                <a:lnTo>
                  <a:pt x="793147" y="189764"/>
                </a:lnTo>
                <a:lnTo>
                  <a:pt x="793147" y="54318"/>
                </a:lnTo>
                <a:lnTo>
                  <a:pt x="712661" y="54318"/>
                </a:lnTo>
                <a:lnTo>
                  <a:pt x="712661" y="427032"/>
                </a:lnTo>
                <a:lnTo>
                  <a:pt x="648938" y="427032"/>
                </a:lnTo>
                <a:lnTo>
                  <a:pt x="648938" y="121"/>
                </a:lnTo>
                <a:lnTo>
                  <a:pt x="818293" y="121"/>
                </a:lnTo>
                <a:cubicBezTo>
                  <a:pt x="844010" y="121"/>
                  <a:pt x="856869" y="13170"/>
                  <a:pt x="856869" y="39269"/>
                </a:cubicBezTo>
                <a:lnTo>
                  <a:pt x="856869" y="194622"/>
                </a:lnTo>
                <a:cubicBezTo>
                  <a:pt x="856869" y="220025"/>
                  <a:pt x="844172" y="233036"/>
                  <a:pt x="818769" y="233674"/>
                </a:cubicBezTo>
                <a:lnTo>
                  <a:pt x="796957" y="233674"/>
                </a:lnTo>
                <a:close/>
              </a:path>
            </a:pathLst>
          </a:custGeom>
          <a:solidFill>
            <a:srgbClr val="FFFFFF"/>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193042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ABAE774-2F61-9F4E-BCE2-EDDCFEEC965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2" name="Title 1">
            <a:extLst>
              <a:ext uri="{FF2B5EF4-FFF2-40B4-BE49-F238E27FC236}">
                <a16:creationId xmlns:a16="http://schemas.microsoft.com/office/drawing/2014/main" id="{5A3DCA9F-BCCC-CC41-84DE-C2EF82AB1C1C}"/>
              </a:ext>
            </a:extLst>
          </p:cNvPr>
          <p:cNvSpPr>
            <a:spLocks noGrp="1"/>
          </p:cNvSpPr>
          <p:nvPr>
            <p:ph type="title" hasCustomPrompt="1"/>
          </p:nvPr>
        </p:nvSpPr>
        <p:spPr/>
        <p:txBody>
          <a:bodyPr/>
          <a:lstStyle>
            <a:lvl1pPr>
              <a:defRPr/>
            </a:lvl1pPr>
          </a:lstStyle>
          <a:p>
            <a:r>
              <a:rPr lang="en-US" dirty="0"/>
              <a:t>Table of Contents</a:t>
            </a:r>
          </a:p>
        </p:txBody>
      </p:sp>
      <p:graphicFrame>
        <p:nvGraphicFramePr>
          <p:cNvPr id="3" name="Table 10">
            <a:extLst>
              <a:ext uri="{FF2B5EF4-FFF2-40B4-BE49-F238E27FC236}">
                <a16:creationId xmlns:a16="http://schemas.microsoft.com/office/drawing/2014/main" id="{A5361989-6728-D6FE-6B71-E7ADE39A2910}"/>
              </a:ext>
            </a:extLst>
          </p:cNvPr>
          <p:cNvGraphicFramePr>
            <a:graphicFrameLocks noGrp="1"/>
          </p:cNvGraphicFramePr>
          <p:nvPr userDrawn="1">
            <p:extLst>
              <p:ext uri="{D42A27DB-BD31-4B8C-83A1-F6EECF244321}">
                <p14:modId xmlns:p14="http://schemas.microsoft.com/office/powerpoint/2010/main" val="1198579114"/>
              </p:ext>
            </p:extLst>
          </p:nvPr>
        </p:nvGraphicFramePr>
        <p:xfrm>
          <a:off x="428623" y="1165776"/>
          <a:ext cx="11317763" cy="5562600"/>
        </p:xfrm>
        <a:graphic>
          <a:graphicData uri="http://schemas.openxmlformats.org/drawingml/2006/table">
            <a:tbl>
              <a:tblPr bandRow="1">
                <a:tableStyleId>{5C22544A-7EE6-4342-B048-85BDC9FD1C3A}</a:tableStyleId>
              </a:tblPr>
              <a:tblGrid>
                <a:gridCol w="10127617">
                  <a:extLst>
                    <a:ext uri="{9D8B030D-6E8A-4147-A177-3AD203B41FA5}">
                      <a16:colId xmlns:a16="http://schemas.microsoft.com/office/drawing/2014/main" val="3429776840"/>
                    </a:ext>
                  </a:extLst>
                </a:gridCol>
                <a:gridCol w="1190146">
                  <a:extLst>
                    <a:ext uri="{9D8B030D-6E8A-4147-A177-3AD203B41FA5}">
                      <a16:colId xmlns:a16="http://schemas.microsoft.com/office/drawing/2014/main" val="2667141475"/>
                    </a:ext>
                  </a:extLst>
                </a:gridCol>
              </a:tblGrid>
              <a:tr h="370840">
                <a:tc>
                  <a:txBody>
                    <a:bodyPr/>
                    <a:lstStyle/>
                    <a:p>
                      <a:r>
                        <a:rPr lang="en-US" sz="1500" b="0" i="0" dirty="0">
                          <a:latin typeface="+mn-lt"/>
                          <a:ea typeface="Verdana" panose="020B0604030504040204" pitchFamily="34" charset="0"/>
                          <a:cs typeface="Arial" panose="020B0604020202020204" pitchFamily="34" charset="0"/>
                        </a:rPr>
                        <a:t>Course Agenda</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3</a:t>
                      </a:r>
                    </a:p>
                  </a:txBody>
                  <a:tcPr marL="182880" marR="182880" anchor="ctr">
                    <a:solidFill>
                      <a:schemeClr val="bg2"/>
                    </a:solidFill>
                  </a:tcPr>
                </a:tc>
                <a:extLst>
                  <a:ext uri="{0D108BD9-81ED-4DB2-BD59-A6C34878D82A}">
                    <a16:rowId xmlns:a16="http://schemas.microsoft.com/office/drawing/2014/main" val="2577382816"/>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Course Resources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5</a:t>
                      </a:r>
                    </a:p>
                  </a:txBody>
                  <a:tcPr marL="182880" marR="182880" anchor="ctr">
                    <a:solidFill>
                      <a:schemeClr val="bg2"/>
                    </a:solidFill>
                  </a:tcPr>
                </a:tc>
                <a:extLst>
                  <a:ext uri="{0D108BD9-81ED-4DB2-BD59-A6C34878D82A}">
                    <a16:rowId xmlns:a16="http://schemas.microsoft.com/office/drawing/2014/main" val="1318300340"/>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The SIFT Workstation</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7</a:t>
                      </a:r>
                    </a:p>
                  </a:txBody>
                  <a:tcPr marL="182880" marR="182880" anchor="ctr">
                    <a:solidFill>
                      <a:schemeClr val="bg2"/>
                    </a:solidFill>
                  </a:tcPr>
                </a:tc>
                <a:extLst>
                  <a:ext uri="{0D108BD9-81ED-4DB2-BD59-A6C34878D82A}">
                    <a16:rowId xmlns:a16="http://schemas.microsoft.com/office/drawing/2014/main" val="1205794284"/>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Smartphone Fundamentals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15</a:t>
                      </a:r>
                    </a:p>
                  </a:txBody>
                  <a:tcPr marL="182880" marR="182880" anchor="ctr">
                    <a:solidFill>
                      <a:schemeClr val="bg2"/>
                    </a:solidFill>
                  </a:tcPr>
                </a:tc>
                <a:extLst>
                  <a:ext uri="{0D108BD9-81ED-4DB2-BD59-A6C34878D82A}">
                    <a16:rowId xmlns:a16="http://schemas.microsoft.com/office/drawing/2014/main" val="1682828468"/>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1.1: SD Card Analysis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39</a:t>
                      </a:r>
                    </a:p>
                  </a:txBody>
                  <a:tcPr marL="182880" marR="182880" anchor="ctr">
                    <a:solidFill>
                      <a:schemeClr val="bg2"/>
                    </a:solidFill>
                  </a:tcPr>
                </a:tc>
                <a:extLst>
                  <a:ext uri="{0D108BD9-81ED-4DB2-BD59-A6C34878D82A}">
                    <a16:rowId xmlns:a16="http://schemas.microsoft.com/office/drawing/2014/main" val="243976819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Smartphone Handling and Acquisition Terminology</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40</a:t>
                      </a:r>
                    </a:p>
                  </a:txBody>
                  <a:tcPr marL="182880" marR="182880" anchor="ctr">
                    <a:solidFill>
                      <a:schemeClr val="bg2"/>
                    </a:solidFill>
                  </a:tcPr>
                </a:tc>
                <a:extLst>
                  <a:ext uri="{0D108BD9-81ED-4DB2-BD59-A6C34878D82A}">
                    <a16:rowId xmlns:a16="http://schemas.microsoft.com/office/drawing/2014/main" val="2936223569"/>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Cellebrite Physical Analyzer Fundamentals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55</a:t>
                      </a:r>
                    </a:p>
                  </a:txBody>
                  <a:tcPr marL="182880" marR="182880" anchor="ctr">
                    <a:solidFill>
                      <a:schemeClr val="bg2"/>
                    </a:solidFill>
                  </a:tcPr>
                </a:tc>
                <a:extLst>
                  <a:ext uri="{0D108BD9-81ED-4DB2-BD59-A6C34878D82A}">
                    <a16:rowId xmlns:a16="http://schemas.microsoft.com/office/drawing/2014/main" val="455052095"/>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1.2: Familiarization with Physical Analyzer</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77</a:t>
                      </a:r>
                    </a:p>
                  </a:txBody>
                  <a:tcPr marL="182880" marR="182880" anchor="ctr">
                    <a:solidFill>
                      <a:schemeClr val="bg2"/>
                    </a:solidFill>
                  </a:tcPr>
                </a:tc>
                <a:extLst>
                  <a:ext uri="{0D108BD9-81ED-4DB2-BD59-A6C34878D82A}">
                    <a16:rowId xmlns:a16="http://schemas.microsoft.com/office/drawing/2014/main" val="1138445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AXIOM Fundamentals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78</a:t>
                      </a:r>
                    </a:p>
                  </a:txBody>
                  <a:tcPr marL="182880" marR="182880" anchor="ctr">
                    <a:solidFill>
                      <a:schemeClr val="bg2"/>
                    </a:solidFill>
                  </a:tcPr>
                </a:tc>
                <a:extLst>
                  <a:ext uri="{0D108BD9-81ED-4DB2-BD59-A6C34878D82A}">
                    <a16:rowId xmlns:a16="http://schemas.microsoft.com/office/drawing/2014/main" val="16028096"/>
                  </a:ext>
                </a:extLst>
              </a:tr>
              <a:tr h="370840">
                <a:tc>
                  <a:txBody>
                    <a:bodyPr/>
                    <a:lstStyle/>
                    <a:p>
                      <a:r>
                        <a:rPr lang="en-US" sz="1500" b="0" i="0" dirty="0">
                          <a:latin typeface="+mn-lt"/>
                          <a:ea typeface="Verdana" panose="020B0604030504040204" pitchFamily="34" charset="0"/>
                          <a:cs typeface="Arial" panose="020B0604020202020204" pitchFamily="34" charset="0"/>
                        </a:rPr>
                        <a:t>Lab 1.3: Familiarization with AXIOM</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88</a:t>
                      </a:r>
                    </a:p>
                  </a:txBody>
                  <a:tcPr marL="182880" marR="182880" anchor="ctr">
                    <a:solidFill>
                      <a:schemeClr val="bg2"/>
                    </a:solidFill>
                  </a:tcPr>
                </a:tc>
                <a:extLst>
                  <a:ext uri="{0D108BD9-81ED-4DB2-BD59-A6C34878D82A}">
                    <a16:rowId xmlns:a16="http://schemas.microsoft.com/office/drawing/2014/main" val="2049400461"/>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File Formats Overview</a:t>
                      </a:r>
                    </a:p>
                  </a:txBody>
                  <a:tcPr marL="182880" marR="182880" anchor="ctr">
                    <a:solidFill>
                      <a:schemeClr val="bg2"/>
                    </a:solidFill>
                  </a:tcPr>
                </a:tc>
                <a:tc>
                  <a:txBody>
                    <a:bodyPr/>
                    <a:lstStyle/>
                    <a:p>
                      <a:pPr algn="r"/>
                      <a:r>
                        <a:rPr lang="en-US" sz="1500" b="0" dirty="0">
                          <a:latin typeface="+mn-lt"/>
                          <a:ea typeface="Verdana" panose="020B0604030504040204" pitchFamily="34" charset="0"/>
                        </a:rPr>
                        <a:t>89</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322592318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SQLite Database Overview</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101</a:t>
                      </a:r>
                    </a:p>
                  </a:txBody>
                  <a:tcPr marL="182880" marR="182880" anchor="ctr">
                    <a:solidFill>
                      <a:schemeClr val="bg2"/>
                    </a:solidFill>
                  </a:tcPr>
                </a:tc>
                <a:extLst>
                  <a:ext uri="{0D108BD9-81ED-4DB2-BD59-A6C34878D82A}">
                    <a16:rowId xmlns:a16="http://schemas.microsoft.com/office/drawing/2014/main" val="208083292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1.4: SQLite Analysis and Query Language</a:t>
                      </a:r>
                    </a:p>
                  </a:txBody>
                  <a:tcPr marL="182880" marR="182880" anchor="ctr">
                    <a:solidFill>
                      <a:schemeClr val="bg2"/>
                    </a:solidFill>
                  </a:tcPr>
                </a:tc>
                <a:tc>
                  <a:txBody>
                    <a:bodyPr/>
                    <a:lstStyle/>
                    <a:p>
                      <a:pPr algn="r"/>
                      <a:r>
                        <a:rPr lang="en-US" sz="1500" b="0" dirty="0">
                          <a:latin typeface="+mn-lt"/>
                          <a:ea typeface="Verdana" panose="020B0604030504040204" pitchFamily="34" charset="0"/>
                        </a:rPr>
                        <a:t>120</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335642977"/>
                  </a:ext>
                </a:extLst>
              </a:tr>
              <a:tr h="370840">
                <a:tc>
                  <a:txBody>
                    <a:bodyPr/>
                    <a:lstStyle/>
                    <a:p>
                      <a:r>
                        <a:rPr lang="en-US" sz="1500" b="0" i="0" dirty="0">
                          <a:latin typeface="+mn-lt"/>
                          <a:ea typeface="Verdana" panose="020B0604030504040204" pitchFamily="34" charset="0"/>
                          <a:cs typeface="Arial" panose="020B0604020202020204" pitchFamily="34" charset="0"/>
                        </a:rPr>
                        <a:t>Lab 1.5: SQLite Table JOINS and Recovering Attachments</a:t>
                      </a:r>
                    </a:p>
                  </a:txBody>
                  <a:tcPr marL="182880" marR="182880" anchor="ctr">
                    <a:solidFill>
                      <a:schemeClr val="bg2"/>
                    </a:solidFill>
                  </a:tcPr>
                </a:tc>
                <a:tc>
                  <a:txBody>
                    <a:bodyPr/>
                    <a:lstStyle/>
                    <a:p>
                      <a:pPr algn="r"/>
                      <a:r>
                        <a:rPr lang="en-US" sz="1500" b="0" dirty="0">
                          <a:latin typeface="+mn-lt"/>
                          <a:ea typeface="Verdana" panose="020B0604030504040204" pitchFamily="34" charset="0"/>
                        </a:rPr>
                        <a:t>151</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4045852611"/>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i="0" dirty="0">
                          <a:latin typeface="+mn-lt"/>
                          <a:ea typeface="Verdana" panose="020B0604030504040204" pitchFamily="34" charset="0"/>
                          <a:cs typeface="Arial" panose="020B0604020202020204" pitchFamily="34" charset="0"/>
                        </a:rPr>
                        <a:t>Contacts and Resources</a:t>
                      </a:r>
                    </a:p>
                  </a:txBody>
                  <a:tcPr marL="182880" marR="182880" anchor="ctr">
                    <a:solidFill>
                      <a:schemeClr val="bg2"/>
                    </a:solidFill>
                  </a:tcPr>
                </a:tc>
                <a:tc>
                  <a:txBody>
                    <a:bodyPr/>
                    <a:lstStyle/>
                    <a:p>
                      <a:pPr algn="r"/>
                      <a:r>
                        <a:rPr lang="en-US" sz="1500" b="0" i="0" dirty="0">
                          <a:latin typeface="+mn-lt"/>
                          <a:ea typeface="Verdana" panose="020B0604030504040204" pitchFamily="34" charset="0"/>
                          <a:cs typeface="Arial" panose="020B0604020202020204" pitchFamily="34" charset="0"/>
                        </a:rPr>
                        <a:t>152</a:t>
                      </a:r>
                    </a:p>
                  </a:txBody>
                  <a:tcPr marL="182880" marR="182880" anchor="ctr">
                    <a:solidFill>
                      <a:schemeClr val="bg2"/>
                    </a:solidFill>
                  </a:tcPr>
                </a:tc>
                <a:extLst>
                  <a:ext uri="{0D108BD9-81ED-4DB2-BD59-A6C34878D82A}">
                    <a16:rowId xmlns:a16="http://schemas.microsoft.com/office/drawing/2014/main" val="1442526723"/>
                  </a:ext>
                </a:extLst>
              </a:tr>
            </a:tbl>
          </a:graphicData>
        </a:graphic>
      </p:graphicFrame>
    </p:spTree>
    <p:extLst>
      <p:ext uri="{BB962C8B-B14F-4D97-AF65-F5344CB8AC3E}">
        <p14:creationId xmlns:p14="http://schemas.microsoft.com/office/powerpoint/2010/main" val="357574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09A1B8-1CE6-6563-3A5E-F5F50BD65967}"/>
              </a:ext>
            </a:extLst>
          </p:cNvPr>
          <p:cNvSpPr/>
          <p:nvPr userDrawn="1"/>
        </p:nvSpPr>
        <p:spPr>
          <a:xfrm>
            <a:off x="5434487" y="614689"/>
            <a:ext cx="6190065" cy="603903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spcAft>
                <a:spcPts val="200"/>
              </a:spcAft>
            </a:pPr>
            <a:endParaRPr lang="en-US" sz="1400" dirty="0">
              <a:solidFill>
                <a:schemeClr val="tx1"/>
              </a:solidFill>
            </a:endParaRPr>
          </a:p>
        </p:txBody>
      </p:sp>
      <p:sp>
        <p:nvSpPr>
          <p:cNvPr id="5" name="Slide Number Placeholder 4">
            <a:extLst>
              <a:ext uri="{FF2B5EF4-FFF2-40B4-BE49-F238E27FC236}">
                <a16:creationId xmlns:a16="http://schemas.microsoft.com/office/drawing/2014/main" id="{E16859F6-CA11-3840-8575-DD341417308A}"/>
              </a:ext>
            </a:extLst>
          </p:cNvPr>
          <p:cNvSpPr>
            <a:spLocks noGrp="1"/>
          </p:cNvSpPr>
          <p:nvPr>
            <p:ph type="sldNum" sz="quarter" idx="19"/>
          </p:nvPr>
        </p:nvSpPr>
        <p:spPr/>
        <p:txBody>
          <a:bodyPr/>
          <a:lstStyle/>
          <a:p>
            <a:fld id="{0EBA9DDB-6B4F-E349-9000-1D5D9A9CB687}" type="slidenum">
              <a:rPr lang="en-US" smtClean="0"/>
              <a:pPr/>
              <a:t>‹#›</a:t>
            </a:fld>
            <a:endParaRPr lang="en-US" dirty="0"/>
          </a:p>
        </p:txBody>
      </p:sp>
      <p:cxnSp>
        <p:nvCxnSpPr>
          <p:cNvPr id="11" name="Straight Connector 10">
            <a:extLst>
              <a:ext uri="{FF2B5EF4-FFF2-40B4-BE49-F238E27FC236}">
                <a16:creationId xmlns:a16="http://schemas.microsoft.com/office/drawing/2014/main" id="{7035A700-FA1F-8A45-9B83-CC7FE22763D0}"/>
              </a:ext>
            </a:extLst>
          </p:cNvPr>
          <p:cNvCxnSpPr>
            <a:cxnSpLocks/>
          </p:cNvCxnSpPr>
          <p:nvPr userDrawn="1"/>
        </p:nvCxnSpPr>
        <p:spPr>
          <a:xfrm>
            <a:off x="4992442" y="800100"/>
            <a:ext cx="0" cy="5853619"/>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7A520-A86F-A4BB-AD65-A0B7B61AF567}"/>
              </a:ext>
            </a:extLst>
          </p:cNvPr>
          <p:cNvSpPr txBox="1"/>
          <p:nvPr userDrawn="1"/>
        </p:nvSpPr>
        <p:spPr>
          <a:xfrm>
            <a:off x="428622" y="614689"/>
            <a:ext cx="4036505" cy="461665"/>
          </a:xfrm>
          <a:prstGeom prst="rect">
            <a:avLst/>
          </a:prstGeom>
          <a:noFill/>
        </p:spPr>
        <p:txBody>
          <a:bodyPr wrap="square" rtlCol="0">
            <a:spAutoFit/>
          </a:bodyPr>
          <a:lstStyle/>
          <a:p>
            <a:pPr algn="l"/>
            <a:r>
              <a:rPr lang="en-US" sz="2400" b="1" dirty="0">
                <a:solidFill>
                  <a:srgbClr val="005880"/>
                </a:solidFill>
                <a:latin typeface="Verdana" panose="020B0604030504040204" pitchFamily="34" charset="0"/>
                <a:ea typeface="Verdana" panose="020B0604030504040204" pitchFamily="34" charset="0"/>
              </a:rPr>
              <a:t>Course Roadmap</a:t>
            </a:r>
          </a:p>
        </p:txBody>
      </p:sp>
      <p:sp>
        <p:nvSpPr>
          <p:cNvPr id="13" name="TextBox 12">
            <a:extLst>
              <a:ext uri="{FF2B5EF4-FFF2-40B4-BE49-F238E27FC236}">
                <a16:creationId xmlns:a16="http://schemas.microsoft.com/office/drawing/2014/main" id="{A5D8BB1B-8082-16C1-50DE-7158D9783931}"/>
              </a:ext>
            </a:extLst>
          </p:cNvPr>
          <p:cNvSpPr txBox="1"/>
          <p:nvPr userDrawn="1"/>
        </p:nvSpPr>
        <p:spPr>
          <a:xfrm>
            <a:off x="5524381" y="743307"/>
            <a:ext cx="6010275" cy="5570756"/>
          </a:xfrm>
          <a:prstGeom prst="rect">
            <a:avLst/>
          </a:prstGeom>
          <a:noFill/>
        </p:spPr>
        <p:txBody>
          <a:bodyPr wrap="square" rtlCol="0">
            <a:spAutoFit/>
          </a:bodyPr>
          <a:lstStyle/>
          <a:p>
            <a:pPr marL="171450" lvl="0" indent="-171450">
              <a:spcAft>
                <a:spcPts val="200"/>
              </a:spcAft>
              <a:buFont typeface="Arial" panose="020B0604020202020204" pitchFamily="34" charset="0"/>
              <a:buChar char="•"/>
            </a:pPr>
            <a:r>
              <a:rPr lang="en-US" dirty="0">
                <a:solidFill>
                  <a:schemeClr val="tx1"/>
                </a:solidFill>
              </a:rPr>
              <a:t>Course Resources</a:t>
            </a:r>
          </a:p>
          <a:p>
            <a:pPr marL="171450" lvl="0" indent="-171450">
              <a:spcAft>
                <a:spcPts val="200"/>
              </a:spcAft>
              <a:buFont typeface="Arial" panose="020B0604020202020204" pitchFamily="34" charset="0"/>
              <a:buChar char="•"/>
            </a:pPr>
            <a:r>
              <a:rPr lang="en-US" dirty="0">
                <a:solidFill>
                  <a:schemeClr val="tx1"/>
                </a:solidFill>
              </a:rPr>
              <a:t>The SIFT Workstation</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Smartphone Fundamentals</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1.1: SD Card Analysis	</a:t>
            </a:r>
            <a:endParaRPr lang="en-US" sz="1800" kern="1200" dirty="0">
              <a:solidFill>
                <a:schemeClr val="tx1"/>
              </a:solidFill>
              <a:latin typeface="+mn-lt"/>
              <a:ea typeface="+mn-ea"/>
              <a:cs typeface="+mn-cs"/>
            </a:endParaRP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Smartphone Handling and Acquisition Terminology</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Cellebrite Physical Analyzer Fundamentals</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1.2: Familiarization with Physical Analyzer</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AXIOM Fundamentals</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1.3: Familiarization with AXIOM</a:t>
            </a:r>
          </a:p>
          <a:p>
            <a:pPr marL="171450" lvl="0" indent="-171450" algn="l" defTabSz="914400" rtl="0" eaLnBrk="1" fontAlgn="ctr" latinLnBrk="0" hangingPunct="1">
              <a:spcAft>
                <a:spcPts val="200"/>
              </a:spcAft>
              <a:buSzPct val="120000"/>
              <a:buFont typeface="Arial" panose="020B0604020202020204" pitchFamily="34" charset="0"/>
              <a:buChar char="•"/>
              <a:tabLst>
                <a:tab pos="571500" algn="l"/>
              </a:tabLst>
            </a:pPr>
            <a:r>
              <a:rPr lang="en-US" sz="1800" kern="1200" dirty="0">
                <a:solidFill>
                  <a:schemeClr val="tx1"/>
                </a:solidFill>
                <a:latin typeface="+mn-lt"/>
                <a:ea typeface="+mn-ea"/>
                <a:cs typeface="+mn-cs"/>
              </a:rPr>
              <a:t>File Formats Overview</a:t>
            </a:r>
          </a:p>
          <a:p>
            <a:pPr marL="171450" lvl="0" indent="-171450" algn="l" defTabSz="914400" rtl="0" eaLnBrk="1" fontAlgn="ctr" latinLnBrk="0" hangingPunct="1">
              <a:spcAft>
                <a:spcPts val="200"/>
              </a:spcAft>
              <a:buSzPct val="120000"/>
              <a:buFont typeface="Arial" panose="020B0604020202020204" pitchFamily="34" charset="0"/>
              <a:buChar char="•"/>
              <a:tabLst>
                <a:tab pos="571500" algn="l"/>
              </a:tabLst>
            </a:pPr>
            <a:r>
              <a:rPr lang="en-US" sz="1800" kern="1200" dirty="0">
                <a:solidFill>
                  <a:schemeClr val="tx1"/>
                </a:solidFill>
                <a:latin typeface="+mn-lt"/>
                <a:ea typeface="+mn-ea"/>
                <a:cs typeface="+mn-cs"/>
              </a:rPr>
              <a:t>SQLite Overview</a:t>
            </a:r>
          </a:p>
          <a:p>
            <a:pPr marL="514350" marR="0" lvl="1" indent="-285750" algn="l" defTabSz="914400" rtl="0" eaLnBrk="1" fontAlgn="ctr" latinLnBrk="0" hangingPunct="1">
              <a:lnSpc>
                <a:spcPct val="100000"/>
              </a:lnSpc>
              <a:spcBef>
                <a:spcPts val="0"/>
              </a:spcBef>
              <a:spcAft>
                <a:spcPts val="200"/>
              </a:spcAft>
              <a:buClrTx/>
              <a:buSzPct val="120000"/>
              <a:buFontTx/>
              <a:buBlip>
                <a:blip r:embed="rId2">
                  <a:extLst>
                    <a:ext uri="{96DAC541-7B7A-43D3-8B79-37D633B846F1}">
                      <asvg:svgBlip xmlns:asvg="http://schemas.microsoft.com/office/drawing/2016/SVG/main" r:embed="rId3"/>
                    </a:ext>
                  </a:extLst>
                </a:blip>
              </a:buBlip>
              <a:tabLst>
                <a:tab pos="571500" algn="l"/>
              </a:tabLst>
              <a:defRPr/>
            </a:pPr>
            <a:r>
              <a:rPr lang="en-US" sz="1600" kern="1200" dirty="0">
                <a:solidFill>
                  <a:schemeClr val="tx1"/>
                </a:solidFill>
                <a:latin typeface="+mn-lt"/>
                <a:ea typeface="+mn-ea"/>
                <a:cs typeface="+mn-cs"/>
              </a:rPr>
              <a:t>Lab 1.4: SQLite Analysis and Query Language</a:t>
            </a:r>
          </a:p>
          <a:p>
            <a:pPr marL="514350" marR="0" lvl="1" indent="-285750" algn="l" defTabSz="914400" rtl="0" eaLnBrk="1" fontAlgn="ctr" latinLnBrk="0" hangingPunct="1">
              <a:lnSpc>
                <a:spcPct val="100000"/>
              </a:lnSpc>
              <a:spcBef>
                <a:spcPts val="0"/>
              </a:spcBef>
              <a:spcAft>
                <a:spcPts val="200"/>
              </a:spcAft>
              <a:buClrTx/>
              <a:buSzPct val="120000"/>
              <a:buFontTx/>
              <a:buBlip>
                <a:blip r:embed="rId2">
                  <a:extLst>
                    <a:ext uri="{96DAC541-7B7A-43D3-8B79-37D633B846F1}">
                      <asvg:svgBlip xmlns:asvg="http://schemas.microsoft.com/office/drawing/2016/SVG/main" r:embed="rId3"/>
                    </a:ext>
                  </a:extLst>
                </a:blip>
              </a:buBlip>
              <a:tabLst>
                <a:tab pos="571500" algn="l"/>
              </a:tabLst>
              <a:defRPr/>
            </a:pPr>
            <a:r>
              <a:rPr lang="en-US" sz="1600" kern="1200" dirty="0">
                <a:solidFill>
                  <a:schemeClr val="tx1"/>
                </a:solidFill>
                <a:latin typeface="+mn-lt"/>
                <a:ea typeface="+mn-ea"/>
                <a:cs typeface="+mn-cs"/>
              </a:rPr>
              <a:t>Lab 1.5: SQLite Table JOINS and Recovering Attachments</a:t>
            </a:r>
          </a:p>
          <a:p>
            <a:pPr marL="171450" marR="0" lvl="0" indent="-171450" algn="l" defTabSz="914400" rtl="0" eaLnBrk="1" fontAlgn="ctr" latinLnBrk="0" hangingPunct="1">
              <a:lnSpc>
                <a:spcPct val="100000"/>
              </a:lnSpc>
              <a:spcBef>
                <a:spcPts val="0"/>
              </a:spcBef>
              <a:spcAft>
                <a:spcPts val="200"/>
              </a:spcAft>
              <a:buClrTx/>
              <a:buSzPct val="120000"/>
              <a:buFont typeface="Arial" panose="020B0604020202020204" pitchFamily="34" charset="0"/>
              <a:buChar char="•"/>
              <a:tabLst>
                <a:tab pos="571500" algn="l"/>
              </a:tabLst>
              <a:defRPr/>
            </a:pPr>
            <a:endParaRPr lang="en-US" sz="1800" kern="1200" dirty="0">
              <a:solidFill>
                <a:schemeClr val="tx1"/>
              </a:solidFill>
              <a:latin typeface="+mn-lt"/>
              <a:ea typeface="+mn-ea"/>
              <a:cs typeface="+mn-cs"/>
            </a:endParaRPr>
          </a:p>
          <a:p>
            <a:pPr marL="514350" marR="0" lvl="1" indent="-285750" algn="l" defTabSz="914400" rtl="0" eaLnBrk="1" fontAlgn="ctr" latinLnBrk="0" hangingPunct="1">
              <a:lnSpc>
                <a:spcPct val="100000"/>
              </a:lnSpc>
              <a:spcBef>
                <a:spcPts val="0"/>
              </a:spcBef>
              <a:spcAft>
                <a:spcPts val="200"/>
              </a:spcAft>
              <a:buClrTx/>
              <a:buSzPct val="120000"/>
              <a:buFontTx/>
              <a:buBlip>
                <a:blip r:embed="rId2">
                  <a:extLst>
                    <a:ext uri="{96DAC541-7B7A-43D3-8B79-37D633B846F1}">
                      <asvg:svgBlip xmlns:asvg="http://schemas.microsoft.com/office/drawing/2016/SVG/main" r:embed="rId3"/>
                    </a:ext>
                  </a:extLst>
                </a:blip>
              </a:buBlip>
              <a:tabLst>
                <a:tab pos="571500" algn="l"/>
              </a:tabLst>
              <a:defRPr/>
            </a:pPr>
            <a:endParaRPr lang="en-US" sz="1600" kern="1200" dirty="0">
              <a:solidFill>
                <a:schemeClr val="tx1"/>
              </a:solidFill>
              <a:latin typeface="+mn-lt"/>
              <a:ea typeface="+mn-ea"/>
              <a:cs typeface="+mn-cs"/>
            </a:endParaRPr>
          </a:p>
          <a:p>
            <a:pPr marL="171450" lvl="0" indent="-171450" algn="l" defTabSz="914400" rtl="0" eaLnBrk="1" fontAlgn="ctr" latinLnBrk="0" hangingPunct="1">
              <a:spcAft>
                <a:spcPts val="200"/>
              </a:spcAft>
              <a:buSzPct val="120000"/>
              <a:buFont typeface="Arial" panose="020B0604020202020204" pitchFamily="34" charset="0"/>
              <a:buChar char="•"/>
              <a:tabLst>
                <a:tab pos="571500" algn="l"/>
              </a:tabLst>
            </a:pPr>
            <a:endParaRPr lang="en-US" sz="1800" kern="1200" dirty="0">
              <a:solidFill>
                <a:schemeClr val="tx1"/>
              </a:solidFill>
              <a:latin typeface="+mn-lt"/>
              <a:ea typeface="+mn-ea"/>
              <a:cs typeface="+mn-cs"/>
            </a:endParaRP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endParaRPr lang="en-US" sz="1600" kern="1200" dirty="0">
              <a:solidFill>
                <a:schemeClr val="tx1"/>
              </a:solidFill>
              <a:latin typeface="+mn-lt"/>
              <a:ea typeface="+mn-ea"/>
              <a:cs typeface="+mn-cs"/>
            </a:endParaRP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endParaRPr lang="en-US" sz="1600" kern="1200" dirty="0">
              <a:solidFill>
                <a:schemeClr val="tx1"/>
              </a:solidFill>
              <a:latin typeface="+mn-lt"/>
              <a:ea typeface="+mn-ea"/>
              <a:cs typeface="+mn-cs"/>
            </a:endParaRPr>
          </a:p>
          <a:p>
            <a:pPr>
              <a:spcAft>
                <a:spcPts val="200"/>
              </a:spcAft>
            </a:pPr>
            <a:endParaRPr lang="en-US" dirty="0">
              <a:solidFill>
                <a:schemeClr val="tx1"/>
              </a:solidFill>
            </a:endParaRPr>
          </a:p>
        </p:txBody>
      </p:sp>
      <p:sp>
        <p:nvSpPr>
          <p:cNvPr id="3" name="TextBox 2">
            <a:extLst>
              <a:ext uri="{FF2B5EF4-FFF2-40B4-BE49-F238E27FC236}">
                <a16:creationId xmlns:a16="http://schemas.microsoft.com/office/drawing/2014/main" id="{B0FA6F09-DABB-EDFE-D490-F4C8D53DD998}"/>
              </a:ext>
            </a:extLst>
          </p:cNvPr>
          <p:cNvSpPr txBox="1"/>
          <p:nvPr userDrawn="1"/>
        </p:nvSpPr>
        <p:spPr>
          <a:xfrm>
            <a:off x="428622" y="1176037"/>
            <a:ext cx="4305300" cy="5632311"/>
          </a:xfrm>
          <a:prstGeom prst="rect">
            <a:avLst/>
          </a:prstGeom>
          <a:noFill/>
        </p:spPr>
        <p:txBody>
          <a:bodyPr wrap="square" rtlCol="0">
            <a:spAutoFit/>
          </a:bodyPr>
          <a:lstStyle/>
          <a:p>
            <a:pPr lvl="0"/>
            <a:r>
              <a:rPr lang="en-US" sz="2000" dirty="0">
                <a:solidFill>
                  <a:srgbClr val="005880"/>
                </a:solidFill>
                <a:latin typeface="Verdana" panose="020B0604030504040204" pitchFamily="34" charset="0"/>
                <a:ea typeface="Verdana" panose="020B0604030504040204" pitchFamily="34" charset="0"/>
              </a:rPr>
              <a:t>Section 1: Smartphone Overview, Fundamentals of Analysis, and SQLite Forensics</a:t>
            </a:r>
          </a:p>
          <a:p>
            <a:pPr lvl="0"/>
            <a:endParaRPr lang="en-US" sz="2000" dirty="0">
              <a:solidFill>
                <a:schemeClr val="tx1"/>
              </a:solidFill>
              <a:latin typeface="Verdana" panose="020B0604030504040204" pitchFamily="34" charset="0"/>
              <a:ea typeface="Verdana" panose="020B0604030504040204" pitchFamily="34" charset="0"/>
            </a:endParaRPr>
          </a:p>
          <a:p>
            <a:pPr lvl="0"/>
            <a:r>
              <a:rPr lang="en-US" sz="2000" b="0" dirty="0">
                <a:solidFill>
                  <a:schemeClr val="tx1"/>
                </a:solidFill>
                <a:latin typeface="Verdana" panose="020B0604030504040204" pitchFamily="34" charset="0"/>
                <a:ea typeface="Verdana" panose="020B0604030504040204" pitchFamily="34" charset="0"/>
              </a:rPr>
              <a:t>Section 2: Android Forensics</a:t>
            </a:r>
          </a:p>
          <a:p>
            <a:pPr lvl="0"/>
            <a:endParaRPr lang="en-US" sz="2000" b="0" dirty="0">
              <a:solidFill>
                <a:srgbClr val="0455A5"/>
              </a:solidFill>
              <a:latin typeface="Verdana" panose="020B0604030504040204" pitchFamily="34" charset="0"/>
              <a:ea typeface="Verdana" panose="020B0604030504040204" pitchFamily="34" charset="0"/>
            </a:endParaRPr>
          </a:p>
          <a:p>
            <a:pPr lvl="0"/>
            <a:r>
              <a:rPr lang="en-US" sz="2000" dirty="0">
                <a:solidFill>
                  <a:schemeClr val="tx1"/>
                </a:solidFill>
                <a:latin typeface="Verdana" panose="020B0604030504040204" pitchFamily="34" charset="0"/>
                <a:ea typeface="Verdana" panose="020B0604030504040204" pitchFamily="34" charset="0"/>
              </a:rPr>
              <a:t>Section 3: iOS Device Forensics</a:t>
            </a:r>
          </a:p>
          <a:p>
            <a:pPr lvl="0"/>
            <a:endParaRPr lang="en-US" sz="2000" dirty="0">
              <a:solidFill>
                <a:schemeClr val="tx1"/>
              </a:solidFill>
              <a:latin typeface="Verdana" panose="020B0604030504040204" pitchFamily="34" charset="0"/>
              <a:ea typeface="Verdana" panose="020B0604030504040204" pitchFamily="34" charset="0"/>
            </a:endParaRPr>
          </a:p>
          <a:p>
            <a:pPr lvl="0"/>
            <a:r>
              <a:rPr lang="en-US" sz="2000" dirty="0">
                <a:solidFill>
                  <a:schemeClr val="tx1"/>
                </a:solidFill>
                <a:latin typeface="Verdana" panose="020B0604030504040204" pitchFamily="34" charset="0"/>
                <a:ea typeface="Verdana" panose="020B0604030504040204" pitchFamily="34" charset="0"/>
              </a:rPr>
              <a:t>Section 4: Backups and Cloud Data, Malware and Spyware Forensics, and Detecting Evidence Destruction</a:t>
            </a:r>
          </a:p>
          <a:p>
            <a:pPr lvl="0"/>
            <a:endParaRPr lang="en-US" sz="2000" dirty="0">
              <a:solidFill>
                <a:schemeClr val="tx1"/>
              </a:solidFill>
              <a:latin typeface="Verdana" panose="020B0604030504040204" pitchFamily="34" charset="0"/>
              <a:ea typeface="Verdana" panose="020B0604030504040204" pitchFamily="34" charset="0"/>
            </a:endParaRPr>
          </a:p>
          <a:p>
            <a:pPr lvl="0"/>
            <a:r>
              <a:rPr lang="en-US" sz="2000" dirty="0">
                <a:solidFill>
                  <a:schemeClr val="tx1"/>
                </a:solidFill>
                <a:latin typeface="Verdana" panose="020B0604030504040204" pitchFamily="34" charset="0"/>
                <a:ea typeface="Verdana" panose="020B0604030504040204" pitchFamily="34" charset="0"/>
              </a:rPr>
              <a:t>Section 5: Third-Party Application Analysis</a:t>
            </a:r>
          </a:p>
          <a:p>
            <a:pPr lvl="0"/>
            <a:endParaRPr lang="en-US" sz="2000" dirty="0">
              <a:solidFill>
                <a:schemeClr val="tx1"/>
              </a:solidFill>
              <a:latin typeface="Verdana" panose="020B0604030504040204" pitchFamily="34" charset="0"/>
              <a:ea typeface="Verdana" panose="020B0604030504040204" pitchFamily="34" charset="0"/>
            </a:endParaRPr>
          </a:p>
          <a:p>
            <a:pPr lvl="0"/>
            <a:r>
              <a:rPr lang="en-US" sz="2000" dirty="0">
                <a:solidFill>
                  <a:schemeClr val="tx1"/>
                </a:solidFill>
                <a:latin typeface="Verdana" panose="020B0604030504040204" pitchFamily="34" charset="0"/>
                <a:ea typeface="Verdana" panose="020B0604030504040204" pitchFamily="34" charset="0"/>
              </a:rPr>
              <a:t>Section 6: Smartphone Forensic Capstone Exercise</a:t>
            </a:r>
          </a:p>
        </p:txBody>
      </p:sp>
    </p:spTree>
    <p:extLst>
      <p:ext uri="{BB962C8B-B14F-4D97-AF65-F5344CB8AC3E}">
        <p14:creationId xmlns:p14="http://schemas.microsoft.com/office/powerpoint/2010/main" val="197394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introduction">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8" name="Title 4">
            <a:extLst>
              <a:ext uri="{FF2B5EF4-FFF2-40B4-BE49-F238E27FC236}">
                <a16:creationId xmlns:a16="http://schemas.microsoft.com/office/drawing/2014/main" id="{B911596D-96EE-6843-A234-B6A9D4560FC3}"/>
              </a:ext>
            </a:extLst>
          </p:cNvPr>
          <p:cNvSpPr>
            <a:spLocks noGrp="1"/>
          </p:cNvSpPr>
          <p:nvPr>
            <p:ph type="title" hasCustomPrompt="1"/>
          </p:nvPr>
        </p:nvSpPr>
        <p:spPr>
          <a:xfrm>
            <a:off x="666426" y="2213642"/>
            <a:ext cx="11525574" cy="2061861"/>
          </a:xfrm>
        </p:spPr>
        <p:txBody>
          <a:bodyPr wrap="square" rIns="1800000" bIns="21600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lang="en-US" dirty="0"/>
            </a:br>
            <a:r>
              <a:rPr lang="en-US" dirty="0"/>
              <a:t>&lt;Lab name&gt;</a:t>
            </a:r>
          </a:p>
        </p:txBody>
      </p:sp>
      <p:sp>
        <p:nvSpPr>
          <p:cNvPr id="8" name="Text Placeholder 7">
            <a:extLst>
              <a:ext uri="{FF2B5EF4-FFF2-40B4-BE49-F238E27FC236}">
                <a16:creationId xmlns:a16="http://schemas.microsoft.com/office/drawing/2014/main" id="{53E1F817-BAD7-446A-8E6E-D66E7785EFCB}"/>
              </a:ext>
            </a:extLst>
          </p:cNvPr>
          <p:cNvSpPr>
            <a:spLocks noGrp="1"/>
          </p:cNvSpPr>
          <p:nvPr>
            <p:ph type="body" sz="quarter" idx="10" hasCustomPrompt="1"/>
          </p:nvPr>
        </p:nvSpPr>
        <p:spPr>
          <a:xfrm>
            <a:off x="666750" y="4343400"/>
            <a:ext cx="11010900" cy="1171575"/>
          </a:xfrm>
          <a:prstGeom prst="rect">
            <a:avLst/>
          </a:prstGeom>
        </p:spPr>
        <p:txBody>
          <a:bodyPr>
            <a:normAutofit/>
          </a:bodyPr>
          <a:lstStyle>
            <a:lvl1pPr marL="0" indent="0">
              <a:buFontTx/>
              <a:buNone/>
              <a:defRPr sz="2000">
                <a:latin typeface="+mn-lt"/>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&lt;Add any additional needed information here, such as what VM or other assets the students need for the lab. Do not include time estimates or objectives as that information should be included in the workbook.&gt;</a:t>
            </a:r>
          </a:p>
        </p:txBody>
      </p:sp>
      <p:sp>
        <p:nvSpPr>
          <p:cNvPr id="2" name="TextBox 1">
            <a:extLst>
              <a:ext uri="{FF2B5EF4-FFF2-40B4-BE49-F238E27FC236}">
                <a16:creationId xmlns:a16="http://schemas.microsoft.com/office/drawing/2014/main" id="{BEDE2135-ABD7-F777-4723-A7C5BC829469}"/>
              </a:ext>
            </a:extLst>
          </p:cNvPr>
          <p:cNvSpPr txBox="1"/>
          <p:nvPr userDrawn="1"/>
        </p:nvSpPr>
        <p:spPr>
          <a:xfrm>
            <a:off x="701390" y="6305550"/>
            <a:ext cx="8490235" cy="369332"/>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tx1"/>
                </a:solidFill>
                <a:latin typeface="+mn-lt"/>
                <a:ea typeface="Verdana" panose="020B0604030504040204" pitchFamily="34" charset="0"/>
              </a:rPr>
              <a:t>Refer to the lab workbook for instructions.</a:t>
            </a:r>
            <a:endParaRPr lang="en-US" dirty="0">
              <a:latin typeface="+mn-lt"/>
            </a:endParaRPr>
          </a:p>
        </p:txBody>
      </p:sp>
      <p:sp>
        <p:nvSpPr>
          <p:cNvPr id="3" name="Rectangle 2">
            <a:extLst>
              <a:ext uri="{FF2B5EF4-FFF2-40B4-BE49-F238E27FC236}">
                <a16:creationId xmlns:a16="http://schemas.microsoft.com/office/drawing/2014/main" id="{ADCFACDB-07D2-F9DF-00E2-123F6B057C7C}"/>
              </a:ext>
            </a:extLst>
          </p:cNvPr>
          <p:cNvSpPr/>
          <p:nvPr userDrawn="1"/>
        </p:nvSpPr>
        <p:spPr>
          <a:xfrm>
            <a:off x="428625" y="-1"/>
            <a:ext cx="2430484" cy="1417983"/>
          </a:xfrm>
          <a:prstGeom prst="rect">
            <a:avLst/>
          </a:prstGeom>
          <a:solidFill>
            <a:srgbClr val="404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12">
            <a:extLst>
              <a:ext uri="{FF2B5EF4-FFF2-40B4-BE49-F238E27FC236}">
                <a16:creationId xmlns:a16="http://schemas.microsoft.com/office/drawing/2014/main" id="{3956BDE9-0E7C-F915-FA98-5072A809AA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08073" cy="404034"/>
          </a:xfrm>
          <a:prstGeom prst="rect">
            <a:avLst/>
          </a:prstGeom>
        </p:spPr>
      </p:pic>
      <p:cxnSp>
        <p:nvCxnSpPr>
          <p:cNvPr id="5" name="Straight Connector 4">
            <a:extLst>
              <a:ext uri="{FF2B5EF4-FFF2-40B4-BE49-F238E27FC236}">
                <a16:creationId xmlns:a16="http://schemas.microsoft.com/office/drawing/2014/main" id="{264467A1-FF72-AE36-1DD3-1CB27A87E66C}"/>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6" name="Freeform 13">
            <a:extLst>
              <a:ext uri="{FF2B5EF4-FFF2-40B4-BE49-F238E27FC236}">
                <a16:creationId xmlns:a16="http://schemas.microsoft.com/office/drawing/2014/main" id="{008AB935-78DC-8DD5-37FB-CFAA10D43CC3}"/>
              </a:ext>
            </a:extLst>
          </p:cNvPr>
          <p:cNvSpPr/>
          <p:nvPr userDrawn="1"/>
        </p:nvSpPr>
        <p:spPr>
          <a:xfrm>
            <a:off x="1806032" y="728294"/>
            <a:ext cx="806794" cy="397210"/>
          </a:xfrm>
          <a:custGeom>
            <a:avLst/>
            <a:gdLst>
              <a:gd name="connsiteX0" fmla="*/ 130207 w 867632"/>
              <a:gd name="connsiteY0" fmla="*/ 121 h 427163"/>
              <a:gd name="connsiteX1" fmla="*/ 0 w 867632"/>
              <a:gd name="connsiteY1" fmla="*/ 121 h 427163"/>
              <a:gd name="connsiteX2" fmla="*/ 0 w 867632"/>
              <a:gd name="connsiteY2" fmla="*/ 427032 h 427163"/>
              <a:gd name="connsiteX3" fmla="*/ 130207 w 867632"/>
              <a:gd name="connsiteY3" fmla="*/ 427032 h 427163"/>
              <a:gd name="connsiteX4" fmla="*/ 190881 w 867632"/>
              <a:gd name="connsiteY4" fmla="*/ 405219 h 427163"/>
              <a:gd name="connsiteX5" fmla="*/ 212884 w 867632"/>
              <a:gd name="connsiteY5" fmla="*/ 346545 h 427163"/>
              <a:gd name="connsiteX6" fmla="*/ 212884 w 867632"/>
              <a:gd name="connsiteY6" fmla="*/ 81179 h 427163"/>
              <a:gd name="connsiteX7" fmla="*/ 191167 w 867632"/>
              <a:gd name="connsiteY7" fmla="*/ 22695 h 427163"/>
              <a:gd name="connsiteX8" fmla="*/ 130207 w 867632"/>
              <a:gd name="connsiteY8" fmla="*/ 121 h 427163"/>
              <a:gd name="connsiteX9" fmla="*/ 148685 w 867632"/>
              <a:gd name="connsiteY9" fmla="*/ 336353 h 427163"/>
              <a:gd name="connsiteX10" fmla="*/ 139160 w 867632"/>
              <a:gd name="connsiteY10" fmla="*/ 363023 h 427163"/>
              <a:gd name="connsiteX11" fmla="*/ 109823 w 867632"/>
              <a:gd name="connsiteY11" fmla="*/ 372548 h 427163"/>
              <a:gd name="connsiteX12" fmla="*/ 63722 w 867632"/>
              <a:gd name="connsiteY12" fmla="*/ 372548 h 427163"/>
              <a:gd name="connsiteX13" fmla="*/ 63722 w 867632"/>
              <a:gd name="connsiteY13" fmla="*/ 54318 h 427163"/>
              <a:gd name="connsiteX14" fmla="*/ 111347 w 867632"/>
              <a:gd name="connsiteY14" fmla="*/ 54318 h 427163"/>
              <a:gd name="connsiteX15" fmla="*/ 138684 w 867632"/>
              <a:gd name="connsiteY15" fmla="*/ 63843 h 427163"/>
              <a:gd name="connsiteX16" fmla="*/ 148781 w 867632"/>
              <a:gd name="connsiteY16" fmla="*/ 90513 h 427163"/>
              <a:gd name="connsiteX17" fmla="*/ 282035 w 867632"/>
              <a:gd name="connsiteY17" fmla="*/ 121 h 427163"/>
              <a:gd name="connsiteX18" fmla="*/ 456343 w 867632"/>
              <a:gd name="connsiteY18" fmla="*/ 121 h 427163"/>
              <a:gd name="connsiteX19" fmla="*/ 456343 w 867632"/>
              <a:gd name="connsiteY19" fmla="*/ 56604 h 427163"/>
              <a:gd name="connsiteX20" fmla="*/ 345377 w 867632"/>
              <a:gd name="connsiteY20" fmla="*/ 56604 h 427163"/>
              <a:gd name="connsiteX21" fmla="*/ 345377 w 867632"/>
              <a:gd name="connsiteY21" fmla="*/ 182810 h 427163"/>
              <a:gd name="connsiteX22" fmla="*/ 439769 w 867632"/>
              <a:gd name="connsiteY22" fmla="*/ 182810 h 427163"/>
              <a:gd name="connsiteX23" fmla="*/ 439769 w 867632"/>
              <a:gd name="connsiteY23" fmla="*/ 238151 h 427163"/>
              <a:gd name="connsiteX24" fmla="*/ 345377 w 867632"/>
              <a:gd name="connsiteY24" fmla="*/ 238151 h 427163"/>
              <a:gd name="connsiteX25" fmla="*/ 345377 w 867632"/>
              <a:gd name="connsiteY25" fmla="*/ 427032 h 427163"/>
              <a:gd name="connsiteX26" fmla="*/ 281654 w 867632"/>
              <a:gd name="connsiteY26" fmla="*/ 427032 h 427163"/>
              <a:gd name="connsiteX27" fmla="*/ 513397 w 867632"/>
              <a:gd name="connsiteY27" fmla="*/ 121 h 427163"/>
              <a:gd name="connsiteX28" fmla="*/ 577025 w 867632"/>
              <a:gd name="connsiteY28" fmla="*/ 121 h 427163"/>
              <a:gd name="connsiteX29" fmla="*/ 577025 w 867632"/>
              <a:gd name="connsiteY29" fmla="*/ 427032 h 427163"/>
              <a:gd name="connsiteX30" fmla="*/ 513397 w 867632"/>
              <a:gd name="connsiteY30" fmla="*/ 427032 h 427163"/>
              <a:gd name="connsiteX31" fmla="*/ 867632 w 867632"/>
              <a:gd name="connsiteY31" fmla="*/ 424841 h 427163"/>
              <a:gd name="connsiteX32" fmla="*/ 867632 w 867632"/>
              <a:gd name="connsiteY32" fmla="*/ 427032 h 427163"/>
              <a:gd name="connsiteX33" fmla="*/ 800957 w 867632"/>
              <a:gd name="connsiteY33" fmla="*/ 427032 h 427163"/>
              <a:gd name="connsiteX34" fmla="*/ 730568 w 867632"/>
              <a:gd name="connsiteY34" fmla="*/ 228340 h 427163"/>
              <a:gd name="connsiteX35" fmla="*/ 730568 w 867632"/>
              <a:gd name="connsiteY35" fmla="*/ 189764 h 427163"/>
              <a:gd name="connsiteX36" fmla="*/ 793147 w 867632"/>
              <a:gd name="connsiteY36" fmla="*/ 189764 h 427163"/>
              <a:gd name="connsiteX37" fmla="*/ 793147 w 867632"/>
              <a:gd name="connsiteY37" fmla="*/ 54318 h 427163"/>
              <a:gd name="connsiteX38" fmla="*/ 712661 w 867632"/>
              <a:gd name="connsiteY38" fmla="*/ 54318 h 427163"/>
              <a:gd name="connsiteX39" fmla="*/ 712661 w 867632"/>
              <a:gd name="connsiteY39" fmla="*/ 427032 h 427163"/>
              <a:gd name="connsiteX40" fmla="*/ 648938 w 867632"/>
              <a:gd name="connsiteY40" fmla="*/ 427032 h 427163"/>
              <a:gd name="connsiteX41" fmla="*/ 648938 w 867632"/>
              <a:gd name="connsiteY41" fmla="*/ 121 h 427163"/>
              <a:gd name="connsiteX42" fmla="*/ 818293 w 867632"/>
              <a:gd name="connsiteY42" fmla="*/ 121 h 427163"/>
              <a:gd name="connsiteX43" fmla="*/ 856869 w 867632"/>
              <a:gd name="connsiteY43" fmla="*/ 39269 h 427163"/>
              <a:gd name="connsiteX44" fmla="*/ 856869 w 867632"/>
              <a:gd name="connsiteY44" fmla="*/ 194622 h 427163"/>
              <a:gd name="connsiteX45" fmla="*/ 818769 w 867632"/>
              <a:gd name="connsiteY45" fmla="*/ 233674 h 427163"/>
              <a:gd name="connsiteX46" fmla="*/ 796957 w 867632"/>
              <a:gd name="connsiteY46" fmla="*/ 233674 h 42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7632" h="427163">
                <a:moveTo>
                  <a:pt x="130207" y="121"/>
                </a:moveTo>
                <a:lnTo>
                  <a:pt x="0" y="121"/>
                </a:lnTo>
                <a:lnTo>
                  <a:pt x="0" y="427032"/>
                </a:lnTo>
                <a:lnTo>
                  <a:pt x="130207" y="427032"/>
                </a:lnTo>
                <a:cubicBezTo>
                  <a:pt x="152552" y="428298"/>
                  <a:pt x="174450" y="420421"/>
                  <a:pt x="190881" y="405219"/>
                </a:cubicBezTo>
                <a:cubicBezTo>
                  <a:pt x="206026" y="389551"/>
                  <a:pt x="213989" y="368310"/>
                  <a:pt x="212884" y="346545"/>
                </a:cubicBezTo>
                <a:lnTo>
                  <a:pt x="212884" y="81179"/>
                </a:lnTo>
                <a:cubicBezTo>
                  <a:pt x="213808" y="59557"/>
                  <a:pt x="205988" y="38469"/>
                  <a:pt x="191167" y="22695"/>
                </a:cubicBezTo>
                <a:cubicBezTo>
                  <a:pt x="174841" y="7065"/>
                  <a:pt x="152771" y="-1108"/>
                  <a:pt x="130207" y="121"/>
                </a:cubicBezTo>
                <a:close/>
                <a:moveTo>
                  <a:pt x="148685" y="336353"/>
                </a:moveTo>
                <a:cubicBezTo>
                  <a:pt x="149238" y="346164"/>
                  <a:pt x="145809" y="355785"/>
                  <a:pt x="139160" y="363023"/>
                </a:cubicBezTo>
                <a:cubicBezTo>
                  <a:pt x="131064" y="370024"/>
                  <a:pt x="120482" y="373453"/>
                  <a:pt x="109823" y="372548"/>
                </a:cubicBezTo>
                <a:lnTo>
                  <a:pt x="63722" y="372548"/>
                </a:lnTo>
                <a:lnTo>
                  <a:pt x="63722" y="54318"/>
                </a:lnTo>
                <a:lnTo>
                  <a:pt x="111347" y="54318"/>
                </a:lnTo>
                <a:cubicBezTo>
                  <a:pt x="121339" y="53871"/>
                  <a:pt x="131131" y="57281"/>
                  <a:pt x="138684" y="63843"/>
                </a:cubicBezTo>
                <a:cubicBezTo>
                  <a:pt x="145733" y="70863"/>
                  <a:pt x="149409" y="80588"/>
                  <a:pt x="148781" y="90513"/>
                </a:cubicBezTo>
                <a:close/>
                <a:moveTo>
                  <a:pt x="282035" y="121"/>
                </a:moveTo>
                <a:lnTo>
                  <a:pt x="456343" y="121"/>
                </a:lnTo>
                <a:lnTo>
                  <a:pt x="456343" y="56604"/>
                </a:lnTo>
                <a:lnTo>
                  <a:pt x="345377" y="56604"/>
                </a:lnTo>
                <a:lnTo>
                  <a:pt x="345377" y="182810"/>
                </a:lnTo>
                <a:lnTo>
                  <a:pt x="439769" y="182810"/>
                </a:lnTo>
                <a:lnTo>
                  <a:pt x="439769" y="238151"/>
                </a:lnTo>
                <a:lnTo>
                  <a:pt x="345377" y="238151"/>
                </a:lnTo>
                <a:lnTo>
                  <a:pt x="345377" y="427032"/>
                </a:lnTo>
                <a:lnTo>
                  <a:pt x="281654" y="427032"/>
                </a:lnTo>
                <a:close/>
                <a:moveTo>
                  <a:pt x="513397" y="121"/>
                </a:moveTo>
                <a:lnTo>
                  <a:pt x="577025" y="121"/>
                </a:lnTo>
                <a:lnTo>
                  <a:pt x="577025" y="427032"/>
                </a:lnTo>
                <a:lnTo>
                  <a:pt x="513397" y="427032"/>
                </a:lnTo>
                <a:close/>
                <a:moveTo>
                  <a:pt x="867632" y="424841"/>
                </a:moveTo>
                <a:lnTo>
                  <a:pt x="867632" y="427032"/>
                </a:lnTo>
                <a:lnTo>
                  <a:pt x="800957" y="427032"/>
                </a:lnTo>
                <a:lnTo>
                  <a:pt x="730568" y="228340"/>
                </a:lnTo>
                <a:lnTo>
                  <a:pt x="730568" y="189764"/>
                </a:lnTo>
                <a:lnTo>
                  <a:pt x="793147" y="189764"/>
                </a:lnTo>
                <a:lnTo>
                  <a:pt x="793147" y="54318"/>
                </a:lnTo>
                <a:lnTo>
                  <a:pt x="712661" y="54318"/>
                </a:lnTo>
                <a:lnTo>
                  <a:pt x="712661" y="427032"/>
                </a:lnTo>
                <a:lnTo>
                  <a:pt x="648938" y="427032"/>
                </a:lnTo>
                <a:lnTo>
                  <a:pt x="648938" y="121"/>
                </a:lnTo>
                <a:lnTo>
                  <a:pt x="818293" y="121"/>
                </a:lnTo>
                <a:cubicBezTo>
                  <a:pt x="844010" y="121"/>
                  <a:pt x="856869" y="13170"/>
                  <a:pt x="856869" y="39269"/>
                </a:cubicBezTo>
                <a:lnTo>
                  <a:pt x="856869" y="194622"/>
                </a:lnTo>
                <a:cubicBezTo>
                  <a:pt x="856869" y="220025"/>
                  <a:pt x="844172" y="233036"/>
                  <a:pt x="818769" y="233674"/>
                </a:cubicBezTo>
                <a:lnTo>
                  <a:pt x="796957" y="233674"/>
                </a:lnTo>
                <a:close/>
              </a:path>
            </a:pathLst>
          </a:custGeom>
          <a:solidFill>
            <a:srgbClr val="FFFFFF"/>
          </a:solidFill>
          <a:ln w="9525" cap="flat">
            <a:noFill/>
            <a:prstDash val="solid"/>
            <a:miter/>
          </a:ln>
        </p:spPr>
        <p:txBody>
          <a:bodyPr rtlCol="0" anchor="ctr"/>
          <a:lstStyle/>
          <a:p>
            <a:endParaRPr lang="en-US" dirty="0"/>
          </a:p>
        </p:txBody>
      </p:sp>
      <p:sp>
        <p:nvSpPr>
          <p:cNvPr id="7" name="Text Placeholder 7">
            <a:extLst>
              <a:ext uri="{FF2B5EF4-FFF2-40B4-BE49-F238E27FC236}">
                <a16:creationId xmlns:a16="http://schemas.microsoft.com/office/drawing/2014/main" id="{8ADD4936-6839-05DB-A36F-2D679F7D712B}"/>
              </a:ext>
            </a:extLst>
          </p:cNvPr>
          <p:cNvSpPr>
            <a:spLocks noGrp="1"/>
          </p:cNvSpPr>
          <p:nvPr>
            <p:ph type="body" sz="quarter" idx="11" hasCustomPrompt="1"/>
          </p:nvPr>
        </p:nvSpPr>
        <p:spPr>
          <a:xfrm>
            <a:off x="8915401" y="299803"/>
            <a:ext cx="3276598" cy="662222"/>
          </a:xfrm>
          <a:prstGeom prst="rect">
            <a:avLst/>
          </a:prstGeom>
        </p:spPr>
        <p:txBody>
          <a:bodyPr>
            <a:noAutofit/>
          </a:bodyPr>
          <a:lstStyle>
            <a:lvl1pPr marL="0" indent="0" algn="r">
              <a:buFontTx/>
              <a:buNone/>
              <a:defRPr sz="3600" b="1">
                <a:latin typeface="Verdana" panose="020B0604030504040204" pitchFamily="34" charset="0"/>
                <a:ea typeface="Verdana" panose="020B0604030504040204" pitchFamily="34" charset="0"/>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&lt;Lab #&gt;</a:t>
            </a:r>
          </a:p>
        </p:txBody>
      </p:sp>
    </p:spTree>
    <p:extLst>
      <p:ext uri="{BB962C8B-B14F-4D97-AF65-F5344CB8AC3E}">
        <p14:creationId xmlns:p14="http://schemas.microsoft.com/office/powerpoint/2010/main" val="36862172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605-90DD-BA48-B96B-D53F11571999}"/>
              </a:ext>
            </a:extLst>
          </p:cNvPr>
          <p:cNvSpPr>
            <a:spLocks noGrp="1"/>
          </p:cNvSpPr>
          <p:nvPr>
            <p:ph type="title"/>
          </p:nvPr>
        </p:nvSpPr>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AF3F0905-21AC-984F-82F9-EA5D4905B34D}"/>
              </a:ext>
            </a:extLst>
          </p:cNvPr>
          <p:cNvSpPr>
            <a:spLocks noGrp="1"/>
          </p:cNvSpPr>
          <p:nvPr>
            <p:ph type="sldNum" sz="quarter" idx="15"/>
          </p:nvPr>
        </p:nvSpPr>
        <p:spPr/>
        <p:txBody>
          <a:bodyPr/>
          <a:lstStyle/>
          <a:p>
            <a:fld id="{0EBA9DDB-6B4F-E349-9000-1D5D9A9CB687}" type="slidenum">
              <a:rPr lang="en-US" smtClean="0"/>
              <a:pPr/>
              <a:t>‹#›</a:t>
            </a:fld>
            <a:endParaRPr lang="en-US" dirty="0"/>
          </a:p>
        </p:txBody>
      </p:sp>
      <p:sp>
        <p:nvSpPr>
          <p:cNvPr id="3" name="Content Placeholder 14">
            <a:extLst>
              <a:ext uri="{FF2B5EF4-FFF2-40B4-BE49-F238E27FC236}">
                <a16:creationId xmlns:a16="http://schemas.microsoft.com/office/drawing/2014/main" id="{1F361114-B27E-0626-440B-6EF97CC2DE47}"/>
              </a:ext>
            </a:extLst>
          </p:cNvPr>
          <p:cNvSpPr>
            <a:spLocks noGrp="1"/>
          </p:cNvSpPr>
          <p:nvPr>
            <p:ph sz="quarter" idx="12"/>
          </p:nvPr>
        </p:nvSpPr>
        <p:spPr>
          <a:xfrm>
            <a:off x="428625" y="1233488"/>
            <a:ext cx="11334750"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530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bulleted content">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CEB0956-EFA5-CA49-9282-960C381D5554}"/>
              </a:ext>
            </a:extLst>
          </p:cNvPr>
          <p:cNvSpPr>
            <a:spLocks noGrp="1"/>
          </p:cNvSpPr>
          <p:nvPr>
            <p:ph type="sldNum" sz="quarter" idx="18"/>
          </p:nvPr>
        </p:nvSpPr>
        <p:spPr/>
        <p:txBody>
          <a:bodyPr/>
          <a:lstStyle/>
          <a:p>
            <a:fld id="{0EBA9DDB-6B4F-E349-9000-1D5D9A9CB687}" type="slidenum">
              <a:rPr lang="en-US" smtClean="0"/>
              <a:pPr/>
              <a:t>‹#›</a:t>
            </a:fld>
            <a:endParaRPr lang="en-US" dirty="0"/>
          </a:p>
        </p:txBody>
      </p:sp>
      <p:sp>
        <p:nvSpPr>
          <p:cNvPr id="19" name="Text Placeholder 18">
            <a:extLst>
              <a:ext uri="{FF2B5EF4-FFF2-40B4-BE49-F238E27FC236}">
                <a16:creationId xmlns:a16="http://schemas.microsoft.com/office/drawing/2014/main" id="{F4F833F3-0932-5145-B324-EF6D0264C095}"/>
              </a:ext>
            </a:extLst>
          </p:cNvPr>
          <p:cNvSpPr>
            <a:spLocks noGrp="1"/>
          </p:cNvSpPr>
          <p:nvPr>
            <p:ph type="body" sz="quarter" idx="15"/>
          </p:nvPr>
        </p:nvSpPr>
        <p:spPr>
          <a:xfrm>
            <a:off x="428625" y="1233488"/>
            <a:ext cx="11334750" cy="5199062"/>
          </a:xfrm>
          <a:prstGeom prst="rect">
            <a:avLst/>
          </a:prstGeom>
        </p:spPr>
        <p:txBody>
          <a:bodyPr>
            <a:normAutofit/>
          </a:bodyPr>
          <a:lstStyle>
            <a:lvl1pPr marL="0" indent="0">
              <a:spcAft>
                <a:spcPts val="200"/>
              </a:spcAft>
              <a:buFontTx/>
              <a:buNone/>
              <a:defRPr sz="2400" spc="-20" baseline="0">
                <a:latin typeface="+mn-lt"/>
              </a:defRPr>
            </a:lvl1pPr>
            <a:lvl2pPr marL="406800" indent="-169200">
              <a:spcBef>
                <a:spcPts val="600"/>
              </a:spcBef>
              <a:spcAft>
                <a:spcPts val="200"/>
              </a:spcAft>
              <a:defRPr sz="1400" spc="-10" baseline="0">
                <a:solidFill>
                  <a:schemeClr val="tx1">
                    <a:lumMod val="75000"/>
                    <a:lumOff val="25000"/>
                  </a:schemeClr>
                </a:solidFill>
                <a:latin typeface="+mn-lt"/>
              </a:defRPr>
            </a:lvl2pPr>
            <a:lvl3pPr marL="640800" indent="-172800">
              <a:spcAft>
                <a:spcPts val="100"/>
              </a:spcAft>
              <a:buSzPct val="80000"/>
              <a:defRPr sz="1200">
                <a:solidFill>
                  <a:schemeClr val="tx1">
                    <a:lumMod val="75000"/>
                    <a:lumOff val="25000"/>
                  </a:schemeClr>
                </a:solidFill>
              </a:defRPr>
            </a:lvl3pPr>
            <a:lvl4pPr marL="640800" indent="-172800">
              <a:buSzPct val="80000"/>
              <a:defRPr sz="1200">
                <a:solidFill>
                  <a:schemeClr val="tx1">
                    <a:lumMod val="75000"/>
                    <a:lumOff val="25000"/>
                  </a:schemeClr>
                </a:solidFill>
              </a:defRPr>
            </a:lvl4pPr>
            <a:lvl5pPr marL="640800" indent="-172800">
              <a:buSzPct val="80000"/>
              <a:defRPr sz="1200">
                <a:solidFill>
                  <a:schemeClr val="tx1">
                    <a:lumMod val="75000"/>
                    <a:lumOff val="25000"/>
                  </a:schemeClr>
                </a:solidFill>
              </a:defRPr>
            </a:lvl5pPr>
            <a:lvl6pPr marL="640800" indent="-172800">
              <a:buSzPct val="80000"/>
              <a:defRPr sz="1200">
                <a:solidFill>
                  <a:schemeClr val="tx1">
                    <a:lumMod val="75000"/>
                    <a:lumOff val="25000"/>
                  </a:schemeClr>
                </a:solidFill>
              </a:defRPr>
            </a:lvl6pPr>
            <a:lvl7pPr marL="640800" indent="-172800">
              <a:buSzPct val="80000"/>
              <a:defRPr sz="1200">
                <a:solidFill>
                  <a:schemeClr val="tx1">
                    <a:lumMod val="75000"/>
                    <a:lumOff val="25000"/>
                  </a:schemeClr>
                </a:solidFill>
              </a:defRPr>
            </a:lvl7pPr>
            <a:lvl8pPr marL="640800" indent="-172800">
              <a:buSzPct val="80000"/>
              <a:defRPr sz="1200">
                <a:solidFill>
                  <a:schemeClr val="tx1">
                    <a:lumMod val="75000"/>
                    <a:lumOff val="25000"/>
                  </a:schemeClr>
                </a:solidFill>
              </a:defRPr>
            </a:lvl8pPr>
            <a:lvl9pPr marL="640800" indent="-172800">
              <a:buSzPct val="80000"/>
              <a:defRPr sz="1200">
                <a:solidFill>
                  <a:schemeClr val="tx1">
                    <a:lumMod val="75000"/>
                    <a:lumOff val="2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13338EB9-A644-434D-924B-9A10AA78C9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0543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EBBCF1-8D71-E640-9E05-EE0D2D81B1BB}"/>
              </a:ext>
            </a:extLst>
          </p:cNvPr>
          <p:cNvSpPr>
            <a:spLocks noGrp="1"/>
          </p:cNvSpPr>
          <p:nvPr>
            <p:ph type="pic" sz="quarter" idx="15"/>
          </p:nvPr>
        </p:nvSpPr>
        <p:spPr>
          <a:xfrm>
            <a:off x="428625" y="1233488"/>
            <a:ext cx="11323638" cy="5199063"/>
          </a:xfrm>
          <a:prstGeom prst="rect">
            <a:avLst/>
          </a:prstGeom>
        </p:spPr>
        <p:txBody>
          <a:bodyPr/>
          <a:lstStyle>
            <a:lvl1pPr marL="0" indent="0">
              <a:buNone/>
              <a:defRPr>
                <a:latin typeface="+mn-lt"/>
              </a:defRPr>
            </a:lvl1pPr>
          </a:lstStyle>
          <a:p>
            <a:r>
              <a:rPr lang="en-US" dirty="0"/>
              <a:t>Click icon to add picture</a:t>
            </a:r>
          </a:p>
        </p:txBody>
      </p:sp>
      <p:sp>
        <p:nvSpPr>
          <p:cNvPr id="24" name="Slide Number Placeholder 23">
            <a:extLst>
              <a:ext uri="{FF2B5EF4-FFF2-40B4-BE49-F238E27FC236}">
                <a16:creationId xmlns:a16="http://schemas.microsoft.com/office/drawing/2014/main" id="{EB0C3A17-CEF9-0143-9085-2EDCF763F7BA}"/>
              </a:ext>
            </a:extLst>
          </p:cNvPr>
          <p:cNvSpPr>
            <a:spLocks noGrp="1"/>
          </p:cNvSpPr>
          <p:nvPr>
            <p:ph type="sldNum" sz="quarter" idx="18"/>
          </p:nvPr>
        </p:nvSpPr>
        <p:spPr/>
        <p:txBody>
          <a:bodyPr/>
          <a:lstStyle/>
          <a:p>
            <a:fld id="{0EBA9DDB-6B4F-E349-9000-1D5D9A9CB687}" type="slidenum">
              <a:rPr lang="en-US" smtClean="0"/>
              <a:pPr/>
              <a:t>‹#›</a:t>
            </a:fld>
            <a:endParaRPr lang="en-US" dirty="0"/>
          </a:p>
        </p:txBody>
      </p:sp>
      <p:sp>
        <p:nvSpPr>
          <p:cNvPr id="2" name="Title 1">
            <a:extLst>
              <a:ext uri="{FF2B5EF4-FFF2-40B4-BE49-F238E27FC236}">
                <a16:creationId xmlns:a16="http://schemas.microsoft.com/office/drawing/2014/main" id="{F4D72292-0DA8-C04E-9F5F-A3B04A4E56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16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208F2980-D18A-C149-B744-497B2566CD8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4" name="Content Placeholder 14">
            <a:extLst>
              <a:ext uri="{FF2B5EF4-FFF2-40B4-BE49-F238E27FC236}">
                <a16:creationId xmlns:a16="http://schemas.microsoft.com/office/drawing/2014/main" id="{67FACA7D-42F0-FEBB-3E89-EB3AFC770048}"/>
              </a:ext>
            </a:extLst>
          </p:cNvPr>
          <p:cNvSpPr>
            <a:spLocks noGrp="1"/>
          </p:cNvSpPr>
          <p:nvPr>
            <p:ph sz="quarter" idx="18"/>
          </p:nvPr>
        </p:nvSpPr>
        <p:spPr>
          <a:xfrm>
            <a:off x="428625"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840105BF-BFE7-1B6D-4C94-B5BAFB2FF75D}"/>
              </a:ext>
            </a:extLst>
          </p:cNvPr>
          <p:cNvSpPr>
            <a:spLocks noGrp="1"/>
          </p:cNvSpPr>
          <p:nvPr>
            <p:ph sz="quarter" idx="19"/>
          </p:nvPr>
        </p:nvSpPr>
        <p:spPr>
          <a:xfrm>
            <a:off x="6191249"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8739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65A1CF-80BB-BA48-98D8-EB66F99BFFF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9FAE09E-8E87-0C4D-9449-4035A6A01E5A}"/>
              </a:ext>
            </a:extLst>
          </p:cNvPr>
          <p:cNvSpPr>
            <a:spLocks noGrp="1"/>
          </p:cNvSpPr>
          <p:nvPr>
            <p:ph type="title"/>
          </p:nvPr>
        </p:nvSpPr>
        <p:spPr>
          <a:xfrm>
            <a:off x="428624" y="428624"/>
            <a:ext cx="11334750" cy="623211"/>
          </a:xfrm>
          <a:prstGeom prst="callout1">
            <a:avLst>
              <a:gd name="adj1" fmla="val 99409"/>
              <a:gd name="adj2" fmla="val 100036"/>
              <a:gd name="adj3" fmla="val 99227"/>
              <a:gd name="adj4" fmla="val -59"/>
            </a:avLst>
          </a:prstGeom>
          <a:noFill/>
          <a:ln w="6350">
            <a:solidFill>
              <a:schemeClr val="tx1">
                <a:alpha val="15000"/>
              </a:schemeClr>
            </a:solidFill>
          </a:ln>
        </p:spPr>
        <p:txBody>
          <a:bodyPr vert="horz" wrap="square" lIns="0" tIns="180000" rIns="0" bIns="108000" rtlCol="0" anchor="t">
            <a:noAutofit/>
          </a:bodyPr>
          <a:lstStyle/>
          <a:p>
            <a:r>
              <a:rPr lang="en-US" dirty="0"/>
              <a:t>Click to edit Master title style</a:t>
            </a:r>
          </a:p>
        </p:txBody>
      </p:sp>
      <p:sp>
        <p:nvSpPr>
          <p:cNvPr id="19" name="Rectangle 18">
            <a:extLst>
              <a:ext uri="{FF2B5EF4-FFF2-40B4-BE49-F238E27FC236}">
                <a16:creationId xmlns:a16="http://schemas.microsoft.com/office/drawing/2014/main" id="{BA1C436B-155D-4241-A354-7C3170A25D32}"/>
              </a:ext>
            </a:extLst>
          </p:cNvPr>
          <p:cNvSpPr/>
          <p:nvPr userDrawn="1"/>
        </p:nvSpPr>
        <p:spPr>
          <a:xfrm flipH="1">
            <a:off x="6286500" y="0"/>
            <a:ext cx="5905498" cy="48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720000" bIns="72000" rtlCol="0" anchor="t">
            <a:spAutoFit/>
          </a:bodyPr>
          <a:lstStyle/>
          <a:p>
            <a:pPr algn="r"/>
            <a:r>
              <a:rPr lang="en-US" sz="1100" b="0" dirty="0">
                <a:solidFill>
                  <a:srgbClr val="7F7F7F"/>
                </a:solidFill>
                <a:cs typeface="Arial" panose="020B0604020202020204" pitchFamily="34" charset="0"/>
              </a:rPr>
              <a:t>FOR585 | Smartphone Forensic Analysis: In-Depth</a:t>
            </a:r>
          </a:p>
          <a:p>
            <a:pPr algn="r"/>
            <a:endParaRPr lang="en-US" sz="1100" b="0" dirty="0">
              <a:solidFill>
                <a:srgbClr val="7F7F7F"/>
              </a:solidFill>
              <a:ea typeface="Trebuchet MS"/>
              <a:cs typeface="Arial" panose="020B0604020202020204" pitchFamily="34" charset="0"/>
              <a:sym typeface="Trebuchet MS"/>
            </a:endParaRPr>
          </a:p>
        </p:txBody>
      </p:sp>
      <p:sp>
        <p:nvSpPr>
          <p:cNvPr id="6" name="Slide Number Placeholder 3">
            <a:extLst>
              <a:ext uri="{FF2B5EF4-FFF2-40B4-BE49-F238E27FC236}">
                <a16:creationId xmlns:a16="http://schemas.microsoft.com/office/drawing/2014/main" id="{55413E30-5C54-A34C-A0E2-ACE6E130A4DF}"/>
              </a:ext>
              <a:ext uri="{C183D7F6-B498-43B3-948B-1728B52AA6E4}">
                <adec:decorative xmlns:adec="http://schemas.microsoft.com/office/drawing/2017/decorative" val="0"/>
              </a:ext>
            </a:extLst>
          </p:cNvPr>
          <p:cNvSpPr>
            <a:spLocks noGrp="1"/>
          </p:cNvSpPr>
          <p:nvPr userDrawn="1">
            <p:ph type="sldNum" sz="quarter" idx="4"/>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lvl1pPr algn="r">
              <a:defRPr sz="1100" b="0">
                <a:solidFill>
                  <a:srgbClr val="7F7F7F"/>
                </a:solidFill>
              </a:defRPr>
            </a:lvl1pPr>
          </a:lstStyle>
          <a:p>
            <a:fld id="{0EBA9DDB-6B4F-E349-9000-1D5D9A9CB687}" type="slidenum">
              <a:rPr lang="en-US" smtClean="0"/>
              <a:pPr/>
              <a:t>‹#›</a:t>
            </a:fld>
            <a:endParaRPr lang="en-US" dirty="0"/>
          </a:p>
        </p:txBody>
      </p:sp>
      <p:cxnSp>
        <p:nvCxnSpPr>
          <p:cNvPr id="7" name="Straight Connector 6">
            <a:extLst>
              <a:ext uri="{FF2B5EF4-FFF2-40B4-BE49-F238E27FC236}">
                <a16:creationId xmlns:a16="http://schemas.microsoft.com/office/drawing/2014/main" id="{FD20975E-CD01-9D1C-C4FC-97F0EDD16BC6}"/>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6FC588-118F-F274-732F-34270CEE2AD0}"/>
              </a:ext>
            </a:extLst>
          </p:cNvPr>
          <p:cNvCxnSpPr/>
          <p:nvPr userDrawn="1"/>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A13AB4-0136-E098-B7EA-23FFD53E2B98}"/>
              </a:ext>
            </a:extLst>
          </p:cNvPr>
          <p:cNvSpPr/>
          <p:nvPr userDrawn="1"/>
        </p:nvSpPr>
        <p:spPr>
          <a:xfrm>
            <a:off x="428624" y="0"/>
            <a:ext cx="952501" cy="428624"/>
          </a:xfrm>
          <a:prstGeom prst="rect">
            <a:avLst/>
          </a:prstGeom>
          <a:solidFill>
            <a:schemeClr val="accent4"/>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pic>
        <p:nvPicPr>
          <p:cNvPr id="4" name="Picture 12">
            <a:extLst>
              <a:ext uri="{FF2B5EF4-FFF2-40B4-BE49-F238E27FC236}">
                <a16:creationId xmlns:a16="http://schemas.microsoft.com/office/drawing/2014/main" id="{242E671C-3A84-D9F1-CBA0-FBB1E0445AE9}"/>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509308" y="179324"/>
            <a:ext cx="337376" cy="168687"/>
          </a:xfrm>
          <a:prstGeom prst="rect">
            <a:avLst/>
          </a:prstGeom>
        </p:spPr>
      </p:pic>
      <p:cxnSp>
        <p:nvCxnSpPr>
          <p:cNvPr id="5" name="Straight Connector 4">
            <a:extLst>
              <a:ext uri="{FF2B5EF4-FFF2-40B4-BE49-F238E27FC236}">
                <a16:creationId xmlns:a16="http://schemas.microsoft.com/office/drawing/2014/main" id="{751DAACC-CE1A-2EB8-E361-1A9FD11348F1}"/>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9" name="Freeform 15">
            <a:extLst>
              <a:ext uri="{FF2B5EF4-FFF2-40B4-BE49-F238E27FC236}">
                <a16:creationId xmlns:a16="http://schemas.microsoft.com/office/drawing/2014/main" id="{41A5A972-58E4-B2CD-D0C3-4B5F522C5C29}"/>
              </a:ext>
            </a:extLst>
          </p:cNvPr>
          <p:cNvSpPr/>
          <p:nvPr userDrawn="1"/>
        </p:nvSpPr>
        <p:spPr>
          <a:xfrm>
            <a:off x="967408" y="183207"/>
            <a:ext cx="326847" cy="160917"/>
          </a:xfrm>
          <a:custGeom>
            <a:avLst/>
            <a:gdLst>
              <a:gd name="connsiteX0" fmla="*/ 130207 w 867632"/>
              <a:gd name="connsiteY0" fmla="*/ 121 h 427163"/>
              <a:gd name="connsiteX1" fmla="*/ 0 w 867632"/>
              <a:gd name="connsiteY1" fmla="*/ 121 h 427163"/>
              <a:gd name="connsiteX2" fmla="*/ 0 w 867632"/>
              <a:gd name="connsiteY2" fmla="*/ 427032 h 427163"/>
              <a:gd name="connsiteX3" fmla="*/ 130207 w 867632"/>
              <a:gd name="connsiteY3" fmla="*/ 427032 h 427163"/>
              <a:gd name="connsiteX4" fmla="*/ 190881 w 867632"/>
              <a:gd name="connsiteY4" fmla="*/ 405219 h 427163"/>
              <a:gd name="connsiteX5" fmla="*/ 212884 w 867632"/>
              <a:gd name="connsiteY5" fmla="*/ 346545 h 427163"/>
              <a:gd name="connsiteX6" fmla="*/ 212884 w 867632"/>
              <a:gd name="connsiteY6" fmla="*/ 81179 h 427163"/>
              <a:gd name="connsiteX7" fmla="*/ 191167 w 867632"/>
              <a:gd name="connsiteY7" fmla="*/ 22695 h 427163"/>
              <a:gd name="connsiteX8" fmla="*/ 130207 w 867632"/>
              <a:gd name="connsiteY8" fmla="*/ 121 h 427163"/>
              <a:gd name="connsiteX9" fmla="*/ 148685 w 867632"/>
              <a:gd name="connsiteY9" fmla="*/ 336353 h 427163"/>
              <a:gd name="connsiteX10" fmla="*/ 139160 w 867632"/>
              <a:gd name="connsiteY10" fmla="*/ 363023 h 427163"/>
              <a:gd name="connsiteX11" fmla="*/ 109823 w 867632"/>
              <a:gd name="connsiteY11" fmla="*/ 372548 h 427163"/>
              <a:gd name="connsiteX12" fmla="*/ 63722 w 867632"/>
              <a:gd name="connsiteY12" fmla="*/ 372548 h 427163"/>
              <a:gd name="connsiteX13" fmla="*/ 63722 w 867632"/>
              <a:gd name="connsiteY13" fmla="*/ 54318 h 427163"/>
              <a:gd name="connsiteX14" fmla="*/ 111347 w 867632"/>
              <a:gd name="connsiteY14" fmla="*/ 54318 h 427163"/>
              <a:gd name="connsiteX15" fmla="*/ 138684 w 867632"/>
              <a:gd name="connsiteY15" fmla="*/ 63843 h 427163"/>
              <a:gd name="connsiteX16" fmla="*/ 148781 w 867632"/>
              <a:gd name="connsiteY16" fmla="*/ 90513 h 427163"/>
              <a:gd name="connsiteX17" fmla="*/ 282035 w 867632"/>
              <a:gd name="connsiteY17" fmla="*/ 121 h 427163"/>
              <a:gd name="connsiteX18" fmla="*/ 456343 w 867632"/>
              <a:gd name="connsiteY18" fmla="*/ 121 h 427163"/>
              <a:gd name="connsiteX19" fmla="*/ 456343 w 867632"/>
              <a:gd name="connsiteY19" fmla="*/ 56604 h 427163"/>
              <a:gd name="connsiteX20" fmla="*/ 345377 w 867632"/>
              <a:gd name="connsiteY20" fmla="*/ 56604 h 427163"/>
              <a:gd name="connsiteX21" fmla="*/ 345377 w 867632"/>
              <a:gd name="connsiteY21" fmla="*/ 182810 h 427163"/>
              <a:gd name="connsiteX22" fmla="*/ 439769 w 867632"/>
              <a:gd name="connsiteY22" fmla="*/ 182810 h 427163"/>
              <a:gd name="connsiteX23" fmla="*/ 439769 w 867632"/>
              <a:gd name="connsiteY23" fmla="*/ 238151 h 427163"/>
              <a:gd name="connsiteX24" fmla="*/ 345377 w 867632"/>
              <a:gd name="connsiteY24" fmla="*/ 238151 h 427163"/>
              <a:gd name="connsiteX25" fmla="*/ 345377 w 867632"/>
              <a:gd name="connsiteY25" fmla="*/ 427032 h 427163"/>
              <a:gd name="connsiteX26" fmla="*/ 281654 w 867632"/>
              <a:gd name="connsiteY26" fmla="*/ 427032 h 427163"/>
              <a:gd name="connsiteX27" fmla="*/ 513397 w 867632"/>
              <a:gd name="connsiteY27" fmla="*/ 121 h 427163"/>
              <a:gd name="connsiteX28" fmla="*/ 577025 w 867632"/>
              <a:gd name="connsiteY28" fmla="*/ 121 h 427163"/>
              <a:gd name="connsiteX29" fmla="*/ 577025 w 867632"/>
              <a:gd name="connsiteY29" fmla="*/ 427032 h 427163"/>
              <a:gd name="connsiteX30" fmla="*/ 513397 w 867632"/>
              <a:gd name="connsiteY30" fmla="*/ 427032 h 427163"/>
              <a:gd name="connsiteX31" fmla="*/ 867632 w 867632"/>
              <a:gd name="connsiteY31" fmla="*/ 424841 h 427163"/>
              <a:gd name="connsiteX32" fmla="*/ 867632 w 867632"/>
              <a:gd name="connsiteY32" fmla="*/ 427032 h 427163"/>
              <a:gd name="connsiteX33" fmla="*/ 800957 w 867632"/>
              <a:gd name="connsiteY33" fmla="*/ 427032 h 427163"/>
              <a:gd name="connsiteX34" fmla="*/ 730568 w 867632"/>
              <a:gd name="connsiteY34" fmla="*/ 228340 h 427163"/>
              <a:gd name="connsiteX35" fmla="*/ 730568 w 867632"/>
              <a:gd name="connsiteY35" fmla="*/ 189764 h 427163"/>
              <a:gd name="connsiteX36" fmla="*/ 793147 w 867632"/>
              <a:gd name="connsiteY36" fmla="*/ 189764 h 427163"/>
              <a:gd name="connsiteX37" fmla="*/ 793147 w 867632"/>
              <a:gd name="connsiteY37" fmla="*/ 54318 h 427163"/>
              <a:gd name="connsiteX38" fmla="*/ 712661 w 867632"/>
              <a:gd name="connsiteY38" fmla="*/ 54318 h 427163"/>
              <a:gd name="connsiteX39" fmla="*/ 712661 w 867632"/>
              <a:gd name="connsiteY39" fmla="*/ 427032 h 427163"/>
              <a:gd name="connsiteX40" fmla="*/ 648938 w 867632"/>
              <a:gd name="connsiteY40" fmla="*/ 427032 h 427163"/>
              <a:gd name="connsiteX41" fmla="*/ 648938 w 867632"/>
              <a:gd name="connsiteY41" fmla="*/ 121 h 427163"/>
              <a:gd name="connsiteX42" fmla="*/ 818293 w 867632"/>
              <a:gd name="connsiteY42" fmla="*/ 121 h 427163"/>
              <a:gd name="connsiteX43" fmla="*/ 856869 w 867632"/>
              <a:gd name="connsiteY43" fmla="*/ 39269 h 427163"/>
              <a:gd name="connsiteX44" fmla="*/ 856869 w 867632"/>
              <a:gd name="connsiteY44" fmla="*/ 194622 h 427163"/>
              <a:gd name="connsiteX45" fmla="*/ 818769 w 867632"/>
              <a:gd name="connsiteY45" fmla="*/ 233674 h 427163"/>
              <a:gd name="connsiteX46" fmla="*/ 796957 w 867632"/>
              <a:gd name="connsiteY46" fmla="*/ 233674 h 42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67632" h="427163">
                <a:moveTo>
                  <a:pt x="130207" y="121"/>
                </a:moveTo>
                <a:lnTo>
                  <a:pt x="0" y="121"/>
                </a:lnTo>
                <a:lnTo>
                  <a:pt x="0" y="427032"/>
                </a:lnTo>
                <a:lnTo>
                  <a:pt x="130207" y="427032"/>
                </a:lnTo>
                <a:cubicBezTo>
                  <a:pt x="152552" y="428298"/>
                  <a:pt x="174450" y="420421"/>
                  <a:pt x="190881" y="405219"/>
                </a:cubicBezTo>
                <a:cubicBezTo>
                  <a:pt x="206026" y="389551"/>
                  <a:pt x="213989" y="368310"/>
                  <a:pt x="212884" y="346545"/>
                </a:cubicBezTo>
                <a:lnTo>
                  <a:pt x="212884" y="81179"/>
                </a:lnTo>
                <a:cubicBezTo>
                  <a:pt x="213808" y="59557"/>
                  <a:pt x="205988" y="38469"/>
                  <a:pt x="191167" y="22695"/>
                </a:cubicBezTo>
                <a:cubicBezTo>
                  <a:pt x="174841" y="7065"/>
                  <a:pt x="152771" y="-1108"/>
                  <a:pt x="130207" y="121"/>
                </a:cubicBezTo>
                <a:close/>
                <a:moveTo>
                  <a:pt x="148685" y="336353"/>
                </a:moveTo>
                <a:cubicBezTo>
                  <a:pt x="149238" y="346164"/>
                  <a:pt x="145809" y="355785"/>
                  <a:pt x="139160" y="363023"/>
                </a:cubicBezTo>
                <a:cubicBezTo>
                  <a:pt x="131064" y="370024"/>
                  <a:pt x="120482" y="373453"/>
                  <a:pt x="109823" y="372548"/>
                </a:cubicBezTo>
                <a:lnTo>
                  <a:pt x="63722" y="372548"/>
                </a:lnTo>
                <a:lnTo>
                  <a:pt x="63722" y="54318"/>
                </a:lnTo>
                <a:lnTo>
                  <a:pt x="111347" y="54318"/>
                </a:lnTo>
                <a:cubicBezTo>
                  <a:pt x="121339" y="53871"/>
                  <a:pt x="131131" y="57281"/>
                  <a:pt x="138684" y="63843"/>
                </a:cubicBezTo>
                <a:cubicBezTo>
                  <a:pt x="145733" y="70863"/>
                  <a:pt x="149409" y="80588"/>
                  <a:pt x="148781" y="90513"/>
                </a:cubicBezTo>
                <a:close/>
                <a:moveTo>
                  <a:pt x="282035" y="121"/>
                </a:moveTo>
                <a:lnTo>
                  <a:pt x="456343" y="121"/>
                </a:lnTo>
                <a:lnTo>
                  <a:pt x="456343" y="56604"/>
                </a:lnTo>
                <a:lnTo>
                  <a:pt x="345377" y="56604"/>
                </a:lnTo>
                <a:lnTo>
                  <a:pt x="345377" y="182810"/>
                </a:lnTo>
                <a:lnTo>
                  <a:pt x="439769" y="182810"/>
                </a:lnTo>
                <a:lnTo>
                  <a:pt x="439769" y="238151"/>
                </a:lnTo>
                <a:lnTo>
                  <a:pt x="345377" y="238151"/>
                </a:lnTo>
                <a:lnTo>
                  <a:pt x="345377" y="427032"/>
                </a:lnTo>
                <a:lnTo>
                  <a:pt x="281654" y="427032"/>
                </a:lnTo>
                <a:close/>
                <a:moveTo>
                  <a:pt x="513397" y="121"/>
                </a:moveTo>
                <a:lnTo>
                  <a:pt x="577025" y="121"/>
                </a:lnTo>
                <a:lnTo>
                  <a:pt x="577025" y="427032"/>
                </a:lnTo>
                <a:lnTo>
                  <a:pt x="513397" y="427032"/>
                </a:lnTo>
                <a:close/>
                <a:moveTo>
                  <a:pt x="867632" y="424841"/>
                </a:moveTo>
                <a:lnTo>
                  <a:pt x="867632" y="427032"/>
                </a:lnTo>
                <a:lnTo>
                  <a:pt x="800957" y="427032"/>
                </a:lnTo>
                <a:lnTo>
                  <a:pt x="730568" y="228340"/>
                </a:lnTo>
                <a:lnTo>
                  <a:pt x="730568" y="189764"/>
                </a:lnTo>
                <a:lnTo>
                  <a:pt x="793147" y="189764"/>
                </a:lnTo>
                <a:lnTo>
                  <a:pt x="793147" y="54318"/>
                </a:lnTo>
                <a:lnTo>
                  <a:pt x="712661" y="54318"/>
                </a:lnTo>
                <a:lnTo>
                  <a:pt x="712661" y="427032"/>
                </a:lnTo>
                <a:lnTo>
                  <a:pt x="648938" y="427032"/>
                </a:lnTo>
                <a:lnTo>
                  <a:pt x="648938" y="121"/>
                </a:lnTo>
                <a:lnTo>
                  <a:pt x="818293" y="121"/>
                </a:lnTo>
                <a:cubicBezTo>
                  <a:pt x="844010" y="121"/>
                  <a:pt x="856869" y="13170"/>
                  <a:pt x="856869" y="39269"/>
                </a:cubicBezTo>
                <a:lnTo>
                  <a:pt x="856869" y="194622"/>
                </a:lnTo>
                <a:cubicBezTo>
                  <a:pt x="856869" y="220025"/>
                  <a:pt x="844172" y="233036"/>
                  <a:pt x="818769" y="233674"/>
                </a:cubicBezTo>
                <a:lnTo>
                  <a:pt x="796957" y="233674"/>
                </a:lnTo>
                <a:close/>
              </a:path>
            </a:pathLst>
          </a:custGeom>
          <a:solidFill>
            <a:srgbClr val="FFFFFF"/>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957551618"/>
      </p:ext>
    </p:extLst>
  </p:cSld>
  <p:clrMap bg1="lt1" tx1="dk1" bg2="lt2" tx2="dk2" accent1="accent1" accent2="accent2" accent3="accent3" accent4="accent4" accent5="accent5" accent6="accent6" hlink="hlink" folHlink="folHlink"/>
  <p:sldLayoutIdLst>
    <p:sldLayoutId id="2147483695" r:id="rId1"/>
    <p:sldLayoutId id="2147483997" r:id="rId2"/>
    <p:sldLayoutId id="2147483996" r:id="rId3"/>
    <p:sldLayoutId id="2147483699" r:id="rId4"/>
    <p:sldLayoutId id="2147483696" r:id="rId5"/>
    <p:sldLayoutId id="2147483700" r:id="rId6"/>
    <p:sldLayoutId id="2147483701" r:id="rId7"/>
    <p:sldLayoutId id="2147483702" r:id="rId8"/>
    <p:sldLayoutId id="2147483703" r:id="rId9"/>
    <p:sldLayoutId id="2147483995" r:id="rId10"/>
    <p:sldLayoutId id="2147483706" r:id="rId11"/>
    <p:sldLayoutId id="2147483707" r:id="rId12"/>
    <p:sldLayoutId id="2147483998" r:id="rId13"/>
    <p:sldLayoutId id="2147484003" r:id="rId14"/>
  </p:sldLayoutIdLst>
  <p:hf hdr="0" ftr="0" dt="0"/>
  <p:txStyles>
    <p:titleStyle>
      <a:lvl1pPr algn="l" defTabSz="914400" rtl="0" eaLnBrk="1" latinLnBrk="0" hangingPunct="1">
        <a:lnSpc>
          <a:spcPct val="90000"/>
        </a:lnSpc>
        <a:spcBef>
          <a:spcPct val="0"/>
        </a:spcBef>
        <a:buNone/>
        <a:defRPr sz="2400" b="1" kern="1200">
          <a:solidFill>
            <a:schemeClr val="accent1"/>
          </a:solidFill>
          <a:latin typeface="Verdana" panose="020B0604030504040204" pitchFamily="34" charset="0"/>
          <a:ea typeface="Verdana" panose="020B0604030504040204" pitchFamily="34" charset="0"/>
          <a:cs typeface="+mj-cs"/>
        </a:defRPr>
      </a:lvl1pPr>
    </p:titleStyle>
    <p:body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p:bodyStyle>
    <p:other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0" userDrawn="1">
          <p15:clr>
            <a:srgbClr val="F26B43"/>
          </p15:clr>
        </p15:guide>
        <p15:guide id="4" pos="7410" userDrawn="1">
          <p15:clr>
            <a:srgbClr val="F26B43"/>
          </p15:clr>
        </p15:guide>
        <p15:guide id="41" orient="horz" pos="268" userDrawn="1">
          <p15:clr>
            <a:srgbClr val="F26B43"/>
          </p15:clr>
        </p15:guide>
        <p15:guide id="44" orient="horz" pos="663" userDrawn="1">
          <p15:clr>
            <a:srgbClr val="9FCC3B"/>
          </p15:clr>
        </p15:guide>
        <p15:guide id="45" orient="horz" pos="777" userDrawn="1">
          <p15:clr>
            <a:srgbClr val="9FCC3B"/>
          </p15:clr>
        </p15:guide>
        <p15:guide id="48" orient="horz" pos="40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661846"/>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01.JPG"/><Relationship Id="rId7" Type="http://schemas.openxmlformats.org/officeDocument/2006/relationships/diagramLayout" Target="../diagrams/layout16.xml"/><Relationship Id="rId2" Type="http://schemas.openxmlformats.org/officeDocument/2006/relationships/notesSlide" Target="../notesSlides/notesSlide103.xml"/><Relationship Id="rId1" Type="http://schemas.openxmlformats.org/officeDocument/2006/relationships/slideLayout" Target="../slideLayouts/slideLayout11.xml"/><Relationship Id="rId6" Type="http://schemas.openxmlformats.org/officeDocument/2006/relationships/diagramData" Target="../diagrams/data16.xml"/><Relationship Id="rId11" Type="http://schemas.openxmlformats.org/officeDocument/2006/relationships/image" Target="../media/image104.JPG"/><Relationship Id="rId5" Type="http://schemas.openxmlformats.org/officeDocument/2006/relationships/image" Target="../media/image103.JPG"/><Relationship Id="rId10" Type="http://schemas.microsoft.com/office/2007/relationships/diagramDrawing" Target="../diagrams/drawing16.xml"/><Relationship Id="rId4" Type="http://schemas.openxmlformats.org/officeDocument/2006/relationships/image" Target="../media/image102.JPG"/><Relationship Id="rId9" Type="http://schemas.openxmlformats.org/officeDocument/2006/relationships/diagramColors" Target="../diagrams/colors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7.xml"/><Relationship Id="rId1" Type="http://schemas.openxmlformats.org/officeDocument/2006/relationships/slideLayout" Target="../slideLayouts/slideLayout11.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2.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23.xml"/><Relationship Id="rId1" Type="http://schemas.openxmlformats.org/officeDocument/2006/relationships/slideLayout" Target="../slideLayouts/slideLayout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2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6.xml"/><Relationship Id="rId1" Type="http://schemas.openxmlformats.org/officeDocument/2006/relationships/slideLayout" Target="../slideLayouts/slideLayout11.xml"/><Relationship Id="rId4" Type="http://schemas.openxmlformats.org/officeDocument/2006/relationships/image" Target="../media/image128.jpeg"/></Relationships>
</file>

<file path=ppt/slides/_rels/slide12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7.xml"/><Relationship Id="rId1" Type="http://schemas.openxmlformats.org/officeDocument/2006/relationships/slideLayout" Target="../slideLayouts/slideLayout11.xml"/><Relationship Id="rId4" Type="http://schemas.openxmlformats.org/officeDocument/2006/relationships/image" Target="../media/image130.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28.xml"/><Relationship Id="rId1" Type="http://schemas.openxmlformats.org/officeDocument/2006/relationships/slideLayout" Target="../slideLayouts/slideLayout9.xml"/><Relationship Id="rId4" Type="http://schemas.openxmlformats.org/officeDocument/2006/relationships/image" Target="../media/image132.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31.xml"/><Relationship Id="rId1" Type="http://schemas.openxmlformats.org/officeDocument/2006/relationships/slideLayout" Target="../slideLayouts/slideLayout11.xml"/><Relationship Id="rId5" Type="http://schemas.openxmlformats.org/officeDocument/2006/relationships/image" Target="../media/image137.jpeg"/><Relationship Id="rId4" Type="http://schemas.openxmlformats.org/officeDocument/2006/relationships/image" Target="../media/image136.jpeg"/></Relationships>
</file>

<file path=ppt/slides/_rels/slide13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33.xml"/><Relationship Id="rId1" Type="http://schemas.openxmlformats.org/officeDocument/2006/relationships/slideLayout" Target="../slideLayouts/slideLayout11.xml"/><Relationship Id="rId4" Type="http://schemas.openxmlformats.org/officeDocument/2006/relationships/image" Target="../media/image140.jpeg"/></Relationships>
</file>

<file path=ppt/slides/_rels/slide1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4.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7.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8.xml"/><Relationship Id="rId1" Type="http://schemas.openxmlformats.org/officeDocument/2006/relationships/slideLayout" Target="../slideLayouts/slideLayout11.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9.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2.xml"/><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3.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4.xml"/><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7.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8.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149.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49.xml"/><Relationship Id="rId1" Type="http://schemas.openxmlformats.org/officeDocument/2006/relationships/slideLayout" Target="../slideLayouts/slideLayout11.xml"/><Relationship Id="rId5" Type="http://schemas.openxmlformats.org/officeDocument/2006/relationships/image" Target="../media/image159.JPG"/><Relationship Id="rId4" Type="http://schemas.openxmlformats.org/officeDocument/2006/relationships/image" Target="../media/image15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7.png"/><Relationship Id="rId7" Type="http://schemas.openxmlformats.org/officeDocument/2006/relationships/diagramQuickStyle" Target="../diagrams/quickStyle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8.png"/><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47.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27.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38.png"/><Relationship Id="rId7" Type="http://schemas.openxmlformats.org/officeDocument/2006/relationships/diagramQuickStyle" Target="../diagrams/quickStyle13.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39.png"/><Relationship Id="rId9" Type="http://schemas.microsoft.com/office/2007/relationships/diagramDrawing" Target="../diagrams/drawing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60.JPG"/></Relationships>
</file>

<file path=ppt/slides/_rels/slide8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60.JPG"/></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67.JP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8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84.JPG"/><Relationship Id="rId5" Type="http://schemas.openxmlformats.org/officeDocument/2006/relationships/image" Target="../media/image83.png"/><Relationship Id="rId4" Type="http://schemas.openxmlformats.org/officeDocument/2006/relationships/image" Target="../media/image82.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3.JPG"/></Relationships>
</file>

<file path=ppt/slides/_rels/slide9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5.xml"/><Relationship Id="rId1" Type="http://schemas.openxmlformats.org/officeDocument/2006/relationships/slideLayout" Target="../slideLayouts/slideLayout11.xml"/><Relationship Id="rId4" Type="http://schemas.openxmlformats.org/officeDocument/2006/relationships/image" Target="../media/image95.JP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96.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34F3D3-DB41-B93E-0A23-37D394E57391}"/>
              </a:ext>
            </a:extLst>
          </p:cNvPr>
          <p:cNvSpPr>
            <a:spLocks noGrp="1"/>
          </p:cNvSpPr>
          <p:nvPr>
            <p:ph type="body" sz="quarter" idx="11"/>
          </p:nvPr>
        </p:nvSpPr>
        <p:spPr/>
        <p:txBody>
          <a:bodyPr/>
          <a:lstStyle/>
          <a:p>
            <a:r>
              <a:rPr lang="en-US" sz="1200" dirty="0">
                <a:latin typeface="Arial" panose="020B0604020202020204" pitchFamily="34" charset="0"/>
              </a:rPr>
              <a:t>©</a:t>
            </a:r>
            <a:r>
              <a:rPr lang="en-US" dirty="0"/>
              <a:t> 2024 Heather Barnhart and Domenica Crognale  |  all rights </a:t>
            </a:r>
            <a:r>
              <a:rPr lang="en-US"/>
              <a:t>reserveD</a:t>
            </a:r>
            <a:endParaRPr lang="en-US" dirty="0"/>
          </a:p>
        </p:txBody>
      </p:sp>
      <p:sp>
        <p:nvSpPr>
          <p:cNvPr id="3" name="Text Placeholder 2">
            <a:extLst>
              <a:ext uri="{FF2B5EF4-FFF2-40B4-BE49-F238E27FC236}">
                <a16:creationId xmlns:a16="http://schemas.microsoft.com/office/drawing/2014/main" id="{8CF4C1A4-EECD-EDA8-8701-AFFDF95D3F48}"/>
              </a:ext>
            </a:extLst>
          </p:cNvPr>
          <p:cNvSpPr>
            <a:spLocks noGrp="1"/>
          </p:cNvSpPr>
          <p:nvPr>
            <p:ph type="body" sz="quarter" idx="14"/>
          </p:nvPr>
        </p:nvSpPr>
        <p:spPr/>
        <p:txBody>
          <a:bodyPr/>
          <a:lstStyle/>
          <a:p>
            <a:r>
              <a:rPr lang="en-US" dirty="0"/>
              <a:t>J01_02</a:t>
            </a:r>
          </a:p>
        </p:txBody>
      </p:sp>
      <p:sp>
        <p:nvSpPr>
          <p:cNvPr id="4" name="Text Placeholder 3">
            <a:extLst>
              <a:ext uri="{FF2B5EF4-FFF2-40B4-BE49-F238E27FC236}">
                <a16:creationId xmlns:a16="http://schemas.microsoft.com/office/drawing/2014/main" id="{DFECF45D-D433-82CB-DAC5-1E6640DC9A9D}"/>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Smartphone Overview, Fundamentals of Analysis, and SQLite Forensics</a:t>
            </a:r>
          </a:p>
        </p:txBody>
      </p:sp>
      <p:sp>
        <p:nvSpPr>
          <p:cNvPr id="5" name="Text Placeholder 4">
            <a:extLst>
              <a:ext uri="{FF2B5EF4-FFF2-40B4-BE49-F238E27FC236}">
                <a16:creationId xmlns:a16="http://schemas.microsoft.com/office/drawing/2014/main" id="{EC680AD3-BBD8-6644-00DB-D865378292B7}"/>
              </a:ext>
            </a:extLst>
          </p:cNvPr>
          <p:cNvSpPr>
            <a:spLocks noGrp="1"/>
          </p:cNvSpPr>
          <p:nvPr>
            <p:ph type="body" sz="quarter" idx="16"/>
          </p:nvPr>
        </p:nvSpPr>
        <p:spPr/>
        <p:txBody>
          <a:bodyPr/>
          <a:lstStyle/>
          <a:p>
            <a:r>
              <a:rPr lang="en-US" dirty="0"/>
              <a:t>SMARTPHONE FORENSIC ANALYSIS IN-DEPTH</a:t>
            </a:r>
          </a:p>
        </p:txBody>
      </p:sp>
      <p:sp>
        <p:nvSpPr>
          <p:cNvPr id="6" name="Text Placeholder 5">
            <a:extLst>
              <a:ext uri="{FF2B5EF4-FFF2-40B4-BE49-F238E27FC236}">
                <a16:creationId xmlns:a16="http://schemas.microsoft.com/office/drawing/2014/main" id="{B9087BD5-C69C-2CF4-5314-5C948574D88E}"/>
              </a:ext>
            </a:extLst>
          </p:cNvPr>
          <p:cNvSpPr>
            <a:spLocks noGrp="1"/>
          </p:cNvSpPr>
          <p:nvPr>
            <p:ph type="body" sz="quarter" idx="17"/>
          </p:nvPr>
        </p:nvSpPr>
        <p:spPr/>
        <p:txBody>
          <a:bodyPr/>
          <a:lstStyle/>
          <a:p>
            <a:r>
              <a:rPr lang="en-US" dirty="0"/>
              <a:t>FOR585.1</a:t>
            </a:r>
          </a:p>
        </p:txBody>
      </p:sp>
    </p:spTree>
    <p:extLst>
      <p:ext uri="{BB962C8B-B14F-4D97-AF65-F5344CB8AC3E}">
        <p14:creationId xmlns:p14="http://schemas.microsoft.com/office/powerpoint/2010/main" val="3338265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CCE4B3-E279-6C14-7992-BA829DDE5B83}"/>
              </a:ext>
            </a:extLst>
          </p:cNvPr>
          <p:cNvSpPr>
            <a:spLocks noGrp="1"/>
          </p:cNvSpPr>
          <p:nvPr>
            <p:ph type="sldNum" sz="quarter" idx="12"/>
          </p:nvPr>
        </p:nvSpPr>
        <p:spPr/>
        <p:txBody>
          <a:bodyPr/>
          <a:lstStyle/>
          <a:p>
            <a:fld id="{0EBA9DDB-6B4F-E349-9000-1D5D9A9CB687}" type="slidenum">
              <a:rPr lang="en-US" smtClean="0"/>
              <a:pPr/>
              <a:t>10</a:t>
            </a:fld>
            <a:endParaRPr lang="en-US" dirty="0"/>
          </a:p>
        </p:txBody>
      </p:sp>
      <p:sp>
        <p:nvSpPr>
          <p:cNvPr id="5" name="Title 4">
            <a:extLst>
              <a:ext uri="{FF2B5EF4-FFF2-40B4-BE49-F238E27FC236}">
                <a16:creationId xmlns:a16="http://schemas.microsoft.com/office/drawing/2014/main" id="{C1F6F0C8-756C-93E7-9088-123AAF813890}"/>
              </a:ext>
            </a:extLst>
          </p:cNvPr>
          <p:cNvSpPr>
            <a:spLocks noGrp="1"/>
          </p:cNvSpPr>
          <p:nvPr>
            <p:ph type="title"/>
          </p:nvPr>
        </p:nvSpPr>
        <p:spPr/>
        <p:txBody>
          <a:bodyPr/>
          <a:lstStyle/>
          <a:p>
            <a:r>
              <a:rPr lang="en-US" dirty="0"/>
              <a:t>A Glimpse of</a:t>
            </a:r>
            <a:r>
              <a:rPr lang="en-US" spc="-300" dirty="0"/>
              <a:t>  </a:t>
            </a:r>
            <a:r>
              <a:rPr lang="en-US" dirty="0"/>
              <a:t>Your VM Environment</a:t>
            </a:r>
          </a:p>
        </p:txBody>
      </p:sp>
      <p:graphicFrame>
        <p:nvGraphicFramePr>
          <p:cNvPr id="2" name="Content Placeholder 1">
            <a:extLst>
              <a:ext uri="{FF2B5EF4-FFF2-40B4-BE49-F238E27FC236}">
                <a16:creationId xmlns:a16="http://schemas.microsoft.com/office/drawing/2014/main" id="{95652054-98CE-42CF-6AA3-CCFDDC775A6E}"/>
              </a:ext>
            </a:extLst>
          </p:cNvPr>
          <p:cNvGraphicFramePr>
            <a:graphicFrameLocks noGrp="1"/>
          </p:cNvGraphicFramePr>
          <p:nvPr>
            <p:ph sz="quarter" idx="18"/>
            <p:extLst>
              <p:ext uri="{D42A27DB-BD31-4B8C-83A1-F6EECF244321}">
                <p14:modId xmlns:p14="http://schemas.microsoft.com/office/powerpoint/2010/main" val="415109466"/>
              </p:ext>
            </p:extLst>
          </p:nvPr>
        </p:nvGraphicFramePr>
        <p:xfrm>
          <a:off x="428625" y="1233488"/>
          <a:ext cx="5572125" cy="5472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9FE468AA-5EB5-8583-C4C2-19BAD0FD164B}"/>
              </a:ext>
            </a:extLst>
          </p:cNvPr>
          <p:cNvGraphicFramePr>
            <a:graphicFrameLocks noGrp="1"/>
          </p:cNvGraphicFramePr>
          <p:nvPr>
            <p:ph sz="quarter" idx="19"/>
            <p:extLst>
              <p:ext uri="{D42A27DB-BD31-4B8C-83A1-F6EECF244321}">
                <p14:modId xmlns:p14="http://schemas.microsoft.com/office/powerpoint/2010/main" val="862569015"/>
              </p:ext>
            </p:extLst>
          </p:nvPr>
        </p:nvGraphicFramePr>
        <p:xfrm>
          <a:off x="6191249" y="1233488"/>
          <a:ext cx="5572125" cy="54721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235111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8A35F8-FE2B-03E4-A96B-32365F5ACC20}"/>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latin typeface="Arial" panose="020B0604020202020204" pitchFamily="34" charset="0"/>
              </a:rPr>
              <a:pPr/>
              <a:t>100</a:t>
            </a:fld>
            <a:endParaRPr lang="en-US" dirty="0">
              <a:latin typeface="Arial" panose="020B0604020202020204" pitchFamily="34" charset="0"/>
            </a:endParaRPr>
          </a:p>
        </p:txBody>
      </p:sp>
    </p:spTree>
    <p:extLst>
      <p:ext uri="{BB962C8B-B14F-4D97-AF65-F5344CB8AC3E}">
        <p14:creationId xmlns:p14="http://schemas.microsoft.com/office/powerpoint/2010/main" val="2374632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34BDE-9D69-716A-28D0-4815844B1894}"/>
            </a:ext>
          </a:extLst>
        </p:cNvPr>
        <p:cNvGrpSpPr/>
        <p:nvPr/>
      </p:nvGrpSpPr>
      <p:grpSpPr>
        <a:xfrm>
          <a:off x="0" y="0"/>
          <a:ext cx="0" cy="0"/>
          <a:chOff x="0" y="0"/>
          <a:chExt cx="0" cy="0"/>
        </a:xfrm>
      </p:grpSpPr>
      <p:sp>
        <p:nvSpPr>
          <p:cNvPr id="5" name="Arrow: Right 4">
            <a:extLst>
              <a:ext uri="{FF2B5EF4-FFF2-40B4-BE49-F238E27FC236}">
                <a16:creationId xmlns:a16="http://schemas.microsoft.com/office/drawing/2014/main" id="{0C0852DE-CDFB-5828-7125-8260120DBF73}"/>
              </a:ext>
            </a:extLst>
          </p:cNvPr>
          <p:cNvSpPr/>
          <p:nvPr/>
        </p:nvSpPr>
        <p:spPr>
          <a:xfrm>
            <a:off x="5006620" y="3680710"/>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3">
            <a:extLst>
              <a:ext uri="{FF2B5EF4-FFF2-40B4-BE49-F238E27FC236}">
                <a16:creationId xmlns:a16="http://schemas.microsoft.com/office/drawing/2014/main" id="{39950B30-0642-E3D4-0F9F-E843668235AE}"/>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101</a:t>
            </a:fld>
            <a:endParaRPr lang="en-US" dirty="0"/>
          </a:p>
        </p:txBody>
      </p:sp>
      <p:sp>
        <p:nvSpPr>
          <p:cNvPr id="3" name="Title 2">
            <a:extLst>
              <a:ext uri="{FF2B5EF4-FFF2-40B4-BE49-F238E27FC236}">
                <a16:creationId xmlns:a16="http://schemas.microsoft.com/office/drawing/2014/main" id="{012E5C0F-C852-43C6-496C-3C01305906A2}"/>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
        <p:nvSpPr>
          <p:cNvPr id="4" name="Slide Number Placeholder 3">
            <a:extLst>
              <a:ext uri="{FF2B5EF4-FFF2-40B4-BE49-F238E27FC236}">
                <a16:creationId xmlns:a16="http://schemas.microsoft.com/office/drawing/2014/main" id="{10293E40-3470-AE98-8C44-450EAEE2F4A2}"/>
              </a:ext>
            </a:extLst>
          </p:cNvPr>
          <p:cNvSpPr>
            <a:spLocks noGrp="1"/>
          </p:cNvSpPr>
          <p:nvPr>
            <p:ph type="sldNum" sz="quarter" idx="19"/>
          </p:nvPr>
        </p:nvSpPr>
        <p:spPr/>
        <p:txBody>
          <a:bodyPr/>
          <a:lstStyle/>
          <a:p>
            <a:fld id="{0EBA9DDB-6B4F-E349-9000-1D5D9A9CB687}" type="slidenum">
              <a:rPr lang="en-US" smtClean="0"/>
              <a:pPr/>
              <a:t>101</a:t>
            </a:fld>
            <a:endParaRPr lang="en-US" dirty="0"/>
          </a:p>
        </p:txBody>
      </p:sp>
    </p:spTree>
    <p:extLst>
      <p:ext uri="{BB962C8B-B14F-4D97-AF65-F5344CB8AC3E}">
        <p14:creationId xmlns:p14="http://schemas.microsoft.com/office/powerpoint/2010/main" val="1479198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3E3000-717C-EDBC-3003-B30E1B7D3A76}"/>
              </a:ext>
            </a:extLst>
          </p:cNvPr>
          <p:cNvSpPr>
            <a:spLocks noGrp="1"/>
          </p:cNvSpPr>
          <p:nvPr>
            <p:ph type="title"/>
          </p:nvPr>
        </p:nvSpPr>
        <p:spPr/>
        <p:txBody>
          <a:bodyPr/>
          <a:lstStyle/>
          <a:p>
            <a:r>
              <a:rPr lang="en-US" dirty="0"/>
              <a:t>So How Did They Do That?</a:t>
            </a:r>
          </a:p>
        </p:txBody>
      </p:sp>
      <p:sp>
        <p:nvSpPr>
          <p:cNvPr id="2" name="Slide Number Placeholder 1">
            <a:extLst>
              <a:ext uri="{FF2B5EF4-FFF2-40B4-BE49-F238E27FC236}">
                <a16:creationId xmlns:a16="http://schemas.microsoft.com/office/drawing/2014/main" id="{1492D2FE-5D2F-4341-3BC2-6E031CBA0246}"/>
              </a:ext>
            </a:extLst>
          </p:cNvPr>
          <p:cNvSpPr>
            <a:spLocks noGrp="1"/>
          </p:cNvSpPr>
          <p:nvPr>
            <p:ph type="sldNum" sz="quarter" idx="15"/>
          </p:nvPr>
        </p:nvSpPr>
        <p:spPr/>
        <p:txBody>
          <a:bodyPr/>
          <a:lstStyle/>
          <a:p>
            <a:fld id="{0EBA9DDB-6B4F-E349-9000-1D5D9A9CB687}" type="slidenum">
              <a:rPr lang="en-US" smtClean="0"/>
              <a:pPr/>
              <a:t>102</a:t>
            </a:fld>
            <a:endParaRPr lang="en-US" dirty="0"/>
          </a:p>
        </p:txBody>
      </p:sp>
      <p:sp>
        <p:nvSpPr>
          <p:cNvPr id="5" name="Content Placeholder 4">
            <a:extLst>
              <a:ext uri="{FF2B5EF4-FFF2-40B4-BE49-F238E27FC236}">
                <a16:creationId xmlns:a16="http://schemas.microsoft.com/office/drawing/2014/main" id="{47508EBC-27A1-5092-C4A1-4A08B9D97050}"/>
              </a:ext>
            </a:extLst>
          </p:cNvPr>
          <p:cNvSpPr>
            <a:spLocks noGrp="1"/>
          </p:cNvSpPr>
          <p:nvPr>
            <p:ph sz="quarter" idx="12"/>
          </p:nvPr>
        </p:nvSpPr>
        <p:spPr>
          <a:xfrm>
            <a:off x="428625" y="1233488"/>
            <a:ext cx="6750719" cy="5618605"/>
          </a:xfrm>
        </p:spPr>
        <p:txBody>
          <a:bodyPr>
            <a:normAutofit/>
          </a:bodyPr>
          <a:lstStyle/>
          <a:p>
            <a:pPr marL="228600" indent="-228600"/>
            <a:r>
              <a:rPr lang="en-US" sz="2400" dirty="0"/>
              <a:t>This example is an application parsed by commercial tools.</a:t>
            </a:r>
          </a:p>
          <a:p>
            <a:pPr marL="228600" indent="-228600"/>
            <a:r>
              <a:rPr lang="en-US" sz="2400" dirty="0"/>
              <a:t>When data is analyzed, tools will pull out various components from the source database file including elements like:</a:t>
            </a:r>
          </a:p>
          <a:p>
            <a:pPr marL="633413" indent="-342900">
              <a:buFont typeface="Arial" panose="020B0604020202020204" pitchFamily="34" charset="0"/>
              <a:buChar char="−"/>
            </a:pPr>
            <a:r>
              <a:rPr lang="en-US" sz="2200" dirty="0"/>
              <a:t>Participant/username</a:t>
            </a:r>
          </a:p>
          <a:p>
            <a:pPr marL="633413" indent="-342900">
              <a:buFont typeface="Arial" panose="020B0604020202020204" pitchFamily="34" charset="0"/>
              <a:buChar char="−"/>
            </a:pPr>
            <a:r>
              <a:rPr lang="en-US" sz="2200" dirty="0"/>
              <a:t>Message Body</a:t>
            </a:r>
          </a:p>
          <a:p>
            <a:pPr marL="633413" indent="-342900">
              <a:buFont typeface="Arial" panose="020B0604020202020204" pitchFamily="34" charset="0"/>
              <a:buChar char="−"/>
            </a:pPr>
            <a:r>
              <a:rPr lang="en-US" sz="2200" dirty="0"/>
              <a:t>Filenames</a:t>
            </a:r>
          </a:p>
          <a:p>
            <a:pPr marL="633413" indent="-342900">
              <a:buFont typeface="Arial" panose="020B0604020202020204" pitchFamily="34" charset="0"/>
              <a:buChar char="−"/>
            </a:pPr>
            <a:r>
              <a:rPr lang="en-US" sz="2200" dirty="0"/>
              <a:t>Attachments</a:t>
            </a:r>
          </a:p>
          <a:p>
            <a:pPr marL="633413" indent="-342900">
              <a:buFont typeface="Arial" panose="020B0604020202020204" pitchFamily="34" charset="0"/>
              <a:buChar char="−"/>
            </a:pPr>
            <a:r>
              <a:rPr lang="en-US" sz="2200" dirty="0"/>
              <a:t>Timestamps.</a:t>
            </a:r>
          </a:p>
          <a:p>
            <a:pPr marL="633413" indent="-342900">
              <a:buFont typeface="Arial" panose="020B0604020202020204" pitchFamily="34" charset="0"/>
              <a:buChar char="−"/>
            </a:pPr>
            <a:r>
              <a:rPr lang="en-US" sz="2200" dirty="0"/>
              <a:t>Message Direction	</a:t>
            </a:r>
          </a:p>
          <a:p>
            <a:pPr marL="228600" indent="-228600"/>
            <a:r>
              <a:rPr lang="en-US" dirty="0"/>
              <a:t>Remember, there is often a lot more data than what your tool will “analyze”</a:t>
            </a:r>
            <a:endParaRPr lang="en-US" sz="2200" dirty="0"/>
          </a:p>
        </p:txBody>
      </p:sp>
      <p:pic>
        <p:nvPicPr>
          <p:cNvPr id="7" name="Picture 6">
            <a:extLst>
              <a:ext uri="{FF2B5EF4-FFF2-40B4-BE49-F238E27FC236}">
                <a16:creationId xmlns:a16="http://schemas.microsoft.com/office/drawing/2014/main" id="{8F8314F3-0E66-1EE3-B046-B2240A16CD32}"/>
              </a:ext>
            </a:extLst>
          </p:cNvPr>
          <p:cNvPicPr>
            <a:picLocks noChangeAspect="1"/>
          </p:cNvPicPr>
          <p:nvPr/>
        </p:nvPicPr>
        <p:blipFill rotWithShape="1">
          <a:blip r:embed="rId3"/>
          <a:srcRect t="7698" r="2028"/>
          <a:stretch/>
        </p:blipFill>
        <p:spPr>
          <a:xfrm>
            <a:off x="7576293" y="648080"/>
            <a:ext cx="3786368" cy="5970381"/>
          </a:xfrm>
          <a:prstGeom prst="rect">
            <a:avLst/>
          </a:prstGeom>
        </p:spPr>
      </p:pic>
    </p:spTree>
    <p:extLst>
      <p:ext uri="{BB962C8B-B14F-4D97-AF65-F5344CB8AC3E}">
        <p14:creationId xmlns:p14="http://schemas.microsoft.com/office/powerpoint/2010/main" val="2915265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AC6B4B-9A2E-4F1D-F9F3-8819F4A83FF7}"/>
              </a:ext>
            </a:extLst>
          </p:cNvPr>
          <p:cNvSpPr>
            <a:spLocks noGrp="1"/>
          </p:cNvSpPr>
          <p:nvPr>
            <p:ph type="sldNum" sz="quarter" idx="12"/>
          </p:nvPr>
        </p:nvSpPr>
        <p:spPr/>
        <p:txBody>
          <a:bodyPr/>
          <a:lstStyle/>
          <a:p>
            <a:fld id="{0EBA9DDB-6B4F-E349-9000-1D5D9A9CB687}" type="slidenum">
              <a:rPr lang="en-US" smtClean="0"/>
              <a:pPr/>
              <a:t>103</a:t>
            </a:fld>
            <a:endParaRPr lang="en-US" dirty="0"/>
          </a:p>
        </p:txBody>
      </p:sp>
      <p:sp>
        <p:nvSpPr>
          <p:cNvPr id="2" name="Title 1">
            <a:extLst>
              <a:ext uri="{FF2B5EF4-FFF2-40B4-BE49-F238E27FC236}">
                <a16:creationId xmlns:a16="http://schemas.microsoft.com/office/drawing/2014/main" id="{0E663498-26E4-942B-1767-CE78BD573E2B}"/>
              </a:ext>
            </a:extLst>
          </p:cNvPr>
          <p:cNvSpPr>
            <a:spLocks noGrp="1"/>
          </p:cNvSpPr>
          <p:nvPr>
            <p:ph type="title"/>
          </p:nvPr>
        </p:nvSpPr>
        <p:spPr/>
        <p:txBody>
          <a:bodyPr/>
          <a:lstStyle/>
          <a:p>
            <a:r>
              <a:rPr lang="en-US" dirty="0"/>
              <a:t>iOS and Data Storage</a:t>
            </a:r>
          </a:p>
        </p:txBody>
      </p:sp>
      <p:pic>
        <p:nvPicPr>
          <p:cNvPr id="5" name="Picture 4">
            <a:extLst>
              <a:ext uri="{FF2B5EF4-FFF2-40B4-BE49-F238E27FC236}">
                <a16:creationId xmlns:a16="http://schemas.microsoft.com/office/drawing/2014/main" id="{B83C49BF-E307-4F87-2D7E-7F939E9F0078}"/>
              </a:ext>
            </a:extLst>
          </p:cNvPr>
          <p:cNvPicPr>
            <a:picLocks noChangeAspect="1"/>
          </p:cNvPicPr>
          <p:nvPr/>
        </p:nvPicPr>
        <p:blipFill rotWithShape="1">
          <a:blip r:embed="rId3"/>
          <a:srcRect r="75795" b="77798"/>
          <a:stretch/>
        </p:blipFill>
        <p:spPr>
          <a:xfrm>
            <a:off x="7796686" y="4881674"/>
            <a:ext cx="3695225" cy="1547702"/>
          </a:xfrm>
          <a:prstGeom prst="rect">
            <a:avLst/>
          </a:prstGeom>
        </p:spPr>
      </p:pic>
      <p:pic>
        <p:nvPicPr>
          <p:cNvPr id="6" name="Picture 5">
            <a:extLst>
              <a:ext uri="{FF2B5EF4-FFF2-40B4-BE49-F238E27FC236}">
                <a16:creationId xmlns:a16="http://schemas.microsoft.com/office/drawing/2014/main" id="{22A0479D-5D1F-9C87-D242-9522B82FA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95" y="1425599"/>
            <a:ext cx="4062393" cy="4913116"/>
          </a:xfrm>
          <a:prstGeom prst="rect">
            <a:avLst/>
          </a:prstGeom>
        </p:spPr>
      </p:pic>
      <p:pic>
        <p:nvPicPr>
          <p:cNvPr id="7" name="Picture 6">
            <a:extLst>
              <a:ext uri="{FF2B5EF4-FFF2-40B4-BE49-F238E27FC236}">
                <a16:creationId xmlns:a16="http://schemas.microsoft.com/office/drawing/2014/main" id="{4D914215-1663-BB66-0596-7A9EB3D165BA}"/>
              </a:ext>
            </a:extLst>
          </p:cNvPr>
          <p:cNvPicPr>
            <a:picLocks noChangeAspect="1"/>
          </p:cNvPicPr>
          <p:nvPr/>
        </p:nvPicPr>
        <p:blipFill rotWithShape="1">
          <a:blip r:embed="rId5">
            <a:extLst>
              <a:ext uri="{28A0092B-C50C-407E-A947-70E740481C1C}">
                <a14:useLocalDpi xmlns:a14="http://schemas.microsoft.com/office/drawing/2010/main" val="0"/>
              </a:ext>
            </a:extLst>
          </a:blip>
          <a:srcRect t="23673" b="37917"/>
          <a:stretch/>
        </p:blipFill>
        <p:spPr>
          <a:xfrm>
            <a:off x="607359" y="4341734"/>
            <a:ext cx="4099920" cy="1996980"/>
          </a:xfrm>
          <a:prstGeom prst="rect">
            <a:avLst/>
          </a:prstGeom>
        </p:spPr>
      </p:pic>
      <p:sp>
        <p:nvSpPr>
          <p:cNvPr id="8" name="Rounded Rectangle 6">
            <a:extLst>
              <a:ext uri="{FF2B5EF4-FFF2-40B4-BE49-F238E27FC236}">
                <a16:creationId xmlns:a16="http://schemas.microsoft.com/office/drawing/2014/main" id="{87DA59B3-45FA-37E3-9979-85FE4FF22C00}"/>
              </a:ext>
            </a:extLst>
          </p:cNvPr>
          <p:cNvSpPr/>
          <p:nvPr/>
        </p:nvSpPr>
        <p:spPr>
          <a:xfrm>
            <a:off x="1024565" y="2707505"/>
            <a:ext cx="3189869" cy="3064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12">
            <a:extLst>
              <a:ext uri="{FF2B5EF4-FFF2-40B4-BE49-F238E27FC236}">
                <a16:creationId xmlns:a16="http://schemas.microsoft.com/office/drawing/2014/main" id="{091B125F-E454-63FC-55EC-793204842924}"/>
              </a:ext>
            </a:extLst>
          </p:cNvPr>
          <p:cNvSpPr/>
          <p:nvPr/>
        </p:nvSpPr>
        <p:spPr>
          <a:xfrm>
            <a:off x="1024565" y="4690869"/>
            <a:ext cx="3189869" cy="306431"/>
          </a:xfrm>
          <a:prstGeom prst="round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AF841370-6010-5E37-90CE-84D84FBECFBB}"/>
              </a:ext>
            </a:extLst>
          </p:cNvPr>
          <p:cNvGraphicFramePr/>
          <p:nvPr/>
        </p:nvGraphicFramePr>
        <p:xfrm>
          <a:off x="4689578" y="3462724"/>
          <a:ext cx="2983720" cy="2763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a:extLst>
              <a:ext uri="{FF2B5EF4-FFF2-40B4-BE49-F238E27FC236}">
                <a16:creationId xmlns:a16="http://schemas.microsoft.com/office/drawing/2014/main" id="{7412EE2D-A615-A6B6-E71D-155AF8986A38}"/>
              </a:ext>
            </a:extLst>
          </p:cNvPr>
          <p:cNvPicPr>
            <a:picLocks noChangeAspect="1"/>
          </p:cNvPicPr>
          <p:nvPr/>
        </p:nvPicPr>
        <p:blipFill rotWithShape="1">
          <a:blip r:embed="rId11"/>
          <a:srcRect t="-1" r="76409" b="53745"/>
          <a:stretch/>
        </p:blipFill>
        <p:spPr>
          <a:xfrm>
            <a:off x="7916040" y="1277492"/>
            <a:ext cx="3277848" cy="3620987"/>
          </a:xfrm>
          <a:prstGeom prst="rect">
            <a:avLst/>
          </a:prstGeom>
        </p:spPr>
      </p:pic>
      <p:sp>
        <p:nvSpPr>
          <p:cNvPr id="12" name="Rounded Rectangle 13">
            <a:extLst>
              <a:ext uri="{FF2B5EF4-FFF2-40B4-BE49-F238E27FC236}">
                <a16:creationId xmlns:a16="http://schemas.microsoft.com/office/drawing/2014/main" id="{EF63BF5A-44F2-2109-C7D5-B30558370884}"/>
              </a:ext>
            </a:extLst>
          </p:cNvPr>
          <p:cNvSpPr/>
          <p:nvPr/>
        </p:nvSpPr>
        <p:spPr>
          <a:xfrm>
            <a:off x="7922073" y="1277492"/>
            <a:ext cx="3256516" cy="3403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4">
            <a:extLst>
              <a:ext uri="{FF2B5EF4-FFF2-40B4-BE49-F238E27FC236}">
                <a16:creationId xmlns:a16="http://schemas.microsoft.com/office/drawing/2014/main" id="{584F10AD-100D-C726-163D-25F04A68A265}"/>
              </a:ext>
            </a:extLst>
          </p:cNvPr>
          <p:cNvSpPr/>
          <p:nvPr/>
        </p:nvSpPr>
        <p:spPr>
          <a:xfrm>
            <a:off x="7712456" y="4894209"/>
            <a:ext cx="3872186" cy="318037"/>
          </a:xfrm>
          <a:prstGeom prst="round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grpSp>
        <p:nvGrpSpPr>
          <p:cNvPr id="14" name="Group 13">
            <a:extLst>
              <a:ext uri="{FF2B5EF4-FFF2-40B4-BE49-F238E27FC236}">
                <a16:creationId xmlns:a16="http://schemas.microsoft.com/office/drawing/2014/main" id="{88B6AD6C-5E7E-95BD-838E-91F40AB59E08}"/>
              </a:ext>
            </a:extLst>
          </p:cNvPr>
          <p:cNvGrpSpPr/>
          <p:nvPr/>
        </p:nvGrpSpPr>
        <p:grpSpPr bwMode="invGray">
          <a:xfrm>
            <a:off x="3859679" y="1393784"/>
            <a:ext cx="4483796" cy="1952647"/>
            <a:chOff x="2759869" y="982105"/>
            <a:chExt cx="3641722" cy="1456689"/>
          </a:xfrm>
        </p:grpSpPr>
        <p:sp>
          <p:nvSpPr>
            <p:cNvPr id="15" name="Shape 14">
              <a:extLst>
                <a:ext uri="{FF2B5EF4-FFF2-40B4-BE49-F238E27FC236}">
                  <a16:creationId xmlns:a16="http://schemas.microsoft.com/office/drawing/2014/main" id="{9528DFC1-7C1D-7B95-F970-1BF9482527D2}"/>
                </a:ext>
              </a:extLst>
            </p:cNvPr>
            <p:cNvSpPr/>
            <p:nvPr/>
          </p:nvSpPr>
          <p:spPr bwMode="invGray">
            <a:xfrm>
              <a:off x="2759869" y="982105"/>
              <a:ext cx="3641722" cy="1456689"/>
            </a:xfrm>
            <a:prstGeom prst="leftRightRibb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sz="2800"/>
            </a:p>
          </p:txBody>
        </p:sp>
        <p:sp>
          <p:nvSpPr>
            <p:cNvPr id="16" name="Freeform: Shape 15">
              <a:extLst>
                <a:ext uri="{FF2B5EF4-FFF2-40B4-BE49-F238E27FC236}">
                  <a16:creationId xmlns:a16="http://schemas.microsoft.com/office/drawing/2014/main" id="{0B899501-8199-0C7A-DF44-2C62F2BD5B62}"/>
                </a:ext>
              </a:extLst>
            </p:cNvPr>
            <p:cNvSpPr/>
            <p:nvPr/>
          </p:nvSpPr>
          <p:spPr bwMode="invGray">
            <a:xfrm>
              <a:off x="3196876" y="1237025"/>
              <a:ext cx="1201768" cy="713777"/>
            </a:xfrm>
            <a:custGeom>
              <a:avLst/>
              <a:gdLst>
                <a:gd name="connsiteX0" fmla="*/ 0 w 1201768"/>
                <a:gd name="connsiteY0" fmla="*/ 0 h 713777"/>
                <a:gd name="connsiteX1" fmla="*/ 1201768 w 1201768"/>
                <a:gd name="connsiteY1" fmla="*/ 0 h 713777"/>
                <a:gd name="connsiteX2" fmla="*/ 1201768 w 1201768"/>
                <a:gd name="connsiteY2" fmla="*/ 713777 h 713777"/>
                <a:gd name="connsiteX3" fmla="*/ 0 w 1201768"/>
                <a:gd name="connsiteY3" fmla="*/ 713777 h 713777"/>
                <a:gd name="connsiteX4" fmla="*/ 0 w 1201768"/>
                <a:gd name="connsiteY4" fmla="*/ 0 h 71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68" h="713777">
                  <a:moveTo>
                    <a:pt x="0" y="0"/>
                  </a:moveTo>
                  <a:lnTo>
                    <a:pt x="1201768" y="0"/>
                  </a:lnTo>
                  <a:lnTo>
                    <a:pt x="1201768" y="713777"/>
                  </a:lnTo>
                  <a:lnTo>
                    <a:pt x="0" y="713777"/>
                  </a:lnTo>
                  <a:lnTo>
                    <a:pt x="0" y="0"/>
                  </a:lnTo>
                  <a:close/>
                </a:path>
              </a:pathLst>
            </a:custGeom>
            <a:noFill/>
            <a:ln>
              <a:noFill/>
            </a:ln>
            <a:sp3d/>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0" tIns="39116" rIns="0" bIns="41910" numCol="1" spcCol="1270" anchor="ctr" anchorCtr="0">
              <a:noAutofit/>
            </a:bodyPr>
            <a:lstStyle/>
            <a:p>
              <a:pPr marL="0" lvl="0" indent="0" algn="ctr" defTabSz="488950">
                <a:lnSpc>
                  <a:spcPct val="90000"/>
                </a:lnSpc>
                <a:spcBef>
                  <a:spcPct val="0"/>
                </a:spcBef>
                <a:spcAft>
                  <a:spcPct val="35000"/>
                </a:spcAft>
                <a:buNone/>
              </a:pPr>
              <a:r>
                <a:rPr lang="en-US" sz="1600" kern="1200" dirty="0">
                  <a:solidFill>
                    <a:schemeClr val="bg1"/>
                  </a:solidFill>
                </a:rPr>
                <a:t>Full File System Cellebrite</a:t>
              </a:r>
            </a:p>
          </p:txBody>
        </p:sp>
        <p:sp>
          <p:nvSpPr>
            <p:cNvPr id="17" name="Freeform: Shape 16">
              <a:extLst>
                <a:ext uri="{FF2B5EF4-FFF2-40B4-BE49-F238E27FC236}">
                  <a16:creationId xmlns:a16="http://schemas.microsoft.com/office/drawing/2014/main" id="{2C6CE34F-EFB4-5973-BC48-215209A8662A}"/>
                </a:ext>
              </a:extLst>
            </p:cNvPr>
            <p:cNvSpPr/>
            <p:nvPr/>
          </p:nvSpPr>
          <p:spPr bwMode="invGray">
            <a:xfrm>
              <a:off x="4580731" y="1710449"/>
              <a:ext cx="1420271" cy="233069"/>
            </a:xfrm>
            <a:custGeom>
              <a:avLst/>
              <a:gdLst>
                <a:gd name="connsiteX0" fmla="*/ 0 w 1420271"/>
                <a:gd name="connsiteY0" fmla="*/ 0 h 233069"/>
                <a:gd name="connsiteX1" fmla="*/ 1420271 w 1420271"/>
                <a:gd name="connsiteY1" fmla="*/ 0 h 233069"/>
                <a:gd name="connsiteX2" fmla="*/ 1420271 w 1420271"/>
                <a:gd name="connsiteY2" fmla="*/ 233069 h 233069"/>
                <a:gd name="connsiteX3" fmla="*/ 0 w 1420271"/>
                <a:gd name="connsiteY3" fmla="*/ 233069 h 233069"/>
                <a:gd name="connsiteX4" fmla="*/ 0 w 1420271"/>
                <a:gd name="connsiteY4" fmla="*/ 0 h 233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271" h="233069">
                  <a:moveTo>
                    <a:pt x="0" y="0"/>
                  </a:moveTo>
                  <a:lnTo>
                    <a:pt x="1420271" y="0"/>
                  </a:lnTo>
                  <a:lnTo>
                    <a:pt x="1420271" y="233069"/>
                  </a:lnTo>
                  <a:lnTo>
                    <a:pt x="0" y="233069"/>
                  </a:lnTo>
                  <a:lnTo>
                    <a:pt x="0" y="0"/>
                  </a:lnTo>
                  <a:close/>
                </a:path>
              </a:pathLst>
            </a:custGeom>
            <a:noFill/>
            <a:ln>
              <a:noFill/>
            </a:ln>
            <a:sp3d/>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0" tIns="39116" rIns="0" bIns="41910" numCol="1" spcCol="1270" anchor="ctr" anchorCtr="0">
              <a:noAutofit/>
            </a:bodyPr>
            <a:lstStyle/>
            <a:p>
              <a:pPr marL="0" lvl="0" indent="0" algn="ctr" defTabSz="488950">
                <a:lnSpc>
                  <a:spcPct val="90000"/>
                </a:lnSpc>
                <a:spcBef>
                  <a:spcPct val="0"/>
                </a:spcBef>
                <a:spcAft>
                  <a:spcPct val="35000"/>
                </a:spcAft>
                <a:buNone/>
              </a:pPr>
              <a:r>
                <a:rPr lang="en-US" sz="1600" kern="1200" dirty="0"/>
                <a:t>Full </a:t>
              </a:r>
              <a:r>
                <a:rPr lang="en-US" sz="1600" dirty="0"/>
                <a:t>File</a:t>
              </a:r>
              <a:r>
                <a:rPr lang="en-US" sz="1600" kern="1200" dirty="0"/>
                <a:t> System</a:t>
              </a:r>
            </a:p>
            <a:p>
              <a:pPr marL="0" lvl="0" indent="0" algn="ctr" defTabSz="488950">
                <a:lnSpc>
                  <a:spcPct val="90000"/>
                </a:lnSpc>
                <a:spcBef>
                  <a:spcPct val="0"/>
                </a:spcBef>
                <a:spcAft>
                  <a:spcPct val="35000"/>
                </a:spcAft>
                <a:buNone/>
              </a:pPr>
              <a:r>
                <a:rPr lang="en-US" sz="1600" dirty="0"/>
                <a:t>(Axiom)</a:t>
              </a:r>
            </a:p>
          </p:txBody>
        </p:sp>
      </p:grpSp>
    </p:spTree>
    <p:extLst>
      <p:ext uri="{BB962C8B-B14F-4D97-AF65-F5344CB8AC3E}">
        <p14:creationId xmlns:p14="http://schemas.microsoft.com/office/powerpoint/2010/main" val="2327078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9687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3FA52-F502-206C-0E75-EA02CDA1D281}"/>
              </a:ext>
            </a:extLst>
          </p:cNvPr>
          <p:cNvSpPr>
            <a:spLocks noGrp="1"/>
          </p:cNvSpPr>
          <p:nvPr>
            <p:ph type="sldNum" sz="quarter" idx="18"/>
          </p:nvPr>
        </p:nvSpPr>
        <p:spPr/>
        <p:txBody>
          <a:bodyPr/>
          <a:lstStyle/>
          <a:p>
            <a:fld id="{0EBA9DDB-6B4F-E349-9000-1D5D9A9CB687}" type="slidenum">
              <a:rPr lang="en-US" smtClean="0"/>
              <a:pPr/>
              <a:t>105</a:t>
            </a:fld>
            <a:endParaRPr lang="en-US" dirty="0"/>
          </a:p>
        </p:txBody>
      </p:sp>
      <p:sp>
        <p:nvSpPr>
          <p:cNvPr id="3" name="Title 2">
            <a:extLst>
              <a:ext uri="{FF2B5EF4-FFF2-40B4-BE49-F238E27FC236}">
                <a16:creationId xmlns:a16="http://schemas.microsoft.com/office/drawing/2014/main" id="{8C4F7B39-90D0-9B5D-2FC8-EF68F798216F}"/>
              </a:ext>
            </a:extLst>
          </p:cNvPr>
          <p:cNvSpPr>
            <a:spLocks noGrp="1"/>
          </p:cNvSpPr>
          <p:nvPr>
            <p:ph type="title"/>
          </p:nvPr>
        </p:nvSpPr>
        <p:spPr/>
        <p:txBody>
          <a:bodyPr/>
          <a:lstStyle/>
          <a:p>
            <a:r>
              <a:rPr lang="en-US" dirty="0"/>
              <a:t>Android and Data Storage</a:t>
            </a:r>
          </a:p>
        </p:txBody>
      </p:sp>
      <p:pic>
        <p:nvPicPr>
          <p:cNvPr id="4" name="Picture 3">
            <a:extLst>
              <a:ext uri="{FF2B5EF4-FFF2-40B4-BE49-F238E27FC236}">
                <a16:creationId xmlns:a16="http://schemas.microsoft.com/office/drawing/2014/main" id="{2588DAA8-CA85-0507-F983-11C1B8451BEC}"/>
              </a:ext>
            </a:extLst>
          </p:cNvPr>
          <p:cNvPicPr>
            <a:picLocks noChangeAspect="1"/>
          </p:cNvPicPr>
          <p:nvPr/>
        </p:nvPicPr>
        <p:blipFill>
          <a:blip r:embed="rId3">
            <a:extLst>
              <a:ext uri="{28A0092B-C50C-407E-A947-70E740481C1C}">
                <a14:useLocalDpi xmlns:a14="http://schemas.microsoft.com/office/drawing/2010/main" val="0"/>
              </a:ext>
            </a:extLst>
          </a:blip>
          <a:srcRect b="20000"/>
          <a:stretch>
            <a:fillRect/>
          </a:stretch>
        </p:blipFill>
        <p:spPr bwMode="auto">
          <a:xfrm>
            <a:off x="3290653" y="1381376"/>
            <a:ext cx="2801065" cy="52377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1DE424-9B8E-5636-A269-572129D863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5972" y="1898051"/>
            <a:ext cx="2512295" cy="45897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925F2AE-90B0-9FDE-EFDE-DBDE3335AA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6021" y="1267278"/>
            <a:ext cx="2992890" cy="5351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F511751-307E-3FF2-F502-8FC919D7F067}"/>
              </a:ext>
            </a:extLst>
          </p:cNvPr>
          <p:cNvCxnSpPr/>
          <p:nvPr/>
        </p:nvCxnSpPr>
        <p:spPr>
          <a:xfrm flipV="1">
            <a:off x="5611122" y="2104721"/>
            <a:ext cx="693047" cy="413339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D9D428F4-6038-7EC1-5650-8928FCC21F21}"/>
              </a:ext>
            </a:extLst>
          </p:cNvPr>
          <p:cNvSpPr/>
          <p:nvPr/>
        </p:nvSpPr>
        <p:spPr>
          <a:xfrm>
            <a:off x="394161" y="2023608"/>
            <a:ext cx="2842862" cy="1084766"/>
          </a:xfrm>
          <a:custGeom>
            <a:avLst/>
            <a:gdLst>
              <a:gd name="connsiteX0" fmla="*/ 0 w 2842862"/>
              <a:gd name="connsiteY0" fmla="*/ 180798 h 1084766"/>
              <a:gd name="connsiteX1" fmla="*/ 180798 w 2842862"/>
              <a:gd name="connsiteY1" fmla="*/ 0 h 1084766"/>
              <a:gd name="connsiteX2" fmla="*/ 2662064 w 2842862"/>
              <a:gd name="connsiteY2" fmla="*/ 0 h 1084766"/>
              <a:gd name="connsiteX3" fmla="*/ 2842862 w 2842862"/>
              <a:gd name="connsiteY3" fmla="*/ 180798 h 1084766"/>
              <a:gd name="connsiteX4" fmla="*/ 2842862 w 2842862"/>
              <a:gd name="connsiteY4" fmla="*/ 903968 h 1084766"/>
              <a:gd name="connsiteX5" fmla="*/ 2662064 w 2842862"/>
              <a:gd name="connsiteY5" fmla="*/ 1084766 h 1084766"/>
              <a:gd name="connsiteX6" fmla="*/ 180798 w 2842862"/>
              <a:gd name="connsiteY6" fmla="*/ 1084766 h 1084766"/>
              <a:gd name="connsiteX7" fmla="*/ 0 w 2842862"/>
              <a:gd name="connsiteY7" fmla="*/ 903968 h 1084766"/>
              <a:gd name="connsiteX8" fmla="*/ 0 w 2842862"/>
              <a:gd name="connsiteY8" fmla="*/ 180798 h 108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862" h="1084766">
                <a:moveTo>
                  <a:pt x="0" y="180798"/>
                </a:moveTo>
                <a:cubicBezTo>
                  <a:pt x="0" y="80946"/>
                  <a:pt x="80946" y="0"/>
                  <a:pt x="180798" y="0"/>
                </a:cubicBezTo>
                <a:lnTo>
                  <a:pt x="2662064" y="0"/>
                </a:lnTo>
                <a:cubicBezTo>
                  <a:pt x="2761916" y="0"/>
                  <a:pt x="2842862" y="80946"/>
                  <a:pt x="2842862" y="180798"/>
                </a:cubicBezTo>
                <a:lnTo>
                  <a:pt x="2842862" y="903968"/>
                </a:lnTo>
                <a:cubicBezTo>
                  <a:pt x="2842862" y="1003820"/>
                  <a:pt x="2761916" y="1084766"/>
                  <a:pt x="2662064" y="1084766"/>
                </a:cubicBezTo>
                <a:lnTo>
                  <a:pt x="180798" y="1084766"/>
                </a:lnTo>
                <a:cubicBezTo>
                  <a:pt x="80946" y="1084766"/>
                  <a:pt x="0" y="1003820"/>
                  <a:pt x="0" y="903968"/>
                </a:cubicBezTo>
                <a:lnTo>
                  <a:pt x="0" y="180798"/>
                </a:lnTo>
                <a:close/>
              </a:path>
            </a:pathLst>
          </a:custGeom>
          <a:solidFill>
            <a:schemeClr val="tx2">
              <a:lumMod val="50000"/>
              <a:lumOff val="50000"/>
            </a:schemeClr>
          </a:solidFill>
        </p:spPr>
        <p:style>
          <a:lnRef idx="2">
            <a:schemeClr val="lt1">
              <a:hueOff val="0"/>
              <a:satOff val="0"/>
              <a:lumOff val="0"/>
              <a:alphaOff val="0"/>
            </a:schemeClr>
          </a:lnRef>
          <a:fillRef idx="1">
            <a:scrgbClr r="0" g="0" b="0"/>
          </a:fillRef>
          <a:effectRef idx="0">
            <a:schemeClr val="accent5">
              <a:shade val="80000"/>
              <a:hueOff val="0"/>
              <a:satOff val="0"/>
              <a:lumOff val="0"/>
              <a:alphaOff val="0"/>
            </a:schemeClr>
          </a:effectRef>
          <a:fontRef idx="minor">
            <a:schemeClr val="lt1"/>
          </a:fontRef>
        </p:style>
        <p:txBody>
          <a:bodyPr spcFirstLastPara="0" vert="horz" wrap="square" lIns="121534" tIns="121534" rIns="121534" bIns="121534" numCol="1" spcCol="1270" anchor="ctr" anchorCtr="0">
            <a:noAutofit/>
          </a:bodyPr>
          <a:lstStyle/>
          <a:p>
            <a:pPr marL="0" lvl="0" indent="0" algn="ctr" defTabSz="800100">
              <a:lnSpc>
                <a:spcPct val="90000"/>
              </a:lnSpc>
              <a:spcBef>
                <a:spcPct val="0"/>
              </a:spcBef>
              <a:spcAft>
                <a:spcPct val="35000"/>
              </a:spcAft>
              <a:buNone/>
            </a:pPr>
            <a:r>
              <a:rPr lang="en-US" sz="2000" kern="1200" dirty="0"/>
              <a:t>User data in SQLite databases</a:t>
            </a:r>
          </a:p>
        </p:txBody>
      </p:sp>
      <p:sp>
        <p:nvSpPr>
          <p:cNvPr id="12" name="Freeform: Shape 11">
            <a:extLst>
              <a:ext uri="{FF2B5EF4-FFF2-40B4-BE49-F238E27FC236}">
                <a16:creationId xmlns:a16="http://schemas.microsoft.com/office/drawing/2014/main" id="{D6C071F1-0604-CFCC-E907-90AACD05FF76}"/>
              </a:ext>
            </a:extLst>
          </p:cNvPr>
          <p:cNvSpPr/>
          <p:nvPr/>
        </p:nvSpPr>
        <p:spPr>
          <a:xfrm>
            <a:off x="394161" y="3158616"/>
            <a:ext cx="2842862" cy="1144993"/>
          </a:xfrm>
          <a:custGeom>
            <a:avLst/>
            <a:gdLst>
              <a:gd name="connsiteX0" fmla="*/ 0 w 2842862"/>
              <a:gd name="connsiteY0" fmla="*/ 190836 h 1144993"/>
              <a:gd name="connsiteX1" fmla="*/ 190836 w 2842862"/>
              <a:gd name="connsiteY1" fmla="*/ 0 h 1144993"/>
              <a:gd name="connsiteX2" fmla="*/ 2652026 w 2842862"/>
              <a:gd name="connsiteY2" fmla="*/ 0 h 1144993"/>
              <a:gd name="connsiteX3" fmla="*/ 2842862 w 2842862"/>
              <a:gd name="connsiteY3" fmla="*/ 190836 h 1144993"/>
              <a:gd name="connsiteX4" fmla="*/ 2842862 w 2842862"/>
              <a:gd name="connsiteY4" fmla="*/ 954157 h 1144993"/>
              <a:gd name="connsiteX5" fmla="*/ 2652026 w 2842862"/>
              <a:gd name="connsiteY5" fmla="*/ 1144993 h 1144993"/>
              <a:gd name="connsiteX6" fmla="*/ 190836 w 2842862"/>
              <a:gd name="connsiteY6" fmla="*/ 1144993 h 1144993"/>
              <a:gd name="connsiteX7" fmla="*/ 0 w 2842862"/>
              <a:gd name="connsiteY7" fmla="*/ 954157 h 1144993"/>
              <a:gd name="connsiteX8" fmla="*/ 0 w 2842862"/>
              <a:gd name="connsiteY8" fmla="*/ 190836 h 114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862" h="1144993">
                <a:moveTo>
                  <a:pt x="0" y="190836"/>
                </a:moveTo>
                <a:cubicBezTo>
                  <a:pt x="0" y="85440"/>
                  <a:pt x="85440" y="0"/>
                  <a:pt x="190836" y="0"/>
                </a:cubicBezTo>
                <a:lnTo>
                  <a:pt x="2652026" y="0"/>
                </a:lnTo>
                <a:cubicBezTo>
                  <a:pt x="2757422" y="0"/>
                  <a:pt x="2842862" y="85440"/>
                  <a:pt x="2842862" y="190836"/>
                </a:cubicBezTo>
                <a:lnTo>
                  <a:pt x="2842862" y="954157"/>
                </a:lnTo>
                <a:cubicBezTo>
                  <a:pt x="2842862" y="1059553"/>
                  <a:pt x="2757422" y="1144993"/>
                  <a:pt x="2652026" y="1144993"/>
                </a:cubicBezTo>
                <a:lnTo>
                  <a:pt x="190836" y="1144993"/>
                </a:lnTo>
                <a:cubicBezTo>
                  <a:pt x="85440" y="1144993"/>
                  <a:pt x="0" y="1059553"/>
                  <a:pt x="0" y="954157"/>
                </a:cubicBezTo>
                <a:lnTo>
                  <a:pt x="0" y="190836"/>
                </a:lnTo>
                <a:close/>
              </a:path>
            </a:pathLst>
          </a:custGeom>
          <a:solidFill>
            <a:schemeClr val="accent2">
              <a:lumMod val="60000"/>
              <a:lumOff val="40000"/>
            </a:schemeClr>
          </a:solidFill>
        </p:spPr>
        <p:style>
          <a:lnRef idx="2">
            <a:schemeClr val="lt1">
              <a:hueOff val="0"/>
              <a:satOff val="0"/>
              <a:lumOff val="0"/>
              <a:alphaOff val="0"/>
            </a:schemeClr>
          </a:lnRef>
          <a:fillRef idx="1">
            <a:scrgbClr r="0" g="0" b="0"/>
          </a:fillRef>
          <a:effectRef idx="0">
            <a:schemeClr val="accent5">
              <a:shade val="80000"/>
              <a:hueOff val="-14543"/>
              <a:satOff val="-6246"/>
              <a:lumOff val="14138"/>
              <a:alphaOff val="0"/>
            </a:schemeClr>
          </a:effectRef>
          <a:fontRef idx="minor">
            <a:schemeClr val="lt1"/>
          </a:fontRef>
        </p:style>
        <p:txBody>
          <a:bodyPr spcFirstLastPara="0" vert="horz" wrap="square" lIns="124474" tIns="124474" rIns="124474" bIns="124474" numCol="1" spcCol="1270" anchor="ctr" anchorCtr="0">
            <a:noAutofit/>
          </a:bodyPr>
          <a:lstStyle/>
          <a:p>
            <a:pPr marL="0" lvl="0" indent="0" algn="ctr" defTabSz="800100">
              <a:lnSpc>
                <a:spcPct val="90000"/>
              </a:lnSpc>
              <a:spcBef>
                <a:spcPct val="0"/>
              </a:spcBef>
              <a:spcAft>
                <a:spcPct val="35000"/>
              </a:spcAft>
              <a:buNone/>
            </a:pPr>
            <a:r>
              <a:rPr lang="en-US" sz="2000" kern="1200" dirty="0"/>
              <a:t>Review the USERDATA partition/data directory</a:t>
            </a:r>
          </a:p>
        </p:txBody>
      </p:sp>
      <p:sp>
        <p:nvSpPr>
          <p:cNvPr id="13" name="Freeform: Shape 12">
            <a:extLst>
              <a:ext uri="{FF2B5EF4-FFF2-40B4-BE49-F238E27FC236}">
                <a16:creationId xmlns:a16="http://schemas.microsoft.com/office/drawing/2014/main" id="{64C3D3BD-8EE6-5CDA-7836-439DB808FC98}"/>
              </a:ext>
            </a:extLst>
          </p:cNvPr>
          <p:cNvSpPr/>
          <p:nvPr/>
        </p:nvSpPr>
        <p:spPr>
          <a:xfrm>
            <a:off x="394161" y="4353406"/>
            <a:ext cx="2842862" cy="1145431"/>
          </a:xfrm>
          <a:custGeom>
            <a:avLst/>
            <a:gdLst>
              <a:gd name="connsiteX0" fmla="*/ 0 w 2842862"/>
              <a:gd name="connsiteY0" fmla="*/ 190909 h 1145431"/>
              <a:gd name="connsiteX1" fmla="*/ 190909 w 2842862"/>
              <a:gd name="connsiteY1" fmla="*/ 0 h 1145431"/>
              <a:gd name="connsiteX2" fmla="*/ 2651953 w 2842862"/>
              <a:gd name="connsiteY2" fmla="*/ 0 h 1145431"/>
              <a:gd name="connsiteX3" fmla="*/ 2842862 w 2842862"/>
              <a:gd name="connsiteY3" fmla="*/ 190909 h 1145431"/>
              <a:gd name="connsiteX4" fmla="*/ 2842862 w 2842862"/>
              <a:gd name="connsiteY4" fmla="*/ 954522 h 1145431"/>
              <a:gd name="connsiteX5" fmla="*/ 2651953 w 2842862"/>
              <a:gd name="connsiteY5" fmla="*/ 1145431 h 1145431"/>
              <a:gd name="connsiteX6" fmla="*/ 190909 w 2842862"/>
              <a:gd name="connsiteY6" fmla="*/ 1145431 h 1145431"/>
              <a:gd name="connsiteX7" fmla="*/ 0 w 2842862"/>
              <a:gd name="connsiteY7" fmla="*/ 954522 h 1145431"/>
              <a:gd name="connsiteX8" fmla="*/ 0 w 2842862"/>
              <a:gd name="connsiteY8" fmla="*/ 190909 h 114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862" h="1145431">
                <a:moveTo>
                  <a:pt x="0" y="190909"/>
                </a:moveTo>
                <a:cubicBezTo>
                  <a:pt x="0" y="85473"/>
                  <a:pt x="85473" y="0"/>
                  <a:pt x="190909" y="0"/>
                </a:cubicBezTo>
                <a:lnTo>
                  <a:pt x="2651953" y="0"/>
                </a:lnTo>
                <a:cubicBezTo>
                  <a:pt x="2757389" y="0"/>
                  <a:pt x="2842862" y="85473"/>
                  <a:pt x="2842862" y="190909"/>
                </a:cubicBezTo>
                <a:lnTo>
                  <a:pt x="2842862" y="954522"/>
                </a:lnTo>
                <a:cubicBezTo>
                  <a:pt x="2842862" y="1059958"/>
                  <a:pt x="2757389" y="1145431"/>
                  <a:pt x="2651953" y="1145431"/>
                </a:cubicBezTo>
                <a:lnTo>
                  <a:pt x="190909" y="1145431"/>
                </a:lnTo>
                <a:cubicBezTo>
                  <a:pt x="85473" y="1145431"/>
                  <a:pt x="0" y="1059958"/>
                  <a:pt x="0" y="954522"/>
                </a:cubicBezTo>
                <a:lnTo>
                  <a:pt x="0" y="190909"/>
                </a:lnTo>
                <a:close/>
              </a:path>
            </a:pathLst>
          </a:custGeom>
          <a:solidFill>
            <a:srgbClr val="0455A5"/>
          </a:solidFill>
        </p:spPr>
        <p:style>
          <a:lnRef idx="2">
            <a:schemeClr val="lt1">
              <a:hueOff val="0"/>
              <a:satOff val="0"/>
              <a:lumOff val="0"/>
              <a:alphaOff val="0"/>
            </a:schemeClr>
          </a:lnRef>
          <a:fillRef idx="1">
            <a:scrgbClr r="0" g="0" b="0"/>
          </a:fillRef>
          <a:effectRef idx="0">
            <a:schemeClr val="accent5">
              <a:shade val="80000"/>
              <a:hueOff val="-29085"/>
              <a:satOff val="-12493"/>
              <a:lumOff val="28276"/>
              <a:alphaOff val="0"/>
            </a:schemeClr>
          </a:effectRef>
          <a:fontRef idx="minor">
            <a:schemeClr val="lt1"/>
          </a:fontRef>
        </p:style>
        <p:txBody>
          <a:bodyPr spcFirstLastPara="0" vert="horz" wrap="square" lIns="124495" tIns="124495" rIns="124495" bIns="124495" numCol="1" spcCol="1270" anchor="ctr" anchorCtr="0">
            <a:noAutofit/>
          </a:bodyPr>
          <a:lstStyle/>
          <a:p>
            <a:pPr marL="0" lvl="0" indent="0" algn="ctr" defTabSz="800100">
              <a:lnSpc>
                <a:spcPct val="90000"/>
              </a:lnSpc>
              <a:spcBef>
                <a:spcPct val="0"/>
              </a:spcBef>
              <a:spcAft>
                <a:spcPct val="35000"/>
              </a:spcAft>
              <a:buNone/>
            </a:pPr>
            <a:r>
              <a:rPr lang="en-US" sz="2000" kern="1200" dirty="0"/>
              <a:t>Examine the USERDATA partition/media directory</a:t>
            </a:r>
          </a:p>
        </p:txBody>
      </p:sp>
    </p:spTree>
    <p:extLst>
      <p:ext uri="{BB962C8B-B14F-4D97-AF65-F5344CB8AC3E}">
        <p14:creationId xmlns:p14="http://schemas.microsoft.com/office/powerpoint/2010/main" val="561339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A0CF39-AA33-A6F9-2CA6-CF472837B477}"/>
              </a:ext>
            </a:extLst>
          </p:cNvPr>
          <p:cNvSpPr>
            <a:spLocks noGrp="1"/>
          </p:cNvSpPr>
          <p:nvPr>
            <p:ph type="sldNum" sz="quarter" idx="12"/>
          </p:nvPr>
        </p:nvSpPr>
        <p:spPr/>
        <p:txBody>
          <a:bodyPr/>
          <a:lstStyle/>
          <a:p>
            <a:fld id="{0EBA9DDB-6B4F-E349-9000-1D5D9A9CB687}" type="slidenum">
              <a:rPr lang="en-US" smtClean="0"/>
              <a:pPr/>
              <a:t>106</a:t>
            </a:fld>
            <a:endParaRPr lang="en-US" dirty="0"/>
          </a:p>
        </p:txBody>
      </p:sp>
      <p:sp>
        <p:nvSpPr>
          <p:cNvPr id="3" name="Title 2">
            <a:extLst>
              <a:ext uri="{FF2B5EF4-FFF2-40B4-BE49-F238E27FC236}">
                <a16:creationId xmlns:a16="http://schemas.microsoft.com/office/drawing/2014/main" id="{15BBD1D2-D881-9832-942B-13B414EA8155}"/>
              </a:ext>
            </a:extLst>
          </p:cNvPr>
          <p:cNvSpPr>
            <a:spLocks noGrp="1"/>
          </p:cNvSpPr>
          <p:nvPr>
            <p:ph type="title"/>
          </p:nvPr>
        </p:nvSpPr>
        <p:spPr/>
        <p:txBody>
          <a:bodyPr/>
          <a:lstStyle/>
          <a:p>
            <a:r>
              <a:rPr lang="en-US" dirty="0"/>
              <a:t>Information Overload</a:t>
            </a:r>
          </a:p>
        </p:txBody>
      </p:sp>
      <p:sp>
        <p:nvSpPr>
          <p:cNvPr id="4" name="Content Placeholder 1">
            <a:extLst>
              <a:ext uri="{FF2B5EF4-FFF2-40B4-BE49-F238E27FC236}">
                <a16:creationId xmlns:a16="http://schemas.microsoft.com/office/drawing/2014/main" id="{844986A3-31D1-F8EB-BAAE-D8D604B34A6B}"/>
              </a:ext>
            </a:extLst>
          </p:cNvPr>
          <p:cNvSpPr txBox="1">
            <a:spLocks/>
          </p:cNvSpPr>
          <p:nvPr/>
        </p:nvSpPr>
        <p:spPr>
          <a:xfrm>
            <a:off x="359350" y="1233640"/>
            <a:ext cx="11171097" cy="952567"/>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marL="0" indent="0">
              <a:buFont typeface="Arial" panose="020B0604020202020204" pitchFamily="34" charset="0"/>
              <a:buNone/>
            </a:pPr>
            <a:r>
              <a:rPr lang="en-US" dirty="0"/>
              <a:t>SQL Queries can eliminate unwanted or unnecessary data.</a:t>
            </a:r>
          </a:p>
          <a:p>
            <a:endParaRPr lang="en-US" dirty="0"/>
          </a:p>
        </p:txBody>
      </p:sp>
      <p:pic>
        <p:nvPicPr>
          <p:cNvPr id="5" name="Picture 4">
            <a:extLst>
              <a:ext uri="{FF2B5EF4-FFF2-40B4-BE49-F238E27FC236}">
                <a16:creationId xmlns:a16="http://schemas.microsoft.com/office/drawing/2014/main" id="{D2C33A1C-6F1D-2173-6D95-9CC61671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61" y="1985021"/>
            <a:ext cx="11325914" cy="4444354"/>
          </a:xfrm>
          <a:prstGeom prst="rect">
            <a:avLst/>
          </a:prstGeom>
          <a:ln>
            <a:solidFill>
              <a:schemeClr val="tx1"/>
            </a:solidFill>
          </a:ln>
        </p:spPr>
      </p:pic>
    </p:spTree>
    <p:extLst>
      <p:ext uri="{BB962C8B-B14F-4D97-AF65-F5344CB8AC3E}">
        <p14:creationId xmlns:p14="http://schemas.microsoft.com/office/powerpoint/2010/main" val="2487420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404AFB-B98D-DDD1-A6EE-76959CEF7A6B}"/>
              </a:ext>
            </a:extLst>
          </p:cNvPr>
          <p:cNvPicPr>
            <a:picLocks noChangeAspect="1"/>
          </p:cNvPicPr>
          <p:nvPr/>
        </p:nvPicPr>
        <p:blipFill rotWithShape="1">
          <a:blip r:embed="rId3"/>
          <a:srcRect r="21382"/>
          <a:stretch/>
        </p:blipFill>
        <p:spPr>
          <a:xfrm>
            <a:off x="2542419" y="2837283"/>
            <a:ext cx="8618286" cy="3733637"/>
          </a:xfrm>
          <a:prstGeom prst="rect">
            <a:avLst/>
          </a:prstGeom>
        </p:spPr>
      </p:pic>
      <p:sp>
        <p:nvSpPr>
          <p:cNvPr id="2" name="Slide Number Placeholder 1">
            <a:extLst>
              <a:ext uri="{FF2B5EF4-FFF2-40B4-BE49-F238E27FC236}">
                <a16:creationId xmlns:a16="http://schemas.microsoft.com/office/drawing/2014/main" id="{14CF5F63-84D1-8667-2DB5-148410CFEB44}"/>
              </a:ext>
            </a:extLst>
          </p:cNvPr>
          <p:cNvSpPr>
            <a:spLocks noGrp="1"/>
          </p:cNvSpPr>
          <p:nvPr>
            <p:ph type="sldNum" sz="quarter" idx="12"/>
          </p:nvPr>
        </p:nvSpPr>
        <p:spPr/>
        <p:txBody>
          <a:bodyPr/>
          <a:lstStyle/>
          <a:p>
            <a:fld id="{0EBA9DDB-6B4F-E349-9000-1D5D9A9CB687}" type="slidenum">
              <a:rPr lang="en-US" smtClean="0"/>
              <a:pPr/>
              <a:t>107</a:t>
            </a:fld>
            <a:endParaRPr lang="en-US" dirty="0"/>
          </a:p>
        </p:txBody>
      </p:sp>
      <p:sp>
        <p:nvSpPr>
          <p:cNvPr id="3" name="Title 2">
            <a:extLst>
              <a:ext uri="{FF2B5EF4-FFF2-40B4-BE49-F238E27FC236}">
                <a16:creationId xmlns:a16="http://schemas.microsoft.com/office/drawing/2014/main" id="{9051F049-C504-61C0-5B1D-775C1664BA52}"/>
              </a:ext>
            </a:extLst>
          </p:cNvPr>
          <p:cNvSpPr>
            <a:spLocks noGrp="1"/>
          </p:cNvSpPr>
          <p:nvPr>
            <p:ph type="title"/>
          </p:nvPr>
        </p:nvSpPr>
        <p:spPr/>
        <p:txBody>
          <a:bodyPr/>
          <a:lstStyle/>
          <a:p>
            <a:r>
              <a:rPr lang="en-US" dirty="0"/>
              <a:t>Basic Terminology: SQLite Databases</a:t>
            </a:r>
          </a:p>
        </p:txBody>
      </p:sp>
      <p:sp>
        <p:nvSpPr>
          <p:cNvPr id="5" name="TextBox 4">
            <a:extLst>
              <a:ext uri="{FF2B5EF4-FFF2-40B4-BE49-F238E27FC236}">
                <a16:creationId xmlns:a16="http://schemas.microsoft.com/office/drawing/2014/main" id="{31E3D466-1D34-2AAC-266A-16A31B062CC9}"/>
              </a:ext>
            </a:extLst>
          </p:cNvPr>
          <p:cNvSpPr txBox="1"/>
          <p:nvPr/>
        </p:nvSpPr>
        <p:spPr>
          <a:xfrm>
            <a:off x="932617" y="1259313"/>
            <a:ext cx="1846435" cy="461665"/>
          </a:xfrm>
          <a:prstGeom prst="rect">
            <a:avLst/>
          </a:prstGeom>
          <a:noFill/>
        </p:spPr>
        <p:txBody>
          <a:bodyPr wrap="square" rtlCol="0">
            <a:spAutoFit/>
          </a:bodyPr>
          <a:lstStyle/>
          <a:p>
            <a:r>
              <a:rPr lang="en-US" sz="2400" dirty="0">
                <a:solidFill>
                  <a:srgbClr val="FF0000"/>
                </a:solidFill>
              </a:rPr>
              <a:t>Tables</a:t>
            </a:r>
          </a:p>
        </p:txBody>
      </p:sp>
      <p:sp>
        <p:nvSpPr>
          <p:cNvPr id="7" name="TextBox 6">
            <a:extLst>
              <a:ext uri="{FF2B5EF4-FFF2-40B4-BE49-F238E27FC236}">
                <a16:creationId xmlns:a16="http://schemas.microsoft.com/office/drawing/2014/main" id="{697DBF5F-D397-5080-FB0A-3A52586BBA31}"/>
              </a:ext>
            </a:extLst>
          </p:cNvPr>
          <p:cNvSpPr txBox="1"/>
          <p:nvPr/>
        </p:nvSpPr>
        <p:spPr>
          <a:xfrm>
            <a:off x="5983897" y="1259312"/>
            <a:ext cx="2548489" cy="461665"/>
          </a:xfrm>
          <a:prstGeom prst="rect">
            <a:avLst/>
          </a:prstGeom>
          <a:noFill/>
        </p:spPr>
        <p:txBody>
          <a:bodyPr wrap="square" rtlCol="0">
            <a:spAutoFit/>
          </a:bodyPr>
          <a:lstStyle/>
          <a:p>
            <a:r>
              <a:rPr lang="en-US" sz="2400" dirty="0">
                <a:solidFill>
                  <a:schemeClr val="accent1">
                    <a:lumMod val="75000"/>
                    <a:lumOff val="25000"/>
                  </a:schemeClr>
                </a:solidFill>
              </a:rPr>
              <a:t>Columns</a:t>
            </a:r>
          </a:p>
        </p:txBody>
      </p:sp>
      <p:sp>
        <p:nvSpPr>
          <p:cNvPr id="9" name="TextBox 8">
            <a:extLst>
              <a:ext uri="{FF2B5EF4-FFF2-40B4-BE49-F238E27FC236}">
                <a16:creationId xmlns:a16="http://schemas.microsoft.com/office/drawing/2014/main" id="{AAAE63DD-8673-BC70-2896-3E51C0F71DF7}"/>
              </a:ext>
            </a:extLst>
          </p:cNvPr>
          <p:cNvSpPr txBox="1"/>
          <p:nvPr/>
        </p:nvSpPr>
        <p:spPr>
          <a:xfrm>
            <a:off x="10581035" y="4949528"/>
            <a:ext cx="1995950" cy="461665"/>
          </a:xfrm>
          <a:prstGeom prst="rect">
            <a:avLst/>
          </a:prstGeom>
          <a:noFill/>
        </p:spPr>
        <p:txBody>
          <a:bodyPr wrap="square" rtlCol="0">
            <a:spAutoFit/>
          </a:bodyPr>
          <a:lstStyle/>
          <a:p>
            <a:r>
              <a:rPr lang="en-US" sz="2400" dirty="0"/>
              <a:t>Rows</a:t>
            </a:r>
          </a:p>
        </p:txBody>
      </p:sp>
      <p:sp>
        <p:nvSpPr>
          <p:cNvPr id="10" name="Down Arrow 23">
            <a:extLst>
              <a:ext uri="{FF2B5EF4-FFF2-40B4-BE49-F238E27FC236}">
                <a16:creationId xmlns:a16="http://schemas.microsoft.com/office/drawing/2014/main" id="{A868E673-98D0-840A-0813-77DD9BA22A03}"/>
              </a:ext>
            </a:extLst>
          </p:cNvPr>
          <p:cNvSpPr/>
          <p:nvPr/>
        </p:nvSpPr>
        <p:spPr>
          <a:xfrm rot="2707892">
            <a:off x="6494536" y="1738023"/>
            <a:ext cx="301628" cy="748125"/>
          </a:xfrm>
          <a:prstGeom prst="downArrow">
            <a:avLst>
              <a:gd name="adj1" fmla="val 2024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25">
            <a:extLst>
              <a:ext uri="{FF2B5EF4-FFF2-40B4-BE49-F238E27FC236}">
                <a16:creationId xmlns:a16="http://schemas.microsoft.com/office/drawing/2014/main" id="{CEFD6C88-1C33-434B-6464-29842F108869}"/>
              </a:ext>
            </a:extLst>
          </p:cNvPr>
          <p:cNvSpPr/>
          <p:nvPr/>
        </p:nvSpPr>
        <p:spPr>
          <a:xfrm rot="10800000">
            <a:off x="8927240" y="5402492"/>
            <a:ext cx="2034703" cy="205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9">
            <a:extLst>
              <a:ext uri="{FF2B5EF4-FFF2-40B4-BE49-F238E27FC236}">
                <a16:creationId xmlns:a16="http://schemas.microsoft.com/office/drawing/2014/main" id="{BBEE7F51-36FD-89A7-F5FF-7BE2379D0E5E}"/>
              </a:ext>
            </a:extLst>
          </p:cNvPr>
          <p:cNvSpPr/>
          <p:nvPr/>
        </p:nvSpPr>
        <p:spPr>
          <a:xfrm>
            <a:off x="1585068" y="1720977"/>
            <a:ext cx="162709" cy="619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28">
            <a:extLst>
              <a:ext uri="{FF2B5EF4-FFF2-40B4-BE49-F238E27FC236}">
                <a16:creationId xmlns:a16="http://schemas.microsoft.com/office/drawing/2014/main" id="{138CC1A0-8D11-966F-2A6F-6FDFC9581495}"/>
              </a:ext>
            </a:extLst>
          </p:cNvPr>
          <p:cNvSpPr/>
          <p:nvPr/>
        </p:nvSpPr>
        <p:spPr>
          <a:xfrm rot="2707892">
            <a:off x="7782132" y="1776528"/>
            <a:ext cx="301628" cy="748125"/>
          </a:xfrm>
          <a:prstGeom prst="downArrow">
            <a:avLst>
              <a:gd name="adj1" fmla="val 2024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29">
            <a:extLst>
              <a:ext uri="{FF2B5EF4-FFF2-40B4-BE49-F238E27FC236}">
                <a16:creationId xmlns:a16="http://schemas.microsoft.com/office/drawing/2014/main" id="{7F5948F7-D3F8-3B73-63F5-C9B13DC3A3D3}"/>
              </a:ext>
            </a:extLst>
          </p:cNvPr>
          <p:cNvSpPr/>
          <p:nvPr/>
        </p:nvSpPr>
        <p:spPr>
          <a:xfrm rot="2707892">
            <a:off x="5085400" y="1738024"/>
            <a:ext cx="301628" cy="748125"/>
          </a:xfrm>
          <a:prstGeom prst="downArrow">
            <a:avLst>
              <a:gd name="adj1" fmla="val 2024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8E43E76D-DE6B-6EF5-BD60-AB587F98CCC6}"/>
              </a:ext>
            </a:extLst>
          </p:cNvPr>
          <p:cNvPicPr>
            <a:picLocks noChangeAspect="1"/>
          </p:cNvPicPr>
          <p:nvPr/>
        </p:nvPicPr>
        <p:blipFill rotWithShape="1">
          <a:blip r:embed="rId4"/>
          <a:srcRect l="6635"/>
          <a:stretch/>
        </p:blipFill>
        <p:spPr>
          <a:xfrm>
            <a:off x="266659" y="2446904"/>
            <a:ext cx="2207074" cy="4237226"/>
          </a:xfrm>
          <a:prstGeom prst="rect">
            <a:avLst/>
          </a:prstGeom>
        </p:spPr>
      </p:pic>
      <p:sp>
        <p:nvSpPr>
          <p:cNvPr id="8" name="TextBox 7">
            <a:extLst>
              <a:ext uri="{FF2B5EF4-FFF2-40B4-BE49-F238E27FC236}">
                <a16:creationId xmlns:a16="http://schemas.microsoft.com/office/drawing/2014/main" id="{34C149F1-9792-FDAD-9A76-B9CA6337346F}"/>
              </a:ext>
            </a:extLst>
          </p:cNvPr>
          <p:cNvSpPr txBox="1"/>
          <p:nvPr/>
        </p:nvSpPr>
        <p:spPr>
          <a:xfrm>
            <a:off x="2294588" y="4059774"/>
            <a:ext cx="8979530" cy="1538913"/>
          </a:xfrm>
          <a:prstGeom prst="rect">
            <a:avLst/>
          </a:prstGeom>
          <a:solidFill>
            <a:srgbClr val="FFFF00">
              <a:alpha val="32000"/>
            </a:srgbClr>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B8C2C103-BC7F-04F6-4096-55B0F359FC63}"/>
              </a:ext>
            </a:extLst>
          </p:cNvPr>
          <p:cNvSpPr txBox="1"/>
          <p:nvPr/>
        </p:nvSpPr>
        <p:spPr>
          <a:xfrm>
            <a:off x="2515205" y="2446904"/>
            <a:ext cx="8645499" cy="390380"/>
          </a:xfrm>
          <a:prstGeom prst="rect">
            <a:avLst/>
          </a:prstGeom>
          <a:solidFill>
            <a:srgbClr val="0070C0">
              <a:alpha val="44000"/>
            </a:srgbClr>
          </a:solidFill>
        </p:spPr>
        <p:txBody>
          <a:bodyPr wrap="square" rtlCol="0">
            <a:spAutoFit/>
          </a:bodyPr>
          <a:lstStyle/>
          <a:p>
            <a:endParaRPr lang="en-US" sz="2000" dirty="0"/>
          </a:p>
        </p:txBody>
      </p:sp>
      <p:sp>
        <p:nvSpPr>
          <p:cNvPr id="12" name="TextBox 11">
            <a:extLst>
              <a:ext uri="{FF2B5EF4-FFF2-40B4-BE49-F238E27FC236}">
                <a16:creationId xmlns:a16="http://schemas.microsoft.com/office/drawing/2014/main" id="{D726105A-E192-6828-9B71-793400880B5F}"/>
              </a:ext>
            </a:extLst>
          </p:cNvPr>
          <p:cNvSpPr txBox="1"/>
          <p:nvPr/>
        </p:nvSpPr>
        <p:spPr>
          <a:xfrm>
            <a:off x="266660" y="2444239"/>
            <a:ext cx="2207073" cy="4237226"/>
          </a:xfrm>
          <a:prstGeom prst="rect">
            <a:avLst/>
          </a:prstGeom>
          <a:solidFill>
            <a:srgbClr val="FF0000">
              <a:alpha val="45000"/>
            </a:srgbClr>
          </a:solidFill>
        </p:spPr>
        <p:txBody>
          <a:bodyPr wrap="square" rtlCol="0">
            <a:spAutoFit/>
          </a:bodyPr>
          <a:lstStyle/>
          <a:p>
            <a:endParaRPr lang="en-US" dirty="0"/>
          </a:p>
        </p:txBody>
      </p:sp>
    </p:spTree>
    <p:extLst>
      <p:ext uri="{BB962C8B-B14F-4D97-AF65-F5344CB8AC3E}">
        <p14:creationId xmlns:p14="http://schemas.microsoft.com/office/powerpoint/2010/main" val="360208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396B-1491-B08B-3E5F-44762FDCF0E5}"/>
              </a:ext>
            </a:extLst>
          </p:cNvPr>
          <p:cNvSpPr>
            <a:spLocks noGrp="1"/>
          </p:cNvSpPr>
          <p:nvPr>
            <p:ph type="title"/>
          </p:nvPr>
        </p:nvSpPr>
        <p:spPr/>
        <p:txBody>
          <a:bodyPr/>
          <a:lstStyle/>
          <a:p>
            <a:r>
              <a:rPr lang="en-US" dirty="0"/>
              <a:t>SQLite: Behind the Scenes</a:t>
            </a:r>
          </a:p>
        </p:txBody>
      </p:sp>
      <p:sp>
        <p:nvSpPr>
          <p:cNvPr id="3" name="Slide Number Placeholder 16">
            <a:extLst>
              <a:ext uri="{FF2B5EF4-FFF2-40B4-BE49-F238E27FC236}">
                <a16:creationId xmlns:a16="http://schemas.microsoft.com/office/drawing/2014/main" id="{51873F04-3582-418E-19A2-2B31F819D9B2}"/>
              </a:ext>
            </a:extLst>
          </p:cNvPr>
          <p:cNvSpPr>
            <a:spLocks noGrp="1"/>
          </p:cNvSpPr>
          <p:nvPr>
            <p:ph type="sldNum" sz="quarter" idx="12"/>
          </p:nvPr>
        </p:nvSpPr>
        <p:spPr>
          <a:xfrm>
            <a:off x="11746387" y="0"/>
            <a:ext cx="445613" cy="314683"/>
          </a:xfrm>
        </p:spPr>
        <p:txBody>
          <a:bodyPr/>
          <a:lstStyle/>
          <a:p>
            <a:fld id="{0EBA9DDB-6B4F-E349-9000-1D5D9A9CB687}" type="slidenum">
              <a:rPr lang="en-US" smtClean="0"/>
              <a:pPr/>
              <a:t>108</a:t>
            </a:fld>
            <a:endParaRPr lang="en-US" dirty="0"/>
          </a:p>
        </p:txBody>
      </p:sp>
      <p:pic>
        <p:nvPicPr>
          <p:cNvPr id="6" name="Picture 5">
            <a:extLst>
              <a:ext uri="{FF2B5EF4-FFF2-40B4-BE49-F238E27FC236}">
                <a16:creationId xmlns:a16="http://schemas.microsoft.com/office/drawing/2014/main" id="{20224109-EC70-01B4-F33F-428731AF3B4A}"/>
              </a:ext>
            </a:extLst>
          </p:cNvPr>
          <p:cNvPicPr>
            <a:picLocks noChangeAspect="1"/>
          </p:cNvPicPr>
          <p:nvPr/>
        </p:nvPicPr>
        <p:blipFill rotWithShape="1">
          <a:blip r:embed="rId3"/>
          <a:srcRect l="6307" t="1447" r="20252" b="1396"/>
          <a:stretch/>
        </p:blipFill>
        <p:spPr>
          <a:xfrm>
            <a:off x="350652" y="1595107"/>
            <a:ext cx="2133774" cy="4231536"/>
          </a:xfrm>
          <a:prstGeom prst="rect">
            <a:avLst/>
          </a:prstGeom>
          <a:ln>
            <a:solidFill>
              <a:schemeClr val="tx1"/>
            </a:solidFill>
          </a:ln>
        </p:spPr>
      </p:pic>
      <p:pic>
        <p:nvPicPr>
          <p:cNvPr id="10" name="Picture 9">
            <a:extLst>
              <a:ext uri="{FF2B5EF4-FFF2-40B4-BE49-F238E27FC236}">
                <a16:creationId xmlns:a16="http://schemas.microsoft.com/office/drawing/2014/main" id="{C80E20E8-F1F9-FF55-3A3C-70214A308022}"/>
              </a:ext>
            </a:extLst>
          </p:cNvPr>
          <p:cNvPicPr>
            <a:picLocks noChangeAspect="1"/>
          </p:cNvPicPr>
          <p:nvPr/>
        </p:nvPicPr>
        <p:blipFill rotWithShape="1">
          <a:blip r:embed="rId4"/>
          <a:srcRect t="-1463" r="19044"/>
          <a:stretch/>
        </p:blipFill>
        <p:spPr>
          <a:xfrm>
            <a:off x="2526959" y="1595107"/>
            <a:ext cx="9005824" cy="4238712"/>
          </a:xfrm>
          <a:prstGeom prst="rect">
            <a:avLst/>
          </a:prstGeom>
          <a:ln>
            <a:solidFill>
              <a:schemeClr val="tx1"/>
            </a:solidFill>
          </a:ln>
        </p:spPr>
      </p:pic>
    </p:spTree>
    <p:extLst>
      <p:ext uri="{BB962C8B-B14F-4D97-AF65-F5344CB8AC3E}">
        <p14:creationId xmlns:p14="http://schemas.microsoft.com/office/powerpoint/2010/main" val="883580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B67F-2BD6-8D10-5E3D-5DD82FD4E742}"/>
              </a:ext>
            </a:extLst>
          </p:cNvPr>
          <p:cNvSpPr>
            <a:spLocks noGrp="1"/>
          </p:cNvSpPr>
          <p:nvPr>
            <p:ph type="title"/>
          </p:nvPr>
        </p:nvSpPr>
        <p:spPr/>
        <p:txBody>
          <a:bodyPr/>
          <a:lstStyle/>
          <a:p>
            <a:r>
              <a:rPr lang="en-US" dirty="0"/>
              <a:t>Narrow Down the Data: Simple SQLite Query</a:t>
            </a:r>
          </a:p>
        </p:txBody>
      </p:sp>
      <p:sp>
        <p:nvSpPr>
          <p:cNvPr id="3" name="Content Placeholder 1">
            <a:extLst>
              <a:ext uri="{FF2B5EF4-FFF2-40B4-BE49-F238E27FC236}">
                <a16:creationId xmlns:a16="http://schemas.microsoft.com/office/drawing/2014/main" id="{88AD46ED-A71D-54C8-3C13-95ABE6C8A8FA}"/>
              </a:ext>
            </a:extLst>
          </p:cNvPr>
          <p:cNvSpPr txBox="1">
            <a:spLocks/>
          </p:cNvSpPr>
          <p:nvPr/>
        </p:nvSpPr>
        <p:spPr>
          <a:xfrm>
            <a:off x="157528" y="1673852"/>
            <a:ext cx="4495495" cy="5051042"/>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b="1" dirty="0"/>
              <a:t>SELECT</a:t>
            </a:r>
          </a:p>
          <a:p>
            <a:pPr indent="0">
              <a:buFont typeface="Arial" panose="020B0604020202020204" pitchFamily="34" charset="0"/>
              <a:buNone/>
            </a:pPr>
            <a:r>
              <a:rPr lang="en-US" sz="2200" dirty="0">
                <a:solidFill>
                  <a:srgbClr val="FF0000"/>
                </a:solidFill>
              </a:rPr>
              <a:t>ZUSER,</a:t>
            </a:r>
          </a:p>
          <a:p>
            <a:pPr indent="0">
              <a:buFont typeface="Arial" panose="020B0604020202020204" pitchFamily="34" charset="0"/>
              <a:buNone/>
            </a:pPr>
            <a:r>
              <a:rPr lang="en-US" sz="2200" dirty="0">
                <a:solidFill>
                  <a:srgbClr val="FF0000"/>
                </a:solidFill>
              </a:rPr>
              <a:t>ZTIMESTAMP,</a:t>
            </a:r>
          </a:p>
          <a:p>
            <a:pPr indent="0">
              <a:buFont typeface="Arial" panose="020B0604020202020204" pitchFamily="34" charset="0"/>
              <a:buNone/>
            </a:pPr>
            <a:r>
              <a:rPr lang="en-US" sz="2200" dirty="0">
                <a:solidFill>
                  <a:srgbClr val="FF0000"/>
                </a:solidFill>
              </a:rPr>
              <a:t>ZBODY,</a:t>
            </a:r>
          </a:p>
          <a:p>
            <a:pPr indent="0">
              <a:buFont typeface="Arial" panose="020B0604020202020204" pitchFamily="34" charset="0"/>
              <a:buNone/>
            </a:pPr>
            <a:r>
              <a:rPr lang="en-US" sz="2200" dirty="0">
                <a:solidFill>
                  <a:srgbClr val="FF0000"/>
                </a:solidFill>
              </a:rPr>
              <a:t>ZRECEIVEDTIMESTAMP</a:t>
            </a:r>
          </a:p>
          <a:p>
            <a:pPr indent="0">
              <a:buFont typeface="Arial" panose="020B0604020202020204" pitchFamily="34" charset="0"/>
              <a:buNone/>
            </a:pPr>
            <a:r>
              <a:rPr lang="en-US" b="1" dirty="0"/>
              <a:t>FROM</a:t>
            </a:r>
            <a:r>
              <a:rPr lang="en-US" dirty="0"/>
              <a:t> </a:t>
            </a:r>
          </a:p>
          <a:p>
            <a:pPr indent="0">
              <a:buFont typeface="Arial" panose="020B0604020202020204" pitchFamily="34" charset="0"/>
              <a:buNone/>
            </a:pPr>
            <a:r>
              <a:rPr lang="en-US" sz="2200" dirty="0">
                <a:solidFill>
                  <a:srgbClr val="00B050"/>
                </a:solidFill>
              </a:rPr>
              <a:t>ZKIKMESSAGE</a:t>
            </a:r>
          </a:p>
          <a:p>
            <a:pPr indent="0">
              <a:buFont typeface="Arial" panose="020B0604020202020204" pitchFamily="34" charset="0"/>
              <a:buNone/>
            </a:pPr>
            <a:endParaRPr lang="en-US" sz="2800" dirty="0"/>
          </a:p>
        </p:txBody>
      </p:sp>
      <p:cxnSp>
        <p:nvCxnSpPr>
          <p:cNvPr id="4" name="Curved Connector 6">
            <a:extLst>
              <a:ext uri="{FF2B5EF4-FFF2-40B4-BE49-F238E27FC236}">
                <a16:creationId xmlns:a16="http://schemas.microsoft.com/office/drawing/2014/main" id="{7C2F1342-54C8-947D-846E-E1885B53354A}"/>
              </a:ext>
            </a:extLst>
          </p:cNvPr>
          <p:cNvCxnSpPr>
            <a:cxnSpLocks/>
          </p:cNvCxnSpPr>
          <p:nvPr/>
        </p:nvCxnSpPr>
        <p:spPr>
          <a:xfrm rot="5400000" flipH="1" flipV="1">
            <a:off x="1727519" y="4509389"/>
            <a:ext cx="2715058" cy="1108993"/>
          </a:xfrm>
          <a:prstGeom prst="curved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DAB722-C7A8-A94A-20A7-BF3B92A1D140}"/>
              </a:ext>
            </a:extLst>
          </p:cNvPr>
          <p:cNvSpPr txBox="1"/>
          <p:nvPr/>
        </p:nvSpPr>
        <p:spPr>
          <a:xfrm>
            <a:off x="307480" y="6221359"/>
            <a:ext cx="2976550" cy="400111"/>
          </a:xfrm>
          <a:prstGeom prst="rect">
            <a:avLst/>
          </a:prstGeom>
          <a:noFill/>
        </p:spPr>
        <p:txBody>
          <a:bodyPr wrap="square" rtlCol="0">
            <a:spAutoFit/>
          </a:bodyPr>
          <a:lstStyle/>
          <a:p>
            <a:r>
              <a:rPr lang="en-US" sz="2000" b="1" dirty="0">
                <a:solidFill>
                  <a:srgbClr val="00B0F0"/>
                </a:solidFill>
              </a:rPr>
              <a:t>No comma here!</a:t>
            </a:r>
          </a:p>
        </p:txBody>
      </p:sp>
      <p:sp>
        <p:nvSpPr>
          <p:cNvPr id="12" name="Slide Number Placeholder 16">
            <a:extLst>
              <a:ext uri="{FF2B5EF4-FFF2-40B4-BE49-F238E27FC236}">
                <a16:creationId xmlns:a16="http://schemas.microsoft.com/office/drawing/2014/main" id="{59ACFEC4-265B-F66F-5CB2-EB0114AA5D3A}"/>
              </a:ext>
            </a:extLst>
          </p:cNvPr>
          <p:cNvSpPr>
            <a:spLocks noGrp="1"/>
          </p:cNvSpPr>
          <p:nvPr>
            <p:ph type="sldNum" sz="quarter" idx="12"/>
          </p:nvPr>
        </p:nvSpPr>
        <p:spPr>
          <a:xfrm>
            <a:off x="11746387" y="0"/>
            <a:ext cx="445613" cy="314683"/>
          </a:xfrm>
        </p:spPr>
        <p:txBody>
          <a:bodyPr/>
          <a:lstStyle/>
          <a:p>
            <a:fld id="{0EBA9DDB-6B4F-E349-9000-1D5D9A9CB687}" type="slidenum">
              <a:rPr lang="en-US" smtClean="0"/>
              <a:pPr/>
              <a:t>109</a:t>
            </a:fld>
            <a:endParaRPr lang="en-US" dirty="0"/>
          </a:p>
        </p:txBody>
      </p:sp>
      <p:pic>
        <p:nvPicPr>
          <p:cNvPr id="9" name="Picture 8">
            <a:extLst>
              <a:ext uri="{FF2B5EF4-FFF2-40B4-BE49-F238E27FC236}">
                <a16:creationId xmlns:a16="http://schemas.microsoft.com/office/drawing/2014/main" id="{2A7ABFE0-7098-E2BD-4D43-930D57DE6CF0}"/>
              </a:ext>
            </a:extLst>
          </p:cNvPr>
          <p:cNvPicPr>
            <a:picLocks noChangeAspect="1"/>
          </p:cNvPicPr>
          <p:nvPr/>
        </p:nvPicPr>
        <p:blipFill>
          <a:blip r:embed="rId3"/>
          <a:stretch>
            <a:fillRect/>
          </a:stretch>
        </p:blipFill>
        <p:spPr>
          <a:xfrm>
            <a:off x="3765238" y="1269951"/>
            <a:ext cx="8119282" cy="5129665"/>
          </a:xfrm>
          <a:prstGeom prst="rect">
            <a:avLst/>
          </a:prstGeom>
          <a:ln>
            <a:solidFill>
              <a:schemeClr val="tx1"/>
            </a:solidFill>
          </a:ln>
        </p:spPr>
      </p:pic>
      <p:sp>
        <p:nvSpPr>
          <p:cNvPr id="7" name="Oval 6">
            <a:extLst>
              <a:ext uri="{FF2B5EF4-FFF2-40B4-BE49-F238E27FC236}">
                <a16:creationId xmlns:a16="http://schemas.microsoft.com/office/drawing/2014/main" id="{721106B9-6033-E765-D7F6-AFD1EC5105A0}"/>
              </a:ext>
            </a:extLst>
          </p:cNvPr>
          <p:cNvSpPr/>
          <p:nvPr/>
        </p:nvSpPr>
        <p:spPr>
          <a:xfrm>
            <a:off x="7623078" y="1127454"/>
            <a:ext cx="1028812" cy="6488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28575">
                <a:solidFill>
                  <a:schemeClr val="tx1"/>
                </a:solidFill>
              </a:ln>
            </a:endParaRPr>
          </a:p>
        </p:txBody>
      </p:sp>
    </p:spTree>
    <p:extLst>
      <p:ext uri="{BB962C8B-B14F-4D97-AF65-F5344CB8AC3E}">
        <p14:creationId xmlns:p14="http://schemas.microsoft.com/office/powerpoint/2010/main" val="90517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DD75-8FFF-11DD-6FE3-E23FF0C15EB1}"/>
              </a:ext>
            </a:extLst>
          </p:cNvPr>
          <p:cNvSpPr>
            <a:spLocks noGrp="1"/>
          </p:cNvSpPr>
          <p:nvPr>
            <p:ph type="title"/>
          </p:nvPr>
        </p:nvSpPr>
        <p:spPr/>
        <p:txBody>
          <a:bodyPr/>
          <a:lstStyle/>
          <a:p>
            <a:r>
              <a:rPr lang="en-US" dirty="0"/>
              <a:t>Setting Expectations</a:t>
            </a:r>
          </a:p>
        </p:txBody>
      </p:sp>
      <p:sp>
        <p:nvSpPr>
          <p:cNvPr id="3" name="Slide Number Placeholder 2">
            <a:extLst>
              <a:ext uri="{FF2B5EF4-FFF2-40B4-BE49-F238E27FC236}">
                <a16:creationId xmlns:a16="http://schemas.microsoft.com/office/drawing/2014/main" id="{B30BB04C-C8F2-FDBC-C7BF-B168D64EB97A}"/>
              </a:ext>
            </a:extLst>
          </p:cNvPr>
          <p:cNvSpPr>
            <a:spLocks noGrp="1"/>
          </p:cNvSpPr>
          <p:nvPr>
            <p:ph type="sldNum" sz="quarter" idx="15"/>
          </p:nvPr>
        </p:nvSpPr>
        <p:spPr/>
        <p:txBody>
          <a:bodyPr/>
          <a:lstStyle/>
          <a:p>
            <a:fld id="{0EBA9DDB-6B4F-E349-9000-1D5D9A9CB687}" type="slidenum">
              <a:rPr lang="en-US" smtClean="0"/>
              <a:pPr/>
              <a:t>11</a:t>
            </a:fld>
            <a:endParaRPr lang="en-US" dirty="0"/>
          </a:p>
        </p:txBody>
      </p:sp>
      <p:sp>
        <p:nvSpPr>
          <p:cNvPr id="6" name="Freeform: Shape 5">
            <a:extLst>
              <a:ext uri="{FF2B5EF4-FFF2-40B4-BE49-F238E27FC236}">
                <a16:creationId xmlns:a16="http://schemas.microsoft.com/office/drawing/2014/main" id="{0BA3E1AD-32EA-78C8-D912-74B5E7CAA941}"/>
              </a:ext>
            </a:extLst>
          </p:cNvPr>
          <p:cNvSpPr/>
          <p:nvPr/>
        </p:nvSpPr>
        <p:spPr>
          <a:xfrm>
            <a:off x="428625" y="1313919"/>
            <a:ext cx="11334750" cy="561599"/>
          </a:xfrm>
          <a:custGeom>
            <a:avLst/>
            <a:gdLst>
              <a:gd name="connsiteX0" fmla="*/ 0 w 11334750"/>
              <a:gd name="connsiteY0" fmla="*/ 93602 h 561599"/>
              <a:gd name="connsiteX1" fmla="*/ 93602 w 11334750"/>
              <a:gd name="connsiteY1" fmla="*/ 0 h 561599"/>
              <a:gd name="connsiteX2" fmla="*/ 11241148 w 11334750"/>
              <a:gd name="connsiteY2" fmla="*/ 0 h 561599"/>
              <a:gd name="connsiteX3" fmla="*/ 11334750 w 11334750"/>
              <a:gd name="connsiteY3" fmla="*/ 93602 h 561599"/>
              <a:gd name="connsiteX4" fmla="*/ 11334750 w 11334750"/>
              <a:gd name="connsiteY4" fmla="*/ 467997 h 561599"/>
              <a:gd name="connsiteX5" fmla="*/ 11241148 w 11334750"/>
              <a:gd name="connsiteY5" fmla="*/ 561599 h 561599"/>
              <a:gd name="connsiteX6" fmla="*/ 93602 w 11334750"/>
              <a:gd name="connsiteY6" fmla="*/ 561599 h 561599"/>
              <a:gd name="connsiteX7" fmla="*/ 0 w 11334750"/>
              <a:gd name="connsiteY7" fmla="*/ 467997 h 561599"/>
              <a:gd name="connsiteX8" fmla="*/ 0 w 11334750"/>
              <a:gd name="connsiteY8" fmla="*/ 93602 h 56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61599">
                <a:moveTo>
                  <a:pt x="0" y="93602"/>
                </a:moveTo>
                <a:cubicBezTo>
                  <a:pt x="0" y="41907"/>
                  <a:pt x="41907" y="0"/>
                  <a:pt x="93602" y="0"/>
                </a:cubicBezTo>
                <a:lnTo>
                  <a:pt x="11241148" y="0"/>
                </a:lnTo>
                <a:cubicBezTo>
                  <a:pt x="11292843" y="0"/>
                  <a:pt x="11334750" y="41907"/>
                  <a:pt x="11334750" y="93602"/>
                </a:cubicBezTo>
                <a:lnTo>
                  <a:pt x="11334750" y="467997"/>
                </a:lnTo>
                <a:cubicBezTo>
                  <a:pt x="11334750" y="519692"/>
                  <a:pt x="11292843" y="561599"/>
                  <a:pt x="11241148" y="561599"/>
                </a:cubicBezTo>
                <a:lnTo>
                  <a:pt x="93602" y="561599"/>
                </a:lnTo>
                <a:cubicBezTo>
                  <a:pt x="41907" y="561599"/>
                  <a:pt x="0" y="519692"/>
                  <a:pt x="0" y="467997"/>
                </a:cubicBezTo>
                <a:lnTo>
                  <a:pt x="0" y="936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855" tIns="118855" rIns="118855" bIns="118855" numCol="1" spcCol="1270" anchor="ctr" anchorCtr="0">
            <a:noAutofit/>
          </a:bodyPr>
          <a:lstStyle/>
          <a:p>
            <a:pPr marL="0" lvl="0" indent="0" algn="l" defTabSz="1066800">
              <a:lnSpc>
                <a:spcPct val="90000"/>
              </a:lnSpc>
              <a:spcBef>
                <a:spcPct val="0"/>
              </a:spcBef>
              <a:spcAft>
                <a:spcPct val="35000"/>
              </a:spcAft>
              <a:buNone/>
            </a:pPr>
            <a:r>
              <a:rPr lang="en-US" sz="2400" kern="1200" dirty="0"/>
              <a:t>This is </a:t>
            </a:r>
            <a:r>
              <a:rPr lang="en-US" sz="2400" b="1" kern="1200" dirty="0"/>
              <a:t>not</a:t>
            </a:r>
            <a:r>
              <a:rPr lang="en-US" sz="2400" kern="1200" dirty="0"/>
              <a:t> a push-button tool course</a:t>
            </a:r>
          </a:p>
        </p:txBody>
      </p:sp>
      <p:sp>
        <p:nvSpPr>
          <p:cNvPr id="7" name="Freeform: Shape 6">
            <a:extLst>
              <a:ext uri="{FF2B5EF4-FFF2-40B4-BE49-F238E27FC236}">
                <a16:creationId xmlns:a16="http://schemas.microsoft.com/office/drawing/2014/main" id="{6DD2B50E-BEBE-8ED0-D181-F1A7DD893712}"/>
              </a:ext>
            </a:extLst>
          </p:cNvPr>
          <p:cNvSpPr/>
          <p:nvPr/>
        </p:nvSpPr>
        <p:spPr>
          <a:xfrm>
            <a:off x="428625" y="1910244"/>
            <a:ext cx="11334750" cy="621000"/>
          </a:xfrm>
          <a:custGeom>
            <a:avLst/>
            <a:gdLst>
              <a:gd name="connsiteX0" fmla="*/ 0 w 11334750"/>
              <a:gd name="connsiteY0" fmla="*/ 0 h 621000"/>
              <a:gd name="connsiteX1" fmla="*/ 11334750 w 11334750"/>
              <a:gd name="connsiteY1" fmla="*/ 0 h 621000"/>
              <a:gd name="connsiteX2" fmla="*/ 11334750 w 11334750"/>
              <a:gd name="connsiteY2" fmla="*/ 621000 h 621000"/>
              <a:gd name="connsiteX3" fmla="*/ 0 w 11334750"/>
              <a:gd name="connsiteY3" fmla="*/ 621000 h 621000"/>
              <a:gd name="connsiteX4" fmla="*/ 0 w 11334750"/>
              <a:gd name="connsiteY4" fmla="*/ 0 h 62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621000">
                <a:moveTo>
                  <a:pt x="0" y="0"/>
                </a:moveTo>
                <a:lnTo>
                  <a:pt x="11334750" y="0"/>
                </a:lnTo>
                <a:lnTo>
                  <a:pt x="11334750" y="621000"/>
                </a:lnTo>
                <a:lnTo>
                  <a:pt x="0" y="621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2200" kern="1200" dirty="0"/>
              <a:t>We are not training you on vendor tools</a:t>
            </a:r>
          </a:p>
          <a:p>
            <a:pPr marL="171450" lvl="1" indent="-171450" algn="l" defTabSz="844550">
              <a:lnSpc>
                <a:spcPct val="90000"/>
              </a:lnSpc>
              <a:spcBef>
                <a:spcPct val="0"/>
              </a:spcBef>
              <a:spcAft>
                <a:spcPct val="20000"/>
              </a:spcAft>
              <a:buChar char="•"/>
            </a:pPr>
            <a:r>
              <a:rPr lang="en-US" sz="2200" kern="1200" dirty="0"/>
              <a:t>We are not teaching mobile acquisition</a:t>
            </a:r>
          </a:p>
        </p:txBody>
      </p:sp>
      <p:sp>
        <p:nvSpPr>
          <p:cNvPr id="8" name="Freeform: Shape 7">
            <a:extLst>
              <a:ext uri="{FF2B5EF4-FFF2-40B4-BE49-F238E27FC236}">
                <a16:creationId xmlns:a16="http://schemas.microsoft.com/office/drawing/2014/main" id="{1D0CE9C8-1B2E-9CD7-5575-091CA2D6AF5E}"/>
              </a:ext>
            </a:extLst>
          </p:cNvPr>
          <p:cNvSpPr/>
          <p:nvPr/>
        </p:nvSpPr>
        <p:spPr>
          <a:xfrm>
            <a:off x="428625" y="2635419"/>
            <a:ext cx="11334750" cy="561599"/>
          </a:xfrm>
          <a:custGeom>
            <a:avLst/>
            <a:gdLst>
              <a:gd name="connsiteX0" fmla="*/ 0 w 11334750"/>
              <a:gd name="connsiteY0" fmla="*/ 93602 h 561599"/>
              <a:gd name="connsiteX1" fmla="*/ 93602 w 11334750"/>
              <a:gd name="connsiteY1" fmla="*/ 0 h 561599"/>
              <a:gd name="connsiteX2" fmla="*/ 11241148 w 11334750"/>
              <a:gd name="connsiteY2" fmla="*/ 0 h 561599"/>
              <a:gd name="connsiteX3" fmla="*/ 11334750 w 11334750"/>
              <a:gd name="connsiteY3" fmla="*/ 93602 h 561599"/>
              <a:gd name="connsiteX4" fmla="*/ 11334750 w 11334750"/>
              <a:gd name="connsiteY4" fmla="*/ 467997 h 561599"/>
              <a:gd name="connsiteX5" fmla="*/ 11241148 w 11334750"/>
              <a:gd name="connsiteY5" fmla="*/ 561599 h 561599"/>
              <a:gd name="connsiteX6" fmla="*/ 93602 w 11334750"/>
              <a:gd name="connsiteY6" fmla="*/ 561599 h 561599"/>
              <a:gd name="connsiteX7" fmla="*/ 0 w 11334750"/>
              <a:gd name="connsiteY7" fmla="*/ 467997 h 561599"/>
              <a:gd name="connsiteX8" fmla="*/ 0 w 11334750"/>
              <a:gd name="connsiteY8" fmla="*/ 93602 h 56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61599">
                <a:moveTo>
                  <a:pt x="0" y="93602"/>
                </a:moveTo>
                <a:cubicBezTo>
                  <a:pt x="0" y="41907"/>
                  <a:pt x="41907" y="0"/>
                  <a:pt x="93602" y="0"/>
                </a:cubicBezTo>
                <a:lnTo>
                  <a:pt x="11241148" y="0"/>
                </a:lnTo>
                <a:cubicBezTo>
                  <a:pt x="11292843" y="0"/>
                  <a:pt x="11334750" y="41907"/>
                  <a:pt x="11334750" y="93602"/>
                </a:cubicBezTo>
                <a:lnTo>
                  <a:pt x="11334750" y="467997"/>
                </a:lnTo>
                <a:cubicBezTo>
                  <a:pt x="11334750" y="519692"/>
                  <a:pt x="11292843" y="561599"/>
                  <a:pt x="11241148" y="561599"/>
                </a:cubicBezTo>
                <a:lnTo>
                  <a:pt x="93602" y="561599"/>
                </a:lnTo>
                <a:cubicBezTo>
                  <a:pt x="41907" y="561599"/>
                  <a:pt x="0" y="519692"/>
                  <a:pt x="0" y="467997"/>
                </a:cubicBezTo>
                <a:lnTo>
                  <a:pt x="0" y="936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855" tIns="118855" rIns="118855" bIns="118855" numCol="1" spcCol="1270" anchor="ctr" anchorCtr="0">
            <a:noAutofit/>
          </a:bodyPr>
          <a:lstStyle/>
          <a:p>
            <a:pPr marL="0" lvl="0" indent="0" algn="l" defTabSz="1066800">
              <a:lnSpc>
                <a:spcPct val="90000"/>
              </a:lnSpc>
              <a:spcBef>
                <a:spcPct val="0"/>
              </a:spcBef>
              <a:spcAft>
                <a:spcPct val="35000"/>
              </a:spcAft>
              <a:buNone/>
            </a:pPr>
            <a:r>
              <a:rPr lang="en-US" sz="2400" kern="1200" dirty="0"/>
              <a:t>You will learn the best tools that currently support smartphone forensic analysis</a:t>
            </a:r>
          </a:p>
        </p:txBody>
      </p:sp>
      <p:sp>
        <p:nvSpPr>
          <p:cNvPr id="9" name="Freeform: Shape 8">
            <a:extLst>
              <a:ext uri="{FF2B5EF4-FFF2-40B4-BE49-F238E27FC236}">
                <a16:creationId xmlns:a16="http://schemas.microsoft.com/office/drawing/2014/main" id="{D566400F-8E2F-609A-19BA-B1C2B461A175}"/>
              </a:ext>
            </a:extLst>
          </p:cNvPr>
          <p:cNvSpPr/>
          <p:nvPr/>
        </p:nvSpPr>
        <p:spPr>
          <a:xfrm>
            <a:off x="428625" y="3220169"/>
            <a:ext cx="11334750" cy="397440"/>
          </a:xfrm>
          <a:custGeom>
            <a:avLst/>
            <a:gdLst>
              <a:gd name="connsiteX0" fmla="*/ 0 w 11334750"/>
              <a:gd name="connsiteY0" fmla="*/ 0 h 397440"/>
              <a:gd name="connsiteX1" fmla="*/ 11334750 w 11334750"/>
              <a:gd name="connsiteY1" fmla="*/ 0 h 397440"/>
              <a:gd name="connsiteX2" fmla="*/ 11334750 w 11334750"/>
              <a:gd name="connsiteY2" fmla="*/ 397440 h 397440"/>
              <a:gd name="connsiteX3" fmla="*/ 0 w 11334750"/>
              <a:gd name="connsiteY3" fmla="*/ 397440 h 397440"/>
              <a:gd name="connsiteX4" fmla="*/ 0 w 11334750"/>
              <a:gd name="connsiteY4" fmla="*/ 0 h 39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397440">
                <a:moveTo>
                  <a:pt x="0" y="0"/>
                </a:moveTo>
                <a:lnTo>
                  <a:pt x="11334750" y="0"/>
                </a:lnTo>
                <a:lnTo>
                  <a:pt x="11334750" y="397440"/>
                </a:lnTo>
                <a:lnTo>
                  <a:pt x="0" y="397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2200" kern="1200" dirty="0"/>
              <a:t>Some of these tools come with a large cost</a:t>
            </a:r>
          </a:p>
        </p:txBody>
      </p:sp>
      <p:sp>
        <p:nvSpPr>
          <p:cNvPr id="10" name="Freeform: Shape 9">
            <a:extLst>
              <a:ext uri="{FF2B5EF4-FFF2-40B4-BE49-F238E27FC236}">
                <a16:creationId xmlns:a16="http://schemas.microsoft.com/office/drawing/2014/main" id="{804D1B29-9359-AC1F-1FBF-73619DCFAB8E}"/>
              </a:ext>
            </a:extLst>
          </p:cNvPr>
          <p:cNvSpPr/>
          <p:nvPr/>
        </p:nvSpPr>
        <p:spPr>
          <a:xfrm>
            <a:off x="428625" y="3628842"/>
            <a:ext cx="11334750" cy="561599"/>
          </a:xfrm>
          <a:custGeom>
            <a:avLst/>
            <a:gdLst>
              <a:gd name="connsiteX0" fmla="*/ 0 w 11334750"/>
              <a:gd name="connsiteY0" fmla="*/ 93602 h 561599"/>
              <a:gd name="connsiteX1" fmla="*/ 93602 w 11334750"/>
              <a:gd name="connsiteY1" fmla="*/ 0 h 561599"/>
              <a:gd name="connsiteX2" fmla="*/ 11241148 w 11334750"/>
              <a:gd name="connsiteY2" fmla="*/ 0 h 561599"/>
              <a:gd name="connsiteX3" fmla="*/ 11334750 w 11334750"/>
              <a:gd name="connsiteY3" fmla="*/ 93602 h 561599"/>
              <a:gd name="connsiteX4" fmla="*/ 11334750 w 11334750"/>
              <a:gd name="connsiteY4" fmla="*/ 467997 h 561599"/>
              <a:gd name="connsiteX5" fmla="*/ 11241148 w 11334750"/>
              <a:gd name="connsiteY5" fmla="*/ 561599 h 561599"/>
              <a:gd name="connsiteX6" fmla="*/ 93602 w 11334750"/>
              <a:gd name="connsiteY6" fmla="*/ 561599 h 561599"/>
              <a:gd name="connsiteX7" fmla="*/ 0 w 11334750"/>
              <a:gd name="connsiteY7" fmla="*/ 467997 h 561599"/>
              <a:gd name="connsiteX8" fmla="*/ 0 w 11334750"/>
              <a:gd name="connsiteY8" fmla="*/ 93602 h 56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61599">
                <a:moveTo>
                  <a:pt x="0" y="93602"/>
                </a:moveTo>
                <a:cubicBezTo>
                  <a:pt x="0" y="41907"/>
                  <a:pt x="41907" y="0"/>
                  <a:pt x="93602" y="0"/>
                </a:cubicBezTo>
                <a:lnTo>
                  <a:pt x="11241148" y="0"/>
                </a:lnTo>
                <a:cubicBezTo>
                  <a:pt x="11292843" y="0"/>
                  <a:pt x="11334750" y="41907"/>
                  <a:pt x="11334750" y="93602"/>
                </a:cubicBezTo>
                <a:lnTo>
                  <a:pt x="11334750" y="467997"/>
                </a:lnTo>
                <a:cubicBezTo>
                  <a:pt x="11334750" y="519692"/>
                  <a:pt x="11292843" y="561599"/>
                  <a:pt x="11241148" y="561599"/>
                </a:cubicBezTo>
                <a:lnTo>
                  <a:pt x="93602" y="561599"/>
                </a:lnTo>
                <a:cubicBezTo>
                  <a:pt x="41907" y="561599"/>
                  <a:pt x="0" y="519692"/>
                  <a:pt x="0" y="467997"/>
                </a:cubicBezTo>
                <a:lnTo>
                  <a:pt x="0" y="936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855" tIns="118855" rIns="118855" bIns="118855" numCol="1" spcCol="1270" anchor="ctr" anchorCtr="0">
            <a:noAutofit/>
          </a:bodyPr>
          <a:lstStyle/>
          <a:p>
            <a:pPr marL="0" lvl="0" indent="0" algn="l" defTabSz="1066800">
              <a:lnSpc>
                <a:spcPct val="90000"/>
              </a:lnSpc>
              <a:spcBef>
                <a:spcPct val="0"/>
              </a:spcBef>
              <a:spcAft>
                <a:spcPct val="35000"/>
              </a:spcAft>
              <a:buNone/>
            </a:pPr>
            <a:r>
              <a:rPr lang="en-US" sz="2400" kern="1200" dirty="0"/>
              <a:t>You will learn how the tool parses the data</a:t>
            </a:r>
          </a:p>
        </p:txBody>
      </p:sp>
      <p:sp>
        <p:nvSpPr>
          <p:cNvPr id="11" name="Freeform: Shape 10">
            <a:extLst>
              <a:ext uri="{FF2B5EF4-FFF2-40B4-BE49-F238E27FC236}">
                <a16:creationId xmlns:a16="http://schemas.microsoft.com/office/drawing/2014/main" id="{878E9BAD-2B4A-8FB3-80D4-DDD401804801}"/>
              </a:ext>
            </a:extLst>
          </p:cNvPr>
          <p:cNvSpPr/>
          <p:nvPr/>
        </p:nvSpPr>
        <p:spPr>
          <a:xfrm>
            <a:off x="428625" y="4248329"/>
            <a:ext cx="11334750" cy="561599"/>
          </a:xfrm>
          <a:custGeom>
            <a:avLst/>
            <a:gdLst>
              <a:gd name="connsiteX0" fmla="*/ 0 w 11334750"/>
              <a:gd name="connsiteY0" fmla="*/ 93602 h 561599"/>
              <a:gd name="connsiteX1" fmla="*/ 93602 w 11334750"/>
              <a:gd name="connsiteY1" fmla="*/ 0 h 561599"/>
              <a:gd name="connsiteX2" fmla="*/ 11241148 w 11334750"/>
              <a:gd name="connsiteY2" fmla="*/ 0 h 561599"/>
              <a:gd name="connsiteX3" fmla="*/ 11334750 w 11334750"/>
              <a:gd name="connsiteY3" fmla="*/ 93602 h 561599"/>
              <a:gd name="connsiteX4" fmla="*/ 11334750 w 11334750"/>
              <a:gd name="connsiteY4" fmla="*/ 467997 h 561599"/>
              <a:gd name="connsiteX5" fmla="*/ 11241148 w 11334750"/>
              <a:gd name="connsiteY5" fmla="*/ 561599 h 561599"/>
              <a:gd name="connsiteX6" fmla="*/ 93602 w 11334750"/>
              <a:gd name="connsiteY6" fmla="*/ 561599 h 561599"/>
              <a:gd name="connsiteX7" fmla="*/ 0 w 11334750"/>
              <a:gd name="connsiteY7" fmla="*/ 467997 h 561599"/>
              <a:gd name="connsiteX8" fmla="*/ 0 w 11334750"/>
              <a:gd name="connsiteY8" fmla="*/ 93602 h 56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61599">
                <a:moveTo>
                  <a:pt x="0" y="93602"/>
                </a:moveTo>
                <a:cubicBezTo>
                  <a:pt x="0" y="41907"/>
                  <a:pt x="41907" y="0"/>
                  <a:pt x="93602" y="0"/>
                </a:cubicBezTo>
                <a:lnTo>
                  <a:pt x="11241148" y="0"/>
                </a:lnTo>
                <a:cubicBezTo>
                  <a:pt x="11292843" y="0"/>
                  <a:pt x="11334750" y="41907"/>
                  <a:pt x="11334750" y="93602"/>
                </a:cubicBezTo>
                <a:lnTo>
                  <a:pt x="11334750" y="467997"/>
                </a:lnTo>
                <a:cubicBezTo>
                  <a:pt x="11334750" y="519692"/>
                  <a:pt x="11292843" y="561599"/>
                  <a:pt x="11241148" y="561599"/>
                </a:cubicBezTo>
                <a:lnTo>
                  <a:pt x="93602" y="561599"/>
                </a:lnTo>
                <a:cubicBezTo>
                  <a:pt x="41907" y="561599"/>
                  <a:pt x="0" y="519692"/>
                  <a:pt x="0" y="467997"/>
                </a:cubicBezTo>
                <a:lnTo>
                  <a:pt x="0" y="936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855" tIns="118855" rIns="118855" bIns="118855" numCol="1" spcCol="1270" anchor="ctr" anchorCtr="0">
            <a:noAutofit/>
          </a:bodyPr>
          <a:lstStyle/>
          <a:p>
            <a:pPr marL="0" lvl="0" indent="0" algn="l" defTabSz="1066800">
              <a:lnSpc>
                <a:spcPct val="90000"/>
              </a:lnSpc>
              <a:spcBef>
                <a:spcPct val="0"/>
              </a:spcBef>
              <a:spcAft>
                <a:spcPct val="35000"/>
              </a:spcAft>
              <a:buNone/>
            </a:pPr>
            <a:r>
              <a:rPr lang="en-US" sz="2400" kern="1200"/>
              <a:t>You will learn that your tools will only get you so far—the rest is up to you!</a:t>
            </a:r>
            <a:endParaRPr lang="en-US" sz="2400" kern="1200" dirty="0"/>
          </a:p>
        </p:txBody>
      </p:sp>
      <p:sp>
        <p:nvSpPr>
          <p:cNvPr id="12" name="Freeform: Shape 11">
            <a:extLst>
              <a:ext uri="{FF2B5EF4-FFF2-40B4-BE49-F238E27FC236}">
                <a16:creationId xmlns:a16="http://schemas.microsoft.com/office/drawing/2014/main" id="{31AECCB1-96E4-FE21-E587-2A9F478EAC5A}"/>
              </a:ext>
            </a:extLst>
          </p:cNvPr>
          <p:cNvSpPr/>
          <p:nvPr/>
        </p:nvSpPr>
        <p:spPr>
          <a:xfrm>
            <a:off x="428625" y="4934532"/>
            <a:ext cx="11334750" cy="561599"/>
          </a:xfrm>
          <a:custGeom>
            <a:avLst/>
            <a:gdLst>
              <a:gd name="connsiteX0" fmla="*/ 0 w 11334750"/>
              <a:gd name="connsiteY0" fmla="*/ 93602 h 561599"/>
              <a:gd name="connsiteX1" fmla="*/ 93602 w 11334750"/>
              <a:gd name="connsiteY1" fmla="*/ 0 h 561599"/>
              <a:gd name="connsiteX2" fmla="*/ 11241148 w 11334750"/>
              <a:gd name="connsiteY2" fmla="*/ 0 h 561599"/>
              <a:gd name="connsiteX3" fmla="*/ 11334750 w 11334750"/>
              <a:gd name="connsiteY3" fmla="*/ 93602 h 561599"/>
              <a:gd name="connsiteX4" fmla="*/ 11334750 w 11334750"/>
              <a:gd name="connsiteY4" fmla="*/ 467997 h 561599"/>
              <a:gd name="connsiteX5" fmla="*/ 11241148 w 11334750"/>
              <a:gd name="connsiteY5" fmla="*/ 561599 h 561599"/>
              <a:gd name="connsiteX6" fmla="*/ 93602 w 11334750"/>
              <a:gd name="connsiteY6" fmla="*/ 561599 h 561599"/>
              <a:gd name="connsiteX7" fmla="*/ 0 w 11334750"/>
              <a:gd name="connsiteY7" fmla="*/ 467997 h 561599"/>
              <a:gd name="connsiteX8" fmla="*/ 0 w 11334750"/>
              <a:gd name="connsiteY8" fmla="*/ 93602 h 56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61599">
                <a:moveTo>
                  <a:pt x="0" y="93602"/>
                </a:moveTo>
                <a:cubicBezTo>
                  <a:pt x="0" y="41907"/>
                  <a:pt x="41907" y="0"/>
                  <a:pt x="93602" y="0"/>
                </a:cubicBezTo>
                <a:lnTo>
                  <a:pt x="11241148" y="0"/>
                </a:lnTo>
                <a:cubicBezTo>
                  <a:pt x="11292843" y="0"/>
                  <a:pt x="11334750" y="41907"/>
                  <a:pt x="11334750" y="93602"/>
                </a:cubicBezTo>
                <a:lnTo>
                  <a:pt x="11334750" y="467997"/>
                </a:lnTo>
                <a:cubicBezTo>
                  <a:pt x="11334750" y="519692"/>
                  <a:pt x="11292843" y="561599"/>
                  <a:pt x="11241148" y="561599"/>
                </a:cubicBezTo>
                <a:lnTo>
                  <a:pt x="93602" y="561599"/>
                </a:lnTo>
                <a:cubicBezTo>
                  <a:pt x="41907" y="561599"/>
                  <a:pt x="0" y="519692"/>
                  <a:pt x="0" y="467997"/>
                </a:cubicBezTo>
                <a:lnTo>
                  <a:pt x="0" y="936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855" tIns="118855" rIns="118855" bIns="118855" numCol="1" spcCol="1270" anchor="ctr" anchorCtr="0">
            <a:noAutofit/>
          </a:bodyPr>
          <a:lstStyle/>
          <a:p>
            <a:pPr marL="0" lvl="0" indent="0" algn="l" defTabSz="1066800">
              <a:lnSpc>
                <a:spcPct val="90000"/>
              </a:lnSpc>
              <a:spcBef>
                <a:spcPct val="0"/>
              </a:spcBef>
              <a:spcAft>
                <a:spcPct val="35000"/>
              </a:spcAft>
              <a:buNone/>
            </a:pPr>
            <a:r>
              <a:rPr lang="en-US" sz="2400" kern="1200" dirty="0"/>
              <a:t>You will learn where the artifacts exist in the file systems</a:t>
            </a:r>
          </a:p>
        </p:txBody>
      </p:sp>
      <p:sp>
        <p:nvSpPr>
          <p:cNvPr id="13" name="Freeform: Shape 12">
            <a:extLst>
              <a:ext uri="{FF2B5EF4-FFF2-40B4-BE49-F238E27FC236}">
                <a16:creationId xmlns:a16="http://schemas.microsoft.com/office/drawing/2014/main" id="{3627183B-6124-B0FD-C1A6-B3445CE8E4CB}"/>
              </a:ext>
            </a:extLst>
          </p:cNvPr>
          <p:cNvSpPr/>
          <p:nvPr/>
        </p:nvSpPr>
        <p:spPr>
          <a:xfrm>
            <a:off x="428625" y="5498524"/>
            <a:ext cx="11334750" cy="397440"/>
          </a:xfrm>
          <a:custGeom>
            <a:avLst/>
            <a:gdLst>
              <a:gd name="connsiteX0" fmla="*/ 0 w 11334750"/>
              <a:gd name="connsiteY0" fmla="*/ 0 h 397440"/>
              <a:gd name="connsiteX1" fmla="*/ 11334750 w 11334750"/>
              <a:gd name="connsiteY1" fmla="*/ 0 h 397440"/>
              <a:gd name="connsiteX2" fmla="*/ 11334750 w 11334750"/>
              <a:gd name="connsiteY2" fmla="*/ 397440 h 397440"/>
              <a:gd name="connsiteX3" fmla="*/ 0 w 11334750"/>
              <a:gd name="connsiteY3" fmla="*/ 397440 h 397440"/>
              <a:gd name="connsiteX4" fmla="*/ 0 w 11334750"/>
              <a:gd name="connsiteY4" fmla="*/ 0 h 39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397440">
                <a:moveTo>
                  <a:pt x="0" y="0"/>
                </a:moveTo>
                <a:lnTo>
                  <a:pt x="11334750" y="0"/>
                </a:lnTo>
                <a:lnTo>
                  <a:pt x="11334750" y="397440"/>
                </a:lnTo>
                <a:lnTo>
                  <a:pt x="0" y="397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2200" kern="1200" dirty="0"/>
              <a:t>And most importantly when the tool isn’t handling the data correctly.</a:t>
            </a:r>
          </a:p>
        </p:txBody>
      </p:sp>
    </p:spTree>
    <p:extLst>
      <p:ext uri="{BB962C8B-B14F-4D97-AF65-F5344CB8AC3E}">
        <p14:creationId xmlns:p14="http://schemas.microsoft.com/office/powerpoint/2010/main" val="1789096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129A-DD2F-93FE-3531-5515931FC4FD}"/>
              </a:ext>
            </a:extLst>
          </p:cNvPr>
          <p:cNvSpPr>
            <a:spLocks noGrp="1"/>
          </p:cNvSpPr>
          <p:nvPr>
            <p:ph type="title"/>
          </p:nvPr>
        </p:nvSpPr>
        <p:spPr/>
        <p:txBody>
          <a:bodyPr/>
          <a:lstStyle/>
          <a:p>
            <a:r>
              <a:rPr lang="en-US" dirty="0"/>
              <a:t>Changing the Column Names</a:t>
            </a:r>
          </a:p>
        </p:txBody>
      </p:sp>
      <p:sp>
        <p:nvSpPr>
          <p:cNvPr id="3" name="Content Placeholder 2">
            <a:extLst>
              <a:ext uri="{FF2B5EF4-FFF2-40B4-BE49-F238E27FC236}">
                <a16:creationId xmlns:a16="http://schemas.microsoft.com/office/drawing/2014/main" id="{243FA107-5A84-A9A8-9C8E-50C53828C3DB}"/>
              </a:ext>
            </a:extLst>
          </p:cNvPr>
          <p:cNvSpPr>
            <a:spLocks noGrp="1"/>
          </p:cNvSpPr>
          <p:nvPr>
            <p:ph sz="quarter" idx="12"/>
          </p:nvPr>
        </p:nvSpPr>
        <p:spPr>
          <a:xfrm>
            <a:off x="359350" y="1395534"/>
            <a:ext cx="2716357" cy="5472111"/>
          </a:xfrm>
        </p:spPr>
        <p:txBody>
          <a:bodyPr/>
          <a:lstStyle/>
          <a:p>
            <a:pPr marL="228600" indent="-228600"/>
            <a:r>
              <a:rPr lang="en-US" sz="2400" dirty="0"/>
              <a:t>Apply custom column names by using </a:t>
            </a:r>
            <a:r>
              <a:rPr lang="en-US" sz="2400" b="1" dirty="0"/>
              <a:t>AS </a:t>
            </a:r>
            <a:r>
              <a:rPr lang="en-US" sz="2400" dirty="0"/>
              <a:t>along with </a:t>
            </a:r>
            <a:r>
              <a:rPr lang="en-US" sz="2400" b="1" dirty="0"/>
              <a:t>Quotation Marks</a:t>
            </a:r>
          </a:p>
          <a:p>
            <a:pPr marL="228600" indent="-228600"/>
            <a:endParaRPr lang="en-US" sz="2400" b="1" dirty="0"/>
          </a:p>
          <a:p>
            <a:pPr marL="228600" indent="-228600"/>
            <a:r>
              <a:rPr lang="en-US" sz="2400" dirty="0"/>
              <a:t>Rename columns so that the data makes sense to an examiner</a:t>
            </a:r>
          </a:p>
          <a:p>
            <a:endParaRPr lang="en-US" dirty="0"/>
          </a:p>
        </p:txBody>
      </p:sp>
      <p:sp>
        <p:nvSpPr>
          <p:cNvPr id="7" name="Slide Number Placeholder 3">
            <a:extLst>
              <a:ext uri="{FF2B5EF4-FFF2-40B4-BE49-F238E27FC236}">
                <a16:creationId xmlns:a16="http://schemas.microsoft.com/office/drawing/2014/main" id="{F51B97F4-953D-C9C9-59B5-B10E039405E6}"/>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110</a:t>
            </a:fld>
            <a:endParaRPr lang="en-US" dirty="0"/>
          </a:p>
        </p:txBody>
      </p:sp>
      <p:sp>
        <p:nvSpPr>
          <p:cNvPr id="8" name="Slide Number Placeholder 7">
            <a:extLst>
              <a:ext uri="{FF2B5EF4-FFF2-40B4-BE49-F238E27FC236}">
                <a16:creationId xmlns:a16="http://schemas.microsoft.com/office/drawing/2014/main" id="{7BE7A0DE-406F-8969-210D-249AC1E189A3}"/>
              </a:ext>
            </a:extLst>
          </p:cNvPr>
          <p:cNvSpPr>
            <a:spLocks noGrp="1"/>
          </p:cNvSpPr>
          <p:nvPr>
            <p:ph type="sldNum" sz="quarter" idx="15"/>
          </p:nvPr>
        </p:nvSpPr>
        <p:spPr/>
        <p:txBody>
          <a:bodyPr/>
          <a:lstStyle/>
          <a:p>
            <a:fld id="{0EBA9DDB-6B4F-E349-9000-1D5D9A9CB687}" type="slidenum">
              <a:rPr lang="en-US" smtClean="0"/>
              <a:pPr/>
              <a:t>110</a:t>
            </a:fld>
            <a:endParaRPr lang="en-US" dirty="0"/>
          </a:p>
        </p:txBody>
      </p:sp>
      <p:pic>
        <p:nvPicPr>
          <p:cNvPr id="10" name="Picture 9">
            <a:extLst>
              <a:ext uri="{FF2B5EF4-FFF2-40B4-BE49-F238E27FC236}">
                <a16:creationId xmlns:a16="http://schemas.microsoft.com/office/drawing/2014/main" id="{42C2F1F7-D95F-FC50-93B3-E260BD075E01}"/>
              </a:ext>
            </a:extLst>
          </p:cNvPr>
          <p:cNvPicPr>
            <a:picLocks noChangeAspect="1"/>
          </p:cNvPicPr>
          <p:nvPr/>
        </p:nvPicPr>
        <p:blipFill>
          <a:blip r:embed="rId3"/>
          <a:stretch>
            <a:fillRect/>
          </a:stretch>
        </p:blipFill>
        <p:spPr>
          <a:xfrm>
            <a:off x="2895924" y="1327822"/>
            <a:ext cx="9056665" cy="4999279"/>
          </a:xfrm>
          <a:prstGeom prst="rect">
            <a:avLst/>
          </a:prstGeom>
          <a:ln>
            <a:solidFill>
              <a:schemeClr val="tx1"/>
            </a:solidFill>
          </a:ln>
        </p:spPr>
      </p:pic>
      <p:sp>
        <p:nvSpPr>
          <p:cNvPr id="5" name="Oval 4">
            <a:extLst>
              <a:ext uri="{FF2B5EF4-FFF2-40B4-BE49-F238E27FC236}">
                <a16:creationId xmlns:a16="http://schemas.microsoft.com/office/drawing/2014/main" id="{0744084A-DD07-0ACB-E625-0D69942870A4}"/>
              </a:ext>
            </a:extLst>
          </p:cNvPr>
          <p:cNvSpPr/>
          <p:nvPr/>
        </p:nvSpPr>
        <p:spPr>
          <a:xfrm>
            <a:off x="7051944" y="1121754"/>
            <a:ext cx="1422763" cy="5255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0895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8C48-8E4E-7B14-9F17-18C583E381EB}"/>
              </a:ext>
            </a:extLst>
          </p:cNvPr>
          <p:cNvSpPr>
            <a:spLocks noGrp="1"/>
          </p:cNvSpPr>
          <p:nvPr>
            <p:ph type="title"/>
          </p:nvPr>
        </p:nvSpPr>
        <p:spPr/>
        <p:txBody>
          <a:bodyPr/>
          <a:lstStyle/>
          <a:p>
            <a:r>
              <a:rPr lang="en-US" dirty="0"/>
              <a:t>Accounting for Timestamps</a:t>
            </a:r>
          </a:p>
        </p:txBody>
      </p:sp>
      <p:sp>
        <p:nvSpPr>
          <p:cNvPr id="4" name="Freeform: Shape 3">
            <a:extLst>
              <a:ext uri="{FF2B5EF4-FFF2-40B4-BE49-F238E27FC236}">
                <a16:creationId xmlns:a16="http://schemas.microsoft.com/office/drawing/2014/main" id="{4485E78D-6680-51A5-9D81-16D4057ABBDC}"/>
              </a:ext>
            </a:extLst>
          </p:cNvPr>
          <p:cNvSpPr/>
          <p:nvPr/>
        </p:nvSpPr>
        <p:spPr>
          <a:xfrm>
            <a:off x="428625" y="1630172"/>
            <a:ext cx="11317762" cy="1820433"/>
          </a:xfrm>
          <a:custGeom>
            <a:avLst/>
            <a:gdLst>
              <a:gd name="connsiteX0" fmla="*/ 0 w 11334750"/>
              <a:gd name="connsiteY0" fmla="*/ 0 h 918225"/>
              <a:gd name="connsiteX1" fmla="*/ 11334750 w 11334750"/>
              <a:gd name="connsiteY1" fmla="*/ 0 h 918225"/>
              <a:gd name="connsiteX2" fmla="*/ 11334750 w 11334750"/>
              <a:gd name="connsiteY2" fmla="*/ 918225 h 918225"/>
              <a:gd name="connsiteX3" fmla="*/ 0 w 11334750"/>
              <a:gd name="connsiteY3" fmla="*/ 918225 h 918225"/>
              <a:gd name="connsiteX4" fmla="*/ 0 w 11334750"/>
              <a:gd name="connsiteY4" fmla="*/ 0 h 91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918225">
                <a:moveTo>
                  <a:pt x="0" y="0"/>
                </a:moveTo>
                <a:lnTo>
                  <a:pt x="11334750" y="0"/>
                </a:lnTo>
                <a:lnTo>
                  <a:pt x="11334750" y="918225"/>
                </a:lnTo>
                <a:lnTo>
                  <a:pt x="0" y="918225"/>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458216" rIns="879703"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effectLst/>
                <a:ea typeface="Arial" charset="-128"/>
                <a:cs typeface="Arial" charset="-128"/>
              </a:rPr>
              <a:t>The number of </a:t>
            </a:r>
            <a:r>
              <a:rPr lang="en-US" sz="2200" b="1" i="0" kern="1200" dirty="0">
                <a:effectLst/>
                <a:ea typeface="Arial" charset="-128"/>
                <a:cs typeface="Arial" charset="-128"/>
              </a:rPr>
              <a:t>seconds</a:t>
            </a:r>
            <a:r>
              <a:rPr lang="en-US" sz="2200" b="0" i="0" kern="1200" dirty="0">
                <a:effectLst/>
                <a:ea typeface="Arial" charset="-128"/>
                <a:cs typeface="Arial" charset="-128"/>
              </a:rPr>
              <a:t> since 01/01/1970 00:00:00 – </a:t>
            </a:r>
            <a:r>
              <a:rPr lang="en-US" sz="2200" b="1" i="0" kern="1200" dirty="0">
                <a:solidFill>
                  <a:schemeClr val="accent1"/>
                </a:solidFill>
                <a:effectLst/>
                <a:ea typeface="Arial" charset="-128"/>
                <a:cs typeface="Arial" charset="-128"/>
              </a:rPr>
              <a:t>10 Digits</a:t>
            </a:r>
          </a:p>
          <a:p>
            <a:pPr marL="228600" lvl="1" indent="-228600" defTabSz="977900">
              <a:lnSpc>
                <a:spcPct val="90000"/>
              </a:lnSpc>
              <a:spcBef>
                <a:spcPct val="0"/>
              </a:spcBef>
              <a:spcAft>
                <a:spcPct val="15000"/>
              </a:spcAft>
              <a:buFontTx/>
              <a:buChar char="•"/>
            </a:pPr>
            <a:r>
              <a:rPr lang="en-US" sz="2200" b="0" i="0" kern="1200" dirty="0">
                <a:effectLst/>
                <a:ea typeface="Arial" charset="-128"/>
                <a:cs typeface="Arial" charset="-128"/>
              </a:rPr>
              <a:t>The number of </a:t>
            </a:r>
            <a:r>
              <a:rPr lang="en-US" sz="2200" b="1" i="0" kern="1200" dirty="0">
                <a:effectLst/>
                <a:ea typeface="Arial" charset="-128"/>
                <a:cs typeface="Arial" charset="-128"/>
              </a:rPr>
              <a:t>milliseconds</a:t>
            </a:r>
            <a:r>
              <a:rPr lang="en-US" sz="2200" b="0" i="0" kern="1200" dirty="0">
                <a:effectLst/>
                <a:ea typeface="Arial" charset="-128"/>
                <a:cs typeface="Arial" charset="-128"/>
              </a:rPr>
              <a:t> since 01/01/1970 00:00:00 – </a:t>
            </a:r>
            <a:r>
              <a:rPr lang="en-US" sz="2200" b="1" i="0" kern="1200" dirty="0">
                <a:solidFill>
                  <a:schemeClr val="accent1"/>
                </a:solidFill>
                <a:effectLst/>
                <a:ea typeface="Arial" charset="-128"/>
                <a:cs typeface="Arial" charset="-128"/>
              </a:rPr>
              <a:t>13 Digits</a:t>
            </a:r>
          </a:p>
          <a:p>
            <a:pPr marL="228600" lvl="1" indent="-228600" algn="l" defTabSz="977900">
              <a:lnSpc>
                <a:spcPct val="90000"/>
              </a:lnSpc>
              <a:spcBef>
                <a:spcPct val="0"/>
              </a:spcBef>
              <a:spcAft>
                <a:spcPct val="15000"/>
              </a:spcAft>
              <a:buChar char="•"/>
            </a:pPr>
            <a:r>
              <a:rPr lang="en-US" sz="2200" b="0" i="0" kern="1200" dirty="0">
                <a:effectLst/>
                <a:ea typeface="Arial" charset="-128"/>
                <a:cs typeface="Arial" charset="-128"/>
              </a:rPr>
              <a:t>The number of </a:t>
            </a:r>
            <a:r>
              <a:rPr lang="en-US" sz="2200" b="1" i="0" kern="1200" dirty="0">
                <a:effectLst/>
                <a:ea typeface="Arial" charset="-128"/>
                <a:cs typeface="Arial" charset="-128"/>
              </a:rPr>
              <a:t>microseconds</a:t>
            </a:r>
            <a:r>
              <a:rPr lang="en-US" sz="2200" b="0" i="0" kern="1200" dirty="0">
                <a:effectLst/>
                <a:ea typeface="Arial" charset="-128"/>
                <a:cs typeface="Arial" charset="-128"/>
              </a:rPr>
              <a:t> since 01/01/1970 00:00:00 – </a:t>
            </a:r>
            <a:r>
              <a:rPr lang="en-US" sz="2200" b="1" i="0" kern="1200" dirty="0">
                <a:solidFill>
                  <a:schemeClr val="accent1"/>
                </a:solidFill>
                <a:effectLst/>
                <a:ea typeface="Arial" charset="-128"/>
                <a:cs typeface="Arial" charset="-128"/>
              </a:rPr>
              <a:t>16 Digits</a:t>
            </a:r>
            <a:endParaRPr lang="en-US" sz="2200" b="1" kern="1200" dirty="0">
              <a:solidFill>
                <a:schemeClr val="accent1"/>
              </a:solidFill>
            </a:endParaRPr>
          </a:p>
          <a:p>
            <a:pPr marL="228600" lvl="1" indent="-228600" defTabSz="977900">
              <a:lnSpc>
                <a:spcPct val="90000"/>
              </a:lnSpc>
              <a:spcBef>
                <a:spcPct val="0"/>
              </a:spcBef>
              <a:spcAft>
                <a:spcPct val="15000"/>
              </a:spcAft>
              <a:buFontTx/>
              <a:buChar char="•"/>
            </a:pPr>
            <a:endParaRPr lang="en-US" sz="2200" kern="1200" dirty="0"/>
          </a:p>
          <a:p>
            <a:pPr marL="228600" lvl="1" indent="-228600" algn="l" defTabSz="977900">
              <a:lnSpc>
                <a:spcPct val="90000"/>
              </a:lnSpc>
              <a:spcBef>
                <a:spcPct val="0"/>
              </a:spcBef>
              <a:spcAft>
                <a:spcPct val="15000"/>
              </a:spcAft>
              <a:buChar char="•"/>
            </a:pPr>
            <a:endParaRPr lang="en-US" sz="2200" kern="1200" dirty="0"/>
          </a:p>
        </p:txBody>
      </p:sp>
      <p:sp>
        <p:nvSpPr>
          <p:cNvPr id="11" name="Freeform: Shape 10">
            <a:extLst>
              <a:ext uri="{FF2B5EF4-FFF2-40B4-BE49-F238E27FC236}">
                <a16:creationId xmlns:a16="http://schemas.microsoft.com/office/drawing/2014/main" id="{204E1A82-4728-67EA-EB9F-A33453988F1D}"/>
              </a:ext>
            </a:extLst>
          </p:cNvPr>
          <p:cNvSpPr/>
          <p:nvPr/>
        </p:nvSpPr>
        <p:spPr>
          <a:xfrm>
            <a:off x="995362" y="1314272"/>
            <a:ext cx="7934325" cy="631800"/>
          </a:xfrm>
          <a:custGeom>
            <a:avLst/>
            <a:gdLst>
              <a:gd name="connsiteX0" fmla="*/ 0 w 7934325"/>
              <a:gd name="connsiteY0" fmla="*/ 105302 h 631800"/>
              <a:gd name="connsiteX1" fmla="*/ 105302 w 7934325"/>
              <a:gd name="connsiteY1" fmla="*/ 0 h 631800"/>
              <a:gd name="connsiteX2" fmla="*/ 7829023 w 7934325"/>
              <a:gd name="connsiteY2" fmla="*/ 0 h 631800"/>
              <a:gd name="connsiteX3" fmla="*/ 7934325 w 7934325"/>
              <a:gd name="connsiteY3" fmla="*/ 105302 h 631800"/>
              <a:gd name="connsiteX4" fmla="*/ 7934325 w 7934325"/>
              <a:gd name="connsiteY4" fmla="*/ 526498 h 631800"/>
              <a:gd name="connsiteX5" fmla="*/ 7829023 w 7934325"/>
              <a:gd name="connsiteY5" fmla="*/ 631800 h 631800"/>
              <a:gd name="connsiteX6" fmla="*/ 105302 w 7934325"/>
              <a:gd name="connsiteY6" fmla="*/ 631800 h 631800"/>
              <a:gd name="connsiteX7" fmla="*/ 0 w 7934325"/>
              <a:gd name="connsiteY7" fmla="*/ 526498 h 631800"/>
              <a:gd name="connsiteX8" fmla="*/ 0 w 7934325"/>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34325" h="631800">
                <a:moveTo>
                  <a:pt x="0" y="105302"/>
                </a:moveTo>
                <a:cubicBezTo>
                  <a:pt x="0" y="47145"/>
                  <a:pt x="47145" y="0"/>
                  <a:pt x="105302" y="0"/>
                </a:cubicBezTo>
                <a:lnTo>
                  <a:pt x="7829023" y="0"/>
                </a:lnTo>
                <a:cubicBezTo>
                  <a:pt x="7887180" y="0"/>
                  <a:pt x="7934325" y="47145"/>
                  <a:pt x="7934325" y="105302"/>
                </a:cubicBezTo>
                <a:lnTo>
                  <a:pt x="7934325" y="526498"/>
                </a:lnTo>
                <a:cubicBezTo>
                  <a:pt x="7934325" y="584655"/>
                  <a:pt x="7887180" y="631800"/>
                  <a:pt x="7829023" y="631800"/>
                </a:cubicBezTo>
                <a:lnTo>
                  <a:pt x="105302" y="631800"/>
                </a:lnTo>
                <a:cubicBezTo>
                  <a:pt x="47145" y="631800"/>
                  <a:pt x="0" y="584655"/>
                  <a:pt x="0" y="526498"/>
                </a:cubicBezTo>
                <a:lnTo>
                  <a:pt x="0" y="1053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a:lnSpc>
                <a:spcPct val="90000"/>
              </a:lnSpc>
              <a:spcBef>
                <a:spcPct val="0"/>
              </a:spcBef>
              <a:spcAft>
                <a:spcPct val="35000"/>
              </a:spcAft>
              <a:buNone/>
            </a:pPr>
            <a:r>
              <a:rPr lang="en-US" sz="2400" kern="1200" dirty="0"/>
              <a:t>UNIXEPOCH</a:t>
            </a:r>
          </a:p>
        </p:txBody>
      </p:sp>
      <p:sp>
        <p:nvSpPr>
          <p:cNvPr id="10" name="Freeform: Shape 9">
            <a:extLst>
              <a:ext uri="{FF2B5EF4-FFF2-40B4-BE49-F238E27FC236}">
                <a16:creationId xmlns:a16="http://schemas.microsoft.com/office/drawing/2014/main" id="{5F8842A3-AE3B-4B7E-702F-E5F0F98C5857}"/>
              </a:ext>
            </a:extLst>
          </p:cNvPr>
          <p:cNvSpPr/>
          <p:nvPr/>
        </p:nvSpPr>
        <p:spPr>
          <a:xfrm>
            <a:off x="411637" y="3910144"/>
            <a:ext cx="11317762" cy="1317684"/>
          </a:xfrm>
          <a:custGeom>
            <a:avLst/>
            <a:gdLst>
              <a:gd name="connsiteX0" fmla="*/ 0 w 11334750"/>
              <a:gd name="connsiteY0" fmla="*/ 0 h 918225"/>
              <a:gd name="connsiteX1" fmla="*/ 11334750 w 11334750"/>
              <a:gd name="connsiteY1" fmla="*/ 0 h 918225"/>
              <a:gd name="connsiteX2" fmla="*/ 11334750 w 11334750"/>
              <a:gd name="connsiteY2" fmla="*/ 918225 h 918225"/>
              <a:gd name="connsiteX3" fmla="*/ 0 w 11334750"/>
              <a:gd name="connsiteY3" fmla="*/ 918225 h 918225"/>
              <a:gd name="connsiteX4" fmla="*/ 0 w 11334750"/>
              <a:gd name="connsiteY4" fmla="*/ 0 h 91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918225">
                <a:moveTo>
                  <a:pt x="0" y="0"/>
                </a:moveTo>
                <a:lnTo>
                  <a:pt x="11334750" y="0"/>
                </a:lnTo>
                <a:lnTo>
                  <a:pt x="11334750" y="918225"/>
                </a:lnTo>
                <a:lnTo>
                  <a:pt x="0" y="91822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458216" rIns="879703"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effectLst/>
                <a:ea typeface="Arial" charset="-128"/>
                <a:cs typeface="Arial" charset="-128"/>
              </a:rPr>
              <a:t>The number of </a:t>
            </a:r>
            <a:r>
              <a:rPr lang="en-US" sz="2200" b="1" i="0" kern="1200" dirty="0">
                <a:effectLst/>
                <a:ea typeface="Arial" charset="-128"/>
                <a:cs typeface="Arial" charset="-128"/>
              </a:rPr>
              <a:t>seconds</a:t>
            </a:r>
            <a:r>
              <a:rPr lang="en-US" sz="2200" b="0" i="0" kern="1200" dirty="0">
                <a:effectLst/>
                <a:ea typeface="Arial" charset="-128"/>
                <a:cs typeface="Arial" charset="-128"/>
              </a:rPr>
              <a:t> since 01/01/2001 00:00:00 – </a:t>
            </a:r>
            <a:r>
              <a:rPr lang="en-US" sz="2200" b="1" i="0" kern="1200" dirty="0">
                <a:solidFill>
                  <a:schemeClr val="accent1"/>
                </a:solidFill>
                <a:effectLst/>
                <a:ea typeface="Arial" charset="-128"/>
                <a:cs typeface="Arial" charset="-128"/>
              </a:rPr>
              <a:t>9 Digits </a:t>
            </a:r>
          </a:p>
          <a:p>
            <a:pPr marL="228600" lvl="1" indent="-228600" algn="l" defTabSz="977900">
              <a:lnSpc>
                <a:spcPct val="90000"/>
              </a:lnSpc>
              <a:spcBef>
                <a:spcPct val="0"/>
              </a:spcBef>
              <a:spcAft>
                <a:spcPct val="15000"/>
              </a:spcAft>
              <a:buChar char="•"/>
            </a:pPr>
            <a:r>
              <a:rPr lang="en-US" sz="2200" b="0" i="0" kern="1200" dirty="0">
                <a:effectLst/>
                <a:ea typeface="Arial" charset="-128"/>
                <a:cs typeface="Arial" charset="-128"/>
              </a:rPr>
              <a:t>The number of </a:t>
            </a:r>
            <a:r>
              <a:rPr lang="en-US" sz="2200" b="1" i="0" kern="1200" dirty="0">
                <a:effectLst/>
                <a:ea typeface="Arial" charset="-128"/>
                <a:cs typeface="Arial" charset="-128"/>
              </a:rPr>
              <a:t>nanoseconds</a:t>
            </a:r>
            <a:r>
              <a:rPr lang="en-US" sz="2200" b="0" i="0" kern="1200" dirty="0">
                <a:effectLst/>
                <a:ea typeface="Arial" charset="-128"/>
                <a:cs typeface="Arial" charset="-128"/>
              </a:rPr>
              <a:t> since 01/01/2001 00:00:00 – </a:t>
            </a:r>
            <a:r>
              <a:rPr lang="en-US" sz="2200" b="1" i="0" kern="1200" dirty="0">
                <a:solidFill>
                  <a:schemeClr val="accent1"/>
                </a:solidFill>
                <a:effectLst/>
                <a:ea typeface="Arial" charset="-128"/>
                <a:cs typeface="Arial" charset="-128"/>
              </a:rPr>
              <a:t>18 Digits</a:t>
            </a:r>
          </a:p>
          <a:p>
            <a:pPr marL="228600" lvl="1" indent="-228600" algn="l" defTabSz="977900">
              <a:lnSpc>
                <a:spcPct val="90000"/>
              </a:lnSpc>
              <a:spcBef>
                <a:spcPct val="0"/>
              </a:spcBef>
              <a:spcAft>
                <a:spcPct val="15000"/>
              </a:spcAft>
              <a:buChar char="•"/>
            </a:pPr>
            <a:endParaRPr lang="en-US" sz="2200" b="0" i="0" kern="1200" dirty="0">
              <a:effectLst/>
              <a:ea typeface="Arial" charset="-128"/>
              <a:cs typeface="Arial" charset="-128"/>
            </a:endParaRPr>
          </a:p>
          <a:p>
            <a:pPr marL="228600" lvl="1" indent="-228600" algn="l" defTabSz="977900">
              <a:lnSpc>
                <a:spcPct val="90000"/>
              </a:lnSpc>
              <a:spcBef>
                <a:spcPct val="0"/>
              </a:spcBef>
              <a:spcAft>
                <a:spcPct val="15000"/>
              </a:spcAft>
              <a:buChar char="•"/>
            </a:pPr>
            <a:endParaRPr lang="en-US" sz="2200" kern="1200" dirty="0"/>
          </a:p>
        </p:txBody>
      </p:sp>
      <p:sp>
        <p:nvSpPr>
          <p:cNvPr id="14" name="Freeform: Shape 13">
            <a:extLst>
              <a:ext uri="{FF2B5EF4-FFF2-40B4-BE49-F238E27FC236}">
                <a16:creationId xmlns:a16="http://schemas.microsoft.com/office/drawing/2014/main" id="{4D3EA04A-2DD8-0177-5B04-B2DC3BD4B4B6}"/>
              </a:ext>
            </a:extLst>
          </p:cNvPr>
          <p:cNvSpPr/>
          <p:nvPr/>
        </p:nvSpPr>
        <p:spPr>
          <a:xfrm>
            <a:off x="995361" y="3594243"/>
            <a:ext cx="7934325" cy="631800"/>
          </a:xfrm>
          <a:custGeom>
            <a:avLst/>
            <a:gdLst>
              <a:gd name="connsiteX0" fmla="*/ 0 w 7934325"/>
              <a:gd name="connsiteY0" fmla="*/ 105302 h 631800"/>
              <a:gd name="connsiteX1" fmla="*/ 105302 w 7934325"/>
              <a:gd name="connsiteY1" fmla="*/ 0 h 631800"/>
              <a:gd name="connsiteX2" fmla="*/ 7829023 w 7934325"/>
              <a:gd name="connsiteY2" fmla="*/ 0 h 631800"/>
              <a:gd name="connsiteX3" fmla="*/ 7934325 w 7934325"/>
              <a:gd name="connsiteY3" fmla="*/ 105302 h 631800"/>
              <a:gd name="connsiteX4" fmla="*/ 7934325 w 7934325"/>
              <a:gd name="connsiteY4" fmla="*/ 526498 h 631800"/>
              <a:gd name="connsiteX5" fmla="*/ 7829023 w 7934325"/>
              <a:gd name="connsiteY5" fmla="*/ 631800 h 631800"/>
              <a:gd name="connsiteX6" fmla="*/ 105302 w 7934325"/>
              <a:gd name="connsiteY6" fmla="*/ 631800 h 631800"/>
              <a:gd name="connsiteX7" fmla="*/ 0 w 7934325"/>
              <a:gd name="connsiteY7" fmla="*/ 526498 h 631800"/>
              <a:gd name="connsiteX8" fmla="*/ 0 w 7934325"/>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34325" h="631800">
                <a:moveTo>
                  <a:pt x="0" y="105302"/>
                </a:moveTo>
                <a:cubicBezTo>
                  <a:pt x="0" y="47145"/>
                  <a:pt x="47145" y="0"/>
                  <a:pt x="105302" y="0"/>
                </a:cubicBezTo>
                <a:lnTo>
                  <a:pt x="7829023" y="0"/>
                </a:lnTo>
                <a:cubicBezTo>
                  <a:pt x="7887180" y="0"/>
                  <a:pt x="7934325" y="47145"/>
                  <a:pt x="7934325" y="105302"/>
                </a:cubicBezTo>
                <a:lnTo>
                  <a:pt x="7934325" y="526498"/>
                </a:lnTo>
                <a:cubicBezTo>
                  <a:pt x="7934325" y="584655"/>
                  <a:pt x="7887180" y="631800"/>
                  <a:pt x="7829023" y="631800"/>
                </a:cubicBezTo>
                <a:lnTo>
                  <a:pt x="105302" y="631800"/>
                </a:lnTo>
                <a:cubicBezTo>
                  <a:pt x="47145" y="631800"/>
                  <a:pt x="0" y="584655"/>
                  <a:pt x="0" y="526498"/>
                </a:cubicBezTo>
                <a:lnTo>
                  <a:pt x="0" y="1053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a:lnSpc>
                <a:spcPct val="90000"/>
              </a:lnSpc>
              <a:spcBef>
                <a:spcPct val="0"/>
              </a:spcBef>
              <a:spcAft>
                <a:spcPct val="35000"/>
              </a:spcAft>
              <a:buNone/>
            </a:pPr>
            <a:r>
              <a:rPr lang="en-US" sz="2400" kern="1200" dirty="0"/>
              <a:t>Mac Absolute/Mac Epoch/Cocoa Core</a:t>
            </a:r>
          </a:p>
        </p:txBody>
      </p:sp>
      <p:sp>
        <p:nvSpPr>
          <p:cNvPr id="12" name="Freeform: Shape 11">
            <a:extLst>
              <a:ext uri="{FF2B5EF4-FFF2-40B4-BE49-F238E27FC236}">
                <a16:creationId xmlns:a16="http://schemas.microsoft.com/office/drawing/2014/main" id="{3873FEAC-F81A-F615-3970-9E6F2D9B96A9}"/>
              </a:ext>
            </a:extLst>
          </p:cNvPr>
          <p:cNvSpPr/>
          <p:nvPr/>
        </p:nvSpPr>
        <p:spPr>
          <a:xfrm>
            <a:off x="428625" y="5715409"/>
            <a:ext cx="11334750" cy="918225"/>
          </a:xfrm>
          <a:custGeom>
            <a:avLst/>
            <a:gdLst>
              <a:gd name="connsiteX0" fmla="*/ 0 w 11334750"/>
              <a:gd name="connsiteY0" fmla="*/ 0 h 918225"/>
              <a:gd name="connsiteX1" fmla="*/ 11334750 w 11334750"/>
              <a:gd name="connsiteY1" fmla="*/ 0 h 918225"/>
              <a:gd name="connsiteX2" fmla="*/ 11334750 w 11334750"/>
              <a:gd name="connsiteY2" fmla="*/ 918225 h 918225"/>
              <a:gd name="connsiteX3" fmla="*/ 0 w 11334750"/>
              <a:gd name="connsiteY3" fmla="*/ 918225 h 918225"/>
              <a:gd name="connsiteX4" fmla="*/ 0 w 11334750"/>
              <a:gd name="connsiteY4" fmla="*/ 0 h 91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918225">
                <a:moveTo>
                  <a:pt x="0" y="0"/>
                </a:moveTo>
                <a:lnTo>
                  <a:pt x="11334750" y="0"/>
                </a:lnTo>
                <a:lnTo>
                  <a:pt x="11334750" y="918225"/>
                </a:lnTo>
                <a:lnTo>
                  <a:pt x="0" y="918225"/>
                </a:lnTo>
                <a:lnTo>
                  <a:pt x="0" y="0"/>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458216" rIns="879703"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cs typeface="Times New Roman" panose="02020603050405020304" pitchFamily="18" charset="0"/>
              </a:rPr>
              <a:t>The number of microseconds since 01/01/1601 00:00:00 – </a:t>
            </a:r>
            <a:r>
              <a:rPr lang="en-US" sz="2200" b="1" i="0" kern="1200" dirty="0">
                <a:solidFill>
                  <a:schemeClr val="accent1"/>
                </a:solidFill>
                <a:cs typeface="Times New Roman" panose="02020603050405020304" pitchFamily="18" charset="0"/>
              </a:rPr>
              <a:t>17 Digits </a:t>
            </a:r>
            <a:r>
              <a:rPr lang="en-US" sz="2200" b="1" i="0" kern="1200" dirty="0">
                <a:solidFill>
                  <a:schemeClr val="accent1"/>
                </a:solidFill>
              </a:rPr>
              <a:t> </a:t>
            </a:r>
            <a:endParaRPr lang="en-US" sz="2200" b="1" kern="1200" dirty="0">
              <a:solidFill>
                <a:schemeClr val="accent1"/>
              </a:solidFill>
            </a:endParaRPr>
          </a:p>
        </p:txBody>
      </p:sp>
      <p:sp>
        <p:nvSpPr>
          <p:cNvPr id="16" name="Freeform: Shape 15">
            <a:extLst>
              <a:ext uri="{FF2B5EF4-FFF2-40B4-BE49-F238E27FC236}">
                <a16:creationId xmlns:a16="http://schemas.microsoft.com/office/drawing/2014/main" id="{0DE847B8-577C-5CA0-F614-D276D569368F}"/>
              </a:ext>
            </a:extLst>
          </p:cNvPr>
          <p:cNvSpPr/>
          <p:nvPr/>
        </p:nvSpPr>
        <p:spPr>
          <a:xfrm>
            <a:off x="995362" y="5399508"/>
            <a:ext cx="7934325" cy="631800"/>
          </a:xfrm>
          <a:custGeom>
            <a:avLst/>
            <a:gdLst>
              <a:gd name="connsiteX0" fmla="*/ 0 w 7934325"/>
              <a:gd name="connsiteY0" fmla="*/ 105302 h 631800"/>
              <a:gd name="connsiteX1" fmla="*/ 105302 w 7934325"/>
              <a:gd name="connsiteY1" fmla="*/ 0 h 631800"/>
              <a:gd name="connsiteX2" fmla="*/ 7829023 w 7934325"/>
              <a:gd name="connsiteY2" fmla="*/ 0 h 631800"/>
              <a:gd name="connsiteX3" fmla="*/ 7934325 w 7934325"/>
              <a:gd name="connsiteY3" fmla="*/ 105302 h 631800"/>
              <a:gd name="connsiteX4" fmla="*/ 7934325 w 7934325"/>
              <a:gd name="connsiteY4" fmla="*/ 526498 h 631800"/>
              <a:gd name="connsiteX5" fmla="*/ 7829023 w 7934325"/>
              <a:gd name="connsiteY5" fmla="*/ 631800 h 631800"/>
              <a:gd name="connsiteX6" fmla="*/ 105302 w 7934325"/>
              <a:gd name="connsiteY6" fmla="*/ 631800 h 631800"/>
              <a:gd name="connsiteX7" fmla="*/ 0 w 7934325"/>
              <a:gd name="connsiteY7" fmla="*/ 526498 h 631800"/>
              <a:gd name="connsiteX8" fmla="*/ 0 w 7934325"/>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34325" h="631800">
                <a:moveTo>
                  <a:pt x="0" y="105302"/>
                </a:moveTo>
                <a:cubicBezTo>
                  <a:pt x="0" y="47145"/>
                  <a:pt x="47145" y="0"/>
                  <a:pt x="105302" y="0"/>
                </a:cubicBezTo>
                <a:lnTo>
                  <a:pt x="7829023" y="0"/>
                </a:lnTo>
                <a:cubicBezTo>
                  <a:pt x="7887180" y="0"/>
                  <a:pt x="7934325" y="47145"/>
                  <a:pt x="7934325" y="105302"/>
                </a:cubicBezTo>
                <a:lnTo>
                  <a:pt x="7934325" y="526498"/>
                </a:lnTo>
                <a:cubicBezTo>
                  <a:pt x="7934325" y="584655"/>
                  <a:pt x="7887180" y="631800"/>
                  <a:pt x="7829023" y="631800"/>
                </a:cubicBezTo>
                <a:lnTo>
                  <a:pt x="105302" y="631800"/>
                </a:lnTo>
                <a:cubicBezTo>
                  <a:pt x="47145" y="631800"/>
                  <a:pt x="0" y="584655"/>
                  <a:pt x="0" y="526498"/>
                </a:cubicBezTo>
                <a:lnTo>
                  <a:pt x="0" y="1053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a:lnSpc>
                <a:spcPct val="90000"/>
              </a:lnSpc>
              <a:spcBef>
                <a:spcPct val="0"/>
              </a:spcBef>
              <a:spcAft>
                <a:spcPct val="35000"/>
              </a:spcAft>
              <a:buNone/>
            </a:pPr>
            <a:r>
              <a:rPr lang="en-US" sz="2400" kern="1200" dirty="0"/>
              <a:t>Chrome</a:t>
            </a:r>
          </a:p>
        </p:txBody>
      </p:sp>
      <p:sp>
        <p:nvSpPr>
          <p:cNvPr id="7" name="Slide Number Placeholder 3">
            <a:extLst>
              <a:ext uri="{FF2B5EF4-FFF2-40B4-BE49-F238E27FC236}">
                <a16:creationId xmlns:a16="http://schemas.microsoft.com/office/drawing/2014/main" id="{F2A49EF5-1A08-25A6-69D8-1B698A359A83}"/>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111</a:t>
            </a:fld>
            <a:endParaRPr lang="en-US" dirty="0"/>
          </a:p>
        </p:txBody>
      </p:sp>
      <p:sp>
        <p:nvSpPr>
          <p:cNvPr id="3" name="Slide Number Placeholder 2">
            <a:extLst>
              <a:ext uri="{FF2B5EF4-FFF2-40B4-BE49-F238E27FC236}">
                <a16:creationId xmlns:a16="http://schemas.microsoft.com/office/drawing/2014/main" id="{2A27E973-E69E-8A24-4209-212BAA443AB0}"/>
              </a:ext>
            </a:extLst>
          </p:cNvPr>
          <p:cNvSpPr>
            <a:spLocks noGrp="1"/>
          </p:cNvSpPr>
          <p:nvPr>
            <p:ph type="sldNum" sz="quarter" idx="15"/>
          </p:nvPr>
        </p:nvSpPr>
        <p:spPr/>
        <p:txBody>
          <a:bodyPr/>
          <a:lstStyle/>
          <a:p>
            <a:fld id="{0EBA9DDB-6B4F-E349-9000-1D5D9A9CB687}" type="slidenum">
              <a:rPr lang="en-US" smtClean="0"/>
              <a:pPr/>
              <a:t>111</a:t>
            </a:fld>
            <a:endParaRPr lang="en-US" dirty="0"/>
          </a:p>
        </p:txBody>
      </p:sp>
    </p:spTree>
    <p:extLst>
      <p:ext uri="{BB962C8B-B14F-4D97-AF65-F5344CB8AC3E}">
        <p14:creationId xmlns:p14="http://schemas.microsoft.com/office/powerpoint/2010/main" val="727397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595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5AA43-2CE7-9E6D-27DC-037F3DB0E81E}"/>
              </a:ext>
            </a:extLst>
          </p:cNvPr>
          <p:cNvPicPr>
            <a:picLocks noChangeAspect="1"/>
          </p:cNvPicPr>
          <p:nvPr/>
        </p:nvPicPr>
        <p:blipFill>
          <a:blip r:embed="rId3"/>
          <a:stretch>
            <a:fillRect/>
          </a:stretch>
        </p:blipFill>
        <p:spPr>
          <a:xfrm>
            <a:off x="490378" y="2172475"/>
            <a:ext cx="10927705" cy="4064858"/>
          </a:xfrm>
          <a:prstGeom prst="rect">
            <a:avLst/>
          </a:prstGeom>
          <a:ln>
            <a:solidFill>
              <a:schemeClr val="tx1"/>
            </a:solidFill>
          </a:ln>
        </p:spPr>
      </p:pic>
      <p:sp>
        <p:nvSpPr>
          <p:cNvPr id="2" name="Title 1">
            <a:extLst>
              <a:ext uri="{FF2B5EF4-FFF2-40B4-BE49-F238E27FC236}">
                <a16:creationId xmlns:a16="http://schemas.microsoft.com/office/drawing/2014/main" id="{47B18289-20F1-1AC1-9F1F-94CE921F5A33}"/>
              </a:ext>
            </a:extLst>
          </p:cNvPr>
          <p:cNvSpPr>
            <a:spLocks noGrp="1"/>
          </p:cNvSpPr>
          <p:nvPr>
            <p:ph type="title"/>
          </p:nvPr>
        </p:nvSpPr>
        <p:spPr/>
        <p:txBody>
          <a:bodyPr/>
          <a:lstStyle/>
          <a:p>
            <a:r>
              <a:rPr lang="en-US" dirty="0"/>
              <a:t>Choosing the Correct Timestamp Conversion</a:t>
            </a:r>
          </a:p>
        </p:txBody>
      </p:sp>
      <p:sp>
        <p:nvSpPr>
          <p:cNvPr id="3" name="Text Placeholder 2">
            <a:extLst>
              <a:ext uri="{FF2B5EF4-FFF2-40B4-BE49-F238E27FC236}">
                <a16:creationId xmlns:a16="http://schemas.microsoft.com/office/drawing/2014/main" id="{D8058C68-D601-ED58-3983-F77C6AC1B44F}"/>
              </a:ext>
            </a:extLst>
          </p:cNvPr>
          <p:cNvSpPr>
            <a:spLocks noGrp="1"/>
          </p:cNvSpPr>
          <p:nvPr>
            <p:ph type="body" sz="quarter" idx="15"/>
          </p:nvPr>
        </p:nvSpPr>
        <p:spPr/>
        <p:txBody>
          <a:bodyPr/>
          <a:lstStyle/>
          <a:p>
            <a:r>
              <a:rPr lang="en-US" dirty="0"/>
              <a:t>Based on the timestamps from the </a:t>
            </a:r>
            <a:r>
              <a:rPr lang="en-US" dirty="0" err="1"/>
              <a:t>kik.sqlite</a:t>
            </a:r>
            <a:r>
              <a:rPr lang="en-US" dirty="0"/>
              <a:t> database from the previous examples, which one of these conversions will provide the correct datetime result?</a:t>
            </a:r>
          </a:p>
          <a:p>
            <a:endParaRPr lang="en-US" dirty="0"/>
          </a:p>
        </p:txBody>
      </p:sp>
      <p:sp>
        <p:nvSpPr>
          <p:cNvPr id="9" name="Slide Number Placeholder 16">
            <a:extLst>
              <a:ext uri="{FF2B5EF4-FFF2-40B4-BE49-F238E27FC236}">
                <a16:creationId xmlns:a16="http://schemas.microsoft.com/office/drawing/2014/main" id="{C3D8C911-DC5B-8815-E683-23DBACC58AE4}"/>
              </a:ext>
            </a:extLst>
          </p:cNvPr>
          <p:cNvSpPr>
            <a:spLocks noGrp="1"/>
          </p:cNvSpPr>
          <p:nvPr>
            <p:ph type="sldNum" sz="quarter" idx="18"/>
          </p:nvPr>
        </p:nvSpPr>
        <p:spPr>
          <a:xfrm>
            <a:off x="11746387" y="0"/>
            <a:ext cx="445613" cy="314683"/>
          </a:xfrm>
        </p:spPr>
        <p:txBody>
          <a:bodyPr/>
          <a:lstStyle/>
          <a:p>
            <a:fld id="{0EBA9DDB-6B4F-E349-9000-1D5D9A9CB687}" type="slidenum">
              <a:rPr lang="en-US" smtClean="0"/>
              <a:pPr/>
              <a:t>113</a:t>
            </a:fld>
            <a:endParaRPr lang="en-US" dirty="0"/>
          </a:p>
        </p:txBody>
      </p:sp>
      <p:sp>
        <p:nvSpPr>
          <p:cNvPr id="11" name="Rectangle: Rounded Corners 10">
            <a:extLst>
              <a:ext uri="{FF2B5EF4-FFF2-40B4-BE49-F238E27FC236}">
                <a16:creationId xmlns:a16="http://schemas.microsoft.com/office/drawing/2014/main" id="{278B69AC-4614-4A33-2CE9-E9B70A41325F}"/>
              </a:ext>
            </a:extLst>
          </p:cNvPr>
          <p:cNvSpPr/>
          <p:nvPr/>
        </p:nvSpPr>
        <p:spPr>
          <a:xfrm>
            <a:off x="2438400" y="2172475"/>
            <a:ext cx="2346251" cy="41149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04CF675-0345-3A43-6DFB-D38897E03765}"/>
              </a:ext>
            </a:extLst>
          </p:cNvPr>
          <p:cNvSpPr/>
          <p:nvPr/>
        </p:nvSpPr>
        <p:spPr>
          <a:xfrm>
            <a:off x="8647814" y="2172475"/>
            <a:ext cx="2770269" cy="41149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563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F7A41-6268-D414-03D5-8DB15B9F70C5}"/>
              </a:ext>
            </a:extLst>
          </p:cNvPr>
          <p:cNvSpPr>
            <a:spLocks noGrp="1"/>
          </p:cNvSpPr>
          <p:nvPr>
            <p:ph type="title"/>
          </p:nvPr>
        </p:nvSpPr>
        <p:spPr/>
        <p:txBody>
          <a:bodyPr/>
          <a:lstStyle/>
          <a:p>
            <a:r>
              <a:rPr lang="en-US" dirty="0"/>
              <a:t>Adding the Timestamp String to the Query</a:t>
            </a:r>
          </a:p>
        </p:txBody>
      </p:sp>
      <p:sp>
        <p:nvSpPr>
          <p:cNvPr id="3" name="Text Placeholder 2">
            <a:extLst>
              <a:ext uri="{FF2B5EF4-FFF2-40B4-BE49-F238E27FC236}">
                <a16:creationId xmlns:a16="http://schemas.microsoft.com/office/drawing/2014/main" id="{C2418B7C-76A6-E803-CC56-5A2D89F4A7B5}"/>
              </a:ext>
            </a:extLst>
          </p:cNvPr>
          <p:cNvSpPr>
            <a:spLocks noGrp="1"/>
          </p:cNvSpPr>
          <p:nvPr>
            <p:ph type="body" sz="quarter" idx="15"/>
          </p:nvPr>
        </p:nvSpPr>
        <p:spPr/>
        <p:txBody>
          <a:bodyPr/>
          <a:lstStyle/>
          <a:p>
            <a:endParaRPr lang="en-US"/>
          </a:p>
        </p:txBody>
      </p:sp>
      <p:sp>
        <p:nvSpPr>
          <p:cNvPr id="5" name="Slide Number Placeholder 16">
            <a:extLst>
              <a:ext uri="{FF2B5EF4-FFF2-40B4-BE49-F238E27FC236}">
                <a16:creationId xmlns:a16="http://schemas.microsoft.com/office/drawing/2014/main" id="{972C6B6D-01AD-0683-F855-EBF6A0CFF051}"/>
              </a:ext>
            </a:extLst>
          </p:cNvPr>
          <p:cNvSpPr>
            <a:spLocks noGrp="1"/>
          </p:cNvSpPr>
          <p:nvPr>
            <p:ph type="sldNum" sz="quarter" idx="18"/>
          </p:nvPr>
        </p:nvSpPr>
        <p:spPr>
          <a:xfrm>
            <a:off x="11746387" y="0"/>
            <a:ext cx="445613" cy="314683"/>
          </a:xfrm>
        </p:spPr>
        <p:txBody>
          <a:bodyPr/>
          <a:lstStyle/>
          <a:p>
            <a:fld id="{0EBA9DDB-6B4F-E349-9000-1D5D9A9CB687}" type="slidenum">
              <a:rPr lang="en-US" smtClean="0"/>
              <a:pPr/>
              <a:t>114</a:t>
            </a:fld>
            <a:endParaRPr lang="en-US" dirty="0"/>
          </a:p>
        </p:txBody>
      </p:sp>
      <p:pic>
        <p:nvPicPr>
          <p:cNvPr id="7" name="Picture 6">
            <a:extLst>
              <a:ext uri="{FF2B5EF4-FFF2-40B4-BE49-F238E27FC236}">
                <a16:creationId xmlns:a16="http://schemas.microsoft.com/office/drawing/2014/main" id="{68C9B8CB-819D-DACE-6C87-AC1F7A065A01}"/>
              </a:ext>
            </a:extLst>
          </p:cNvPr>
          <p:cNvPicPr>
            <a:picLocks noChangeAspect="1"/>
          </p:cNvPicPr>
          <p:nvPr/>
        </p:nvPicPr>
        <p:blipFill rotWithShape="1">
          <a:blip r:embed="rId3"/>
          <a:srcRect r="2151"/>
          <a:stretch/>
        </p:blipFill>
        <p:spPr>
          <a:xfrm>
            <a:off x="337431" y="1156565"/>
            <a:ext cx="11437309" cy="2866776"/>
          </a:xfrm>
          <a:prstGeom prst="rect">
            <a:avLst/>
          </a:prstGeom>
          <a:ln>
            <a:solidFill>
              <a:schemeClr val="tx1"/>
            </a:solidFill>
          </a:ln>
        </p:spPr>
      </p:pic>
      <p:pic>
        <p:nvPicPr>
          <p:cNvPr id="9" name="Picture 8">
            <a:extLst>
              <a:ext uri="{FF2B5EF4-FFF2-40B4-BE49-F238E27FC236}">
                <a16:creationId xmlns:a16="http://schemas.microsoft.com/office/drawing/2014/main" id="{BC2E5CBB-F596-CB35-1E7C-A19A9043C524}"/>
              </a:ext>
            </a:extLst>
          </p:cNvPr>
          <p:cNvPicPr>
            <a:picLocks noChangeAspect="1"/>
          </p:cNvPicPr>
          <p:nvPr/>
        </p:nvPicPr>
        <p:blipFill rotWithShape="1">
          <a:blip r:embed="rId4"/>
          <a:srcRect r="889" b="18410"/>
          <a:stretch/>
        </p:blipFill>
        <p:spPr>
          <a:xfrm>
            <a:off x="337431" y="4100264"/>
            <a:ext cx="11437309" cy="2214777"/>
          </a:xfrm>
          <a:prstGeom prst="rect">
            <a:avLst/>
          </a:prstGeom>
          <a:ln>
            <a:solidFill>
              <a:schemeClr val="tx1"/>
            </a:solidFill>
          </a:ln>
        </p:spPr>
      </p:pic>
      <p:sp>
        <p:nvSpPr>
          <p:cNvPr id="10" name="Rectangle: Rounded Corners 9">
            <a:extLst>
              <a:ext uri="{FF2B5EF4-FFF2-40B4-BE49-F238E27FC236}">
                <a16:creationId xmlns:a16="http://schemas.microsoft.com/office/drawing/2014/main" id="{6F67340C-730E-E248-4168-84F7F3EC5BBD}"/>
              </a:ext>
            </a:extLst>
          </p:cNvPr>
          <p:cNvSpPr/>
          <p:nvPr/>
        </p:nvSpPr>
        <p:spPr>
          <a:xfrm>
            <a:off x="730102" y="2970030"/>
            <a:ext cx="1119963" cy="24809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1" name="Rectangle: Rounded Corners 10">
            <a:extLst>
              <a:ext uri="{FF2B5EF4-FFF2-40B4-BE49-F238E27FC236}">
                <a16:creationId xmlns:a16="http://schemas.microsoft.com/office/drawing/2014/main" id="{C4C7E06A-A77E-7EE4-F9E1-B8FFC953EB28}"/>
              </a:ext>
            </a:extLst>
          </p:cNvPr>
          <p:cNvSpPr/>
          <p:nvPr/>
        </p:nvSpPr>
        <p:spPr>
          <a:xfrm>
            <a:off x="730102" y="3500229"/>
            <a:ext cx="1119963" cy="248093"/>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cxnSp>
        <p:nvCxnSpPr>
          <p:cNvPr id="13" name="Straight Connector 12">
            <a:extLst>
              <a:ext uri="{FF2B5EF4-FFF2-40B4-BE49-F238E27FC236}">
                <a16:creationId xmlns:a16="http://schemas.microsoft.com/office/drawing/2014/main" id="{C8A26025-7063-6AEC-C83D-35028DA84C1E}"/>
              </a:ext>
            </a:extLst>
          </p:cNvPr>
          <p:cNvCxnSpPr/>
          <p:nvPr/>
        </p:nvCxnSpPr>
        <p:spPr>
          <a:xfrm>
            <a:off x="2027274" y="3218123"/>
            <a:ext cx="11199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F638A7-7A45-AC76-3F1C-9607ABAE342B}"/>
              </a:ext>
            </a:extLst>
          </p:cNvPr>
          <p:cNvCxnSpPr>
            <a:cxnSpLocks/>
          </p:cNvCxnSpPr>
          <p:nvPr/>
        </p:nvCxnSpPr>
        <p:spPr>
          <a:xfrm>
            <a:off x="2027274" y="3748322"/>
            <a:ext cx="20698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980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64D6-8E1A-4BA2-4825-0DC446D8433A}"/>
              </a:ext>
            </a:extLst>
          </p:cNvPr>
          <p:cNvSpPr>
            <a:spLocks noGrp="1"/>
          </p:cNvSpPr>
          <p:nvPr>
            <p:ph type="title"/>
          </p:nvPr>
        </p:nvSpPr>
        <p:spPr/>
        <p:txBody>
          <a:bodyPr/>
          <a:lstStyle/>
          <a:p>
            <a:r>
              <a:rPr lang="en-US" dirty="0"/>
              <a:t>Sorting and Filtering your Results</a:t>
            </a:r>
          </a:p>
        </p:txBody>
      </p:sp>
      <p:grpSp>
        <p:nvGrpSpPr>
          <p:cNvPr id="15" name="Group 14">
            <a:extLst>
              <a:ext uri="{FF2B5EF4-FFF2-40B4-BE49-F238E27FC236}">
                <a16:creationId xmlns:a16="http://schemas.microsoft.com/office/drawing/2014/main" id="{26AE5956-98D4-A372-53E3-ED1B7AA15033}"/>
              </a:ext>
            </a:extLst>
          </p:cNvPr>
          <p:cNvGrpSpPr/>
          <p:nvPr/>
        </p:nvGrpSpPr>
        <p:grpSpPr>
          <a:xfrm>
            <a:off x="428624" y="1409536"/>
            <a:ext cx="11322475" cy="5199063"/>
            <a:chOff x="97276" y="726795"/>
            <a:chExt cx="8961840" cy="4007130"/>
          </a:xfrm>
        </p:grpSpPr>
        <p:sp>
          <p:nvSpPr>
            <p:cNvPr id="4" name="Content Placeholder 5">
              <a:extLst>
                <a:ext uri="{FF2B5EF4-FFF2-40B4-BE49-F238E27FC236}">
                  <a16:creationId xmlns:a16="http://schemas.microsoft.com/office/drawing/2014/main" id="{D8C721E7-C715-8976-1337-6F4AB7A7E16F}"/>
                </a:ext>
              </a:extLst>
            </p:cNvPr>
            <p:cNvSpPr txBox="1">
              <a:spLocks/>
            </p:cNvSpPr>
            <p:nvPr/>
          </p:nvSpPr>
          <p:spPr>
            <a:xfrm>
              <a:off x="316526" y="726795"/>
              <a:ext cx="8528537" cy="4007130"/>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endParaRPr lang="en-US"/>
            </a:p>
            <a:p>
              <a:endParaRPr lang="en-US"/>
            </a:p>
          </p:txBody>
        </p:sp>
        <p:grpSp>
          <p:nvGrpSpPr>
            <p:cNvPr id="7" name="Group 6">
              <a:extLst>
                <a:ext uri="{FF2B5EF4-FFF2-40B4-BE49-F238E27FC236}">
                  <a16:creationId xmlns:a16="http://schemas.microsoft.com/office/drawing/2014/main" id="{23FFB232-2B71-F82B-42DD-81C027613E30}"/>
                </a:ext>
              </a:extLst>
            </p:cNvPr>
            <p:cNvGrpSpPr/>
            <p:nvPr/>
          </p:nvGrpSpPr>
          <p:grpSpPr>
            <a:xfrm>
              <a:off x="97276" y="3954862"/>
              <a:ext cx="3561534" cy="672396"/>
              <a:chOff x="0" y="1343"/>
              <a:chExt cx="8535500" cy="608400"/>
            </a:xfrm>
            <a:solidFill>
              <a:schemeClr val="accent1"/>
            </a:solidFill>
          </p:grpSpPr>
          <p:sp>
            <p:nvSpPr>
              <p:cNvPr id="8" name="Rectangle: Rounded Corners 7">
                <a:extLst>
                  <a:ext uri="{FF2B5EF4-FFF2-40B4-BE49-F238E27FC236}">
                    <a16:creationId xmlns:a16="http://schemas.microsoft.com/office/drawing/2014/main" id="{CF317307-B11F-D8E4-7BCF-060609097A49}"/>
                  </a:ext>
                </a:extLst>
              </p:cNvPr>
              <p:cNvSpPr/>
              <p:nvPr/>
            </p:nvSpPr>
            <p:spPr>
              <a:xfrm>
                <a:off x="0" y="1343"/>
                <a:ext cx="8535500" cy="60840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sz="2800"/>
              </a:p>
            </p:txBody>
          </p:sp>
          <p:sp>
            <p:nvSpPr>
              <p:cNvPr id="9" name="Rectangle: Rounded Corners 4">
                <a:extLst>
                  <a:ext uri="{FF2B5EF4-FFF2-40B4-BE49-F238E27FC236}">
                    <a16:creationId xmlns:a16="http://schemas.microsoft.com/office/drawing/2014/main" id="{DDDE29DC-6172-C749-EBB8-259D2F81871D}"/>
                  </a:ext>
                </a:extLst>
              </p:cNvPr>
              <p:cNvSpPr txBox="1"/>
              <p:nvPr/>
            </p:nvSpPr>
            <p:spPr>
              <a:xfrm>
                <a:off x="29700" y="31043"/>
                <a:ext cx="8476100" cy="549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dirty="0"/>
                  <a:t>ORDER BY will SORT in asc or desc order</a:t>
                </a:r>
              </a:p>
            </p:txBody>
          </p:sp>
        </p:grpSp>
        <p:grpSp>
          <p:nvGrpSpPr>
            <p:cNvPr id="10" name="Group 9">
              <a:extLst>
                <a:ext uri="{FF2B5EF4-FFF2-40B4-BE49-F238E27FC236}">
                  <a16:creationId xmlns:a16="http://schemas.microsoft.com/office/drawing/2014/main" id="{77DAD5B2-42CD-4770-A220-0D0D4D41051A}"/>
                </a:ext>
              </a:extLst>
            </p:cNvPr>
            <p:cNvGrpSpPr/>
            <p:nvPr/>
          </p:nvGrpSpPr>
          <p:grpSpPr>
            <a:xfrm>
              <a:off x="5497582" y="777801"/>
              <a:ext cx="3561534" cy="672396"/>
              <a:chOff x="0" y="1343"/>
              <a:chExt cx="8535500" cy="608400"/>
            </a:xfrm>
          </p:grpSpPr>
          <p:sp>
            <p:nvSpPr>
              <p:cNvPr id="11" name="Rectangle: Rounded Corners 10">
                <a:extLst>
                  <a:ext uri="{FF2B5EF4-FFF2-40B4-BE49-F238E27FC236}">
                    <a16:creationId xmlns:a16="http://schemas.microsoft.com/office/drawing/2014/main" id="{69298C87-1103-C15C-BFC9-94081E9D1625}"/>
                  </a:ext>
                </a:extLst>
              </p:cNvPr>
              <p:cNvSpPr/>
              <p:nvPr/>
            </p:nvSpPr>
            <p:spPr>
              <a:xfrm>
                <a:off x="0" y="1343"/>
                <a:ext cx="8535500" cy="608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2" name="Rectangle: Rounded Corners 4">
                <a:extLst>
                  <a:ext uri="{FF2B5EF4-FFF2-40B4-BE49-F238E27FC236}">
                    <a16:creationId xmlns:a16="http://schemas.microsoft.com/office/drawing/2014/main" id="{E18076F0-3098-B93F-FBC7-6AA4E35A07F8}"/>
                  </a:ext>
                </a:extLst>
              </p:cNvPr>
              <p:cNvSpPr txBox="1"/>
              <p:nvPr/>
            </p:nvSpPr>
            <p:spPr>
              <a:xfrm>
                <a:off x="29700" y="31043"/>
                <a:ext cx="8476100" cy="549000"/>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dirty="0"/>
                  <a:t>WHERE is selective use LIKE along with wildcards ‘%’</a:t>
                </a:r>
              </a:p>
            </p:txBody>
          </p:sp>
        </p:grpSp>
        <p:sp>
          <p:nvSpPr>
            <p:cNvPr id="13" name="Arrow: Down 12">
              <a:extLst>
                <a:ext uri="{FF2B5EF4-FFF2-40B4-BE49-F238E27FC236}">
                  <a16:creationId xmlns:a16="http://schemas.microsoft.com/office/drawing/2014/main" id="{DA14F23F-051E-0B75-0DAB-A822EE5A2E5C}"/>
                </a:ext>
              </a:extLst>
            </p:cNvPr>
            <p:cNvSpPr/>
            <p:nvPr/>
          </p:nvSpPr>
          <p:spPr>
            <a:xfrm>
              <a:off x="8069867" y="1450197"/>
              <a:ext cx="554636" cy="768347"/>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F19F9016-B9B9-F92B-3B4A-7AA2A9BB70B1}"/>
                </a:ext>
              </a:extLst>
            </p:cNvPr>
            <p:cNvSpPr/>
            <p:nvPr/>
          </p:nvSpPr>
          <p:spPr>
            <a:xfrm rot="10800000">
              <a:off x="1304258" y="3186515"/>
              <a:ext cx="554636" cy="768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3">
            <a:extLst>
              <a:ext uri="{FF2B5EF4-FFF2-40B4-BE49-F238E27FC236}">
                <a16:creationId xmlns:a16="http://schemas.microsoft.com/office/drawing/2014/main" id="{3E028853-AB52-6726-B247-94576F64B7BA}"/>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115</a:t>
            </a:fld>
            <a:endParaRPr lang="en-US" dirty="0"/>
          </a:p>
        </p:txBody>
      </p:sp>
      <p:sp>
        <p:nvSpPr>
          <p:cNvPr id="17" name="Slide Number Placeholder 16">
            <a:extLst>
              <a:ext uri="{FF2B5EF4-FFF2-40B4-BE49-F238E27FC236}">
                <a16:creationId xmlns:a16="http://schemas.microsoft.com/office/drawing/2014/main" id="{07A1046C-3F1E-3D9F-9C92-1137F270FB87}"/>
              </a:ext>
            </a:extLst>
          </p:cNvPr>
          <p:cNvSpPr>
            <a:spLocks noGrp="1"/>
          </p:cNvSpPr>
          <p:nvPr>
            <p:ph type="sldNum" sz="quarter" idx="18"/>
          </p:nvPr>
        </p:nvSpPr>
        <p:spPr/>
        <p:txBody>
          <a:bodyPr/>
          <a:lstStyle/>
          <a:p>
            <a:fld id="{0EBA9DDB-6B4F-E349-9000-1D5D9A9CB687}" type="slidenum">
              <a:rPr lang="en-US" smtClean="0"/>
              <a:pPr/>
              <a:t>115</a:t>
            </a:fld>
            <a:endParaRPr lang="en-US" dirty="0"/>
          </a:p>
        </p:txBody>
      </p:sp>
      <p:pic>
        <p:nvPicPr>
          <p:cNvPr id="19" name="Picture 18">
            <a:extLst>
              <a:ext uri="{FF2B5EF4-FFF2-40B4-BE49-F238E27FC236}">
                <a16:creationId xmlns:a16="http://schemas.microsoft.com/office/drawing/2014/main" id="{A2C1DE60-B923-97D3-843A-7950E154367D}"/>
              </a:ext>
            </a:extLst>
          </p:cNvPr>
          <p:cNvPicPr>
            <a:picLocks noChangeAspect="1"/>
          </p:cNvPicPr>
          <p:nvPr/>
        </p:nvPicPr>
        <p:blipFill>
          <a:blip r:embed="rId3"/>
          <a:stretch>
            <a:fillRect/>
          </a:stretch>
        </p:blipFill>
        <p:spPr>
          <a:xfrm>
            <a:off x="314047" y="1019881"/>
            <a:ext cx="6065487" cy="3531612"/>
          </a:xfrm>
          <a:prstGeom prst="rect">
            <a:avLst/>
          </a:prstGeom>
          <a:ln>
            <a:solidFill>
              <a:schemeClr val="tx1"/>
            </a:solidFill>
          </a:ln>
        </p:spPr>
      </p:pic>
      <p:pic>
        <p:nvPicPr>
          <p:cNvPr id="21" name="Picture 20">
            <a:extLst>
              <a:ext uri="{FF2B5EF4-FFF2-40B4-BE49-F238E27FC236}">
                <a16:creationId xmlns:a16="http://schemas.microsoft.com/office/drawing/2014/main" id="{F78EF3FF-CDAA-D3E3-DF66-B3DF7B5F68B0}"/>
              </a:ext>
            </a:extLst>
          </p:cNvPr>
          <p:cNvPicPr>
            <a:picLocks noChangeAspect="1"/>
          </p:cNvPicPr>
          <p:nvPr/>
        </p:nvPicPr>
        <p:blipFill>
          <a:blip r:embed="rId4"/>
          <a:stretch>
            <a:fillRect/>
          </a:stretch>
        </p:blipFill>
        <p:spPr>
          <a:xfrm>
            <a:off x="5085076" y="3879462"/>
            <a:ext cx="6901450" cy="2526575"/>
          </a:xfrm>
          <a:prstGeom prst="rect">
            <a:avLst/>
          </a:prstGeom>
          <a:ln>
            <a:solidFill>
              <a:schemeClr val="tx1"/>
            </a:solidFill>
          </a:ln>
        </p:spPr>
      </p:pic>
    </p:spTree>
    <p:extLst>
      <p:ext uri="{BB962C8B-B14F-4D97-AF65-F5344CB8AC3E}">
        <p14:creationId xmlns:p14="http://schemas.microsoft.com/office/powerpoint/2010/main" val="4228067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52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615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01FEA7-CC25-1971-A8AF-ABA2C2939ED3}"/>
            </a:ext>
          </a:extLst>
        </p:cNvPr>
        <p:cNvGrpSpPr/>
        <p:nvPr/>
      </p:nvGrpSpPr>
      <p:grpSpPr>
        <a:xfrm>
          <a:off x="0" y="0"/>
          <a:ext cx="0" cy="0"/>
          <a:chOff x="0" y="0"/>
          <a:chExt cx="0" cy="0"/>
        </a:xfrm>
      </p:grpSpPr>
    </p:spTree>
    <p:extLst>
      <p:ext uri="{BB962C8B-B14F-4D97-AF65-F5344CB8AC3E}">
        <p14:creationId xmlns:p14="http://schemas.microsoft.com/office/powerpoint/2010/main" val="3585853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4431-C4D5-B205-643C-D74BB690A562}"/>
              </a:ext>
            </a:extLst>
          </p:cNvPr>
          <p:cNvSpPr>
            <a:spLocks noGrp="1"/>
          </p:cNvSpPr>
          <p:nvPr>
            <p:ph type="title"/>
          </p:nvPr>
        </p:nvSpPr>
        <p:spPr/>
        <p:txBody>
          <a:bodyPr/>
          <a:lstStyle/>
          <a:p>
            <a:r>
              <a:rPr lang="en-US" dirty="0"/>
              <a:t>Why Is This So Important?</a:t>
            </a:r>
          </a:p>
        </p:txBody>
      </p:sp>
      <p:sp>
        <p:nvSpPr>
          <p:cNvPr id="5" name="Freeform: Shape 4">
            <a:extLst>
              <a:ext uri="{FF2B5EF4-FFF2-40B4-BE49-F238E27FC236}">
                <a16:creationId xmlns:a16="http://schemas.microsoft.com/office/drawing/2014/main" id="{B7BDF792-30FA-5071-3ACC-37874D7881B5}"/>
              </a:ext>
            </a:extLst>
          </p:cNvPr>
          <p:cNvSpPr/>
          <p:nvPr/>
        </p:nvSpPr>
        <p:spPr>
          <a:xfrm>
            <a:off x="428625" y="12605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Smartphones rely on SQLite to store data</a:t>
            </a:r>
          </a:p>
        </p:txBody>
      </p:sp>
      <p:sp>
        <p:nvSpPr>
          <p:cNvPr id="7" name="Freeform: Shape 6">
            <a:extLst>
              <a:ext uri="{FF2B5EF4-FFF2-40B4-BE49-F238E27FC236}">
                <a16:creationId xmlns:a16="http://schemas.microsoft.com/office/drawing/2014/main" id="{3EEABF93-19CF-94E6-22F9-E70479470F3B}"/>
              </a:ext>
            </a:extLst>
          </p:cNvPr>
          <p:cNvSpPr/>
          <p:nvPr/>
        </p:nvSpPr>
        <p:spPr>
          <a:xfrm>
            <a:off x="428625" y="21803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New features can be added to applications</a:t>
            </a:r>
          </a:p>
        </p:txBody>
      </p:sp>
      <p:sp>
        <p:nvSpPr>
          <p:cNvPr id="8" name="Freeform: Shape 7">
            <a:extLst>
              <a:ext uri="{FF2B5EF4-FFF2-40B4-BE49-F238E27FC236}">
                <a16:creationId xmlns:a16="http://schemas.microsoft.com/office/drawing/2014/main" id="{29ED7CC0-EC1D-86AA-2FFF-C9B9E6306590}"/>
              </a:ext>
            </a:extLst>
          </p:cNvPr>
          <p:cNvSpPr/>
          <p:nvPr/>
        </p:nvSpPr>
        <p:spPr>
          <a:xfrm>
            <a:off x="428625" y="31001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Database schemas can change</a:t>
            </a:r>
          </a:p>
        </p:txBody>
      </p:sp>
      <p:sp>
        <p:nvSpPr>
          <p:cNvPr id="9" name="Freeform: Shape 8">
            <a:extLst>
              <a:ext uri="{FF2B5EF4-FFF2-40B4-BE49-F238E27FC236}">
                <a16:creationId xmlns:a16="http://schemas.microsoft.com/office/drawing/2014/main" id="{E1B02D46-1A2A-2305-FED6-AB7AA6B12124}"/>
              </a:ext>
            </a:extLst>
          </p:cNvPr>
          <p:cNvSpPr/>
          <p:nvPr/>
        </p:nvSpPr>
        <p:spPr>
          <a:xfrm>
            <a:off x="428625" y="40199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Not everything is parsed</a:t>
            </a:r>
          </a:p>
        </p:txBody>
      </p:sp>
      <p:sp>
        <p:nvSpPr>
          <p:cNvPr id="10" name="Freeform: Shape 9">
            <a:extLst>
              <a:ext uri="{FF2B5EF4-FFF2-40B4-BE49-F238E27FC236}">
                <a16:creationId xmlns:a16="http://schemas.microsoft.com/office/drawing/2014/main" id="{F2FDF7F8-F121-D209-B696-AF7CC609C96B}"/>
              </a:ext>
            </a:extLst>
          </p:cNvPr>
          <p:cNvSpPr/>
          <p:nvPr/>
        </p:nvSpPr>
        <p:spPr>
          <a:xfrm>
            <a:off x="428625" y="49397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Not every bit of information is extracted</a:t>
            </a:r>
          </a:p>
        </p:txBody>
      </p:sp>
      <p:sp>
        <p:nvSpPr>
          <p:cNvPr id="11" name="Freeform: Shape 10">
            <a:extLst>
              <a:ext uri="{FF2B5EF4-FFF2-40B4-BE49-F238E27FC236}">
                <a16:creationId xmlns:a16="http://schemas.microsoft.com/office/drawing/2014/main" id="{525D9525-3FB8-9693-F595-100D0C05D1BA}"/>
              </a:ext>
            </a:extLst>
          </p:cNvPr>
          <p:cNvSpPr/>
          <p:nvPr/>
        </p:nvSpPr>
        <p:spPr>
          <a:xfrm>
            <a:off x="428625" y="585954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kern="1200" dirty="0"/>
              <a:t>Tools use these queries to extract pertinent data</a:t>
            </a:r>
          </a:p>
        </p:txBody>
      </p:sp>
      <p:sp>
        <p:nvSpPr>
          <p:cNvPr id="6" name="Slide Number Placeholder 3">
            <a:extLst>
              <a:ext uri="{FF2B5EF4-FFF2-40B4-BE49-F238E27FC236}">
                <a16:creationId xmlns:a16="http://schemas.microsoft.com/office/drawing/2014/main" id="{002BB7F5-D5E0-30EB-425D-B866C407389A}"/>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119</a:t>
            </a:fld>
            <a:endParaRPr lang="en-US" dirty="0"/>
          </a:p>
        </p:txBody>
      </p:sp>
      <p:sp>
        <p:nvSpPr>
          <p:cNvPr id="3" name="Slide Number Placeholder 2">
            <a:extLst>
              <a:ext uri="{FF2B5EF4-FFF2-40B4-BE49-F238E27FC236}">
                <a16:creationId xmlns:a16="http://schemas.microsoft.com/office/drawing/2014/main" id="{2C3E29E0-BF1A-FB80-0A8E-05B40B29CF5C}"/>
              </a:ext>
            </a:extLst>
          </p:cNvPr>
          <p:cNvSpPr>
            <a:spLocks noGrp="1"/>
          </p:cNvSpPr>
          <p:nvPr>
            <p:ph type="sldNum" sz="quarter" idx="15"/>
          </p:nvPr>
        </p:nvSpPr>
        <p:spPr/>
        <p:txBody>
          <a:bodyPr/>
          <a:lstStyle/>
          <a:p>
            <a:fld id="{0EBA9DDB-6B4F-E349-9000-1D5D9A9CB687}" type="slidenum">
              <a:rPr lang="en-US" smtClean="0"/>
              <a:pPr/>
              <a:t>119</a:t>
            </a:fld>
            <a:endParaRPr lang="en-US" dirty="0"/>
          </a:p>
        </p:txBody>
      </p:sp>
    </p:spTree>
    <p:extLst>
      <p:ext uri="{BB962C8B-B14F-4D97-AF65-F5344CB8AC3E}">
        <p14:creationId xmlns:p14="http://schemas.microsoft.com/office/powerpoint/2010/main" val="320685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CE5FBD-9CD7-96DB-914A-6A8B7B41EA27}"/>
              </a:ext>
            </a:extLst>
          </p:cNvPr>
          <p:cNvSpPr>
            <a:spLocks noGrp="1"/>
          </p:cNvSpPr>
          <p:nvPr>
            <p:ph type="sldNum" sz="quarter" idx="12"/>
          </p:nvPr>
        </p:nvSpPr>
        <p:spPr>
          <a:xfrm>
            <a:off x="11746387" y="0"/>
            <a:ext cx="445613" cy="314683"/>
          </a:xfrm>
        </p:spPr>
        <p:txBody>
          <a:bodyPr wrap="none" anchor="t">
            <a:normAutofit/>
          </a:bodyPr>
          <a:lstStyle/>
          <a:p>
            <a:pPr>
              <a:spcAft>
                <a:spcPts val="600"/>
              </a:spcAft>
            </a:pPr>
            <a:fld id="{0EBA9DDB-6B4F-E349-9000-1D5D9A9CB687}" type="slidenum">
              <a:rPr lang="en-US" smtClean="0"/>
              <a:pPr>
                <a:spcAft>
                  <a:spcPts val="600"/>
                </a:spcAft>
              </a:pPr>
              <a:t>12</a:t>
            </a:fld>
            <a:endParaRPr lang="en-US"/>
          </a:p>
        </p:txBody>
      </p:sp>
      <p:sp>
        <p:nvSpPr>
          <p:cNvPr id="2" name="Title 1">
            <a:extLst>
              <a:ext uri="{FF2B5EF4-FFF2-40B4-BE49-F238E27FC236}">
                <a16:creationId xmlns:a16="http://schemas.microsoft.com/office/drawing/2014/main" id="{29F35EE2-F575-EB58-C55C-C2F272D6F858}"/>
              </a:ext>
            </a:extLst>
          </p:cNvPr>
          <p:cNvSpPr>
            <a:spLocks noGrp="1"/>
          </p:cNvSpPr>
          <p:nvPr>
            <p:ph type="title"/>
          </p:nvPr>
        </p:nvSpPr>
        <p:spPr>
          <a:xfrm>
            <a:off x="428624" y="428624"/>
            <a:ext cx="11334750" cy="623211"/>
          </a:xfrm>
        </p:spPr>
        <p:txBody>
          <a:bodyPr wrap="square" anchor="t">
            <a:normAutofit/>
          </a:bodyPr>
          <a:lstStyle/>
          <a:p>
            <a:r>
              <a:rPr lang="en-US" dirty="0"/>
              <a:t>Keeping the Pace</a:t>
            </a:r>
          </a:p>
        </p:txBody>
      </p:sp>
      <p:graphicFrame>
        <p:nvGraphicFramePr>
          <p:cNvPr id="12" name="Content Placeholder 11">
            <a:extLst>
              <a:ext uri="{FF2B5EF4-FFF2-40B4-BE49-F238E27FC236}">
                <a16:creationId xmlns:a16="http://schemas.microsoft.com/office/drawing/2014/main" id="{B08ED7F9-8AB7-0E04-1FC0-DD1A4CDE5BAE}"/>
              </a:ext>
            </a:extLst>
          </p:cNvPr>
          <p:cNvGraphicFramePr>
            <a:graphicFrameLocks noGrp="1"/>
          </p:cNvGraphicFramePr>
          <p:nvPr>
            <p:ph sz="quarter" idx="18"/>
            <p:extLst>
              <p:ext uri="{D42A27DB-BD31-4B8C-83A1-F6EECF244321}">
                <p14:modId xmlns:p14="http://schemas.microsoft.com/office/powerpoint/2010/main" val="614387300"/>
              </p:ext>
            </p:extLst>
          </p:nvPr>
        </p:nvGraphicFramePr>
        <p:xfrm>
          <a:off x="428625" y="1233488"/>
          <a:ext cx="5572125" cy="5472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Image from Oleksiy Mark/Shutterstock.com">
            <a:extLst>
              <a:ext uri="{FF2B5EF4-FFF2-40B4-BE49-F238E27FC236}">
                <a16:creationId xmlns:a16="http://schemas.microsoft.com/office/drawing/2014/main" id="{9CD46545-51FB-F90C-8111-653B1C4A96E5}"/>
              </a:ext>
            </a:extLst>
          </p:cNvPr>
          <p:cNvPicPr>
            <a:picLocks noChangeAspect="1"/>
          </p:cNvPicPr>
          <p:nvPr/>
        </p:nvPicPr>
        <p:blipFill rotWithShape="1">
          <a:blip r:embed="rId8"/>
          <a:srcRect l="17776" r="5852" b="-2"/>
          <a:stretch/>
        </p:blipFill>
        <p:spPr>
          <a:xfrm>
            <a:off x="6191252" y="1066123"/>
            <a:ext cx="5572125" cy="5472111"/>
          </a:xfrm>
          <a:prstGeom prst="rect">
            <a:avLst/>
          </a:prstGeom>
          <a:noFill/>
        </p:spPr>
      </p:pic>
      <p:sp>
        <p:nvSpPr>
          <p:cNvPr id="11" name="TextBox 10">
            <a:extLst>
              <a:ext uri="{FF2B5EF4-FFF2-40B4-BE49-F238E27FC236}">
                <a16:creationId xmlns:a16="http://schemas.microsoft.com/office/drawing/2014/main" id="{A5CB0DCD-F2E3-38AE-0869-E623E822F74D}"/>
              </a:ext>
            </a:extLst>
          </p:cNvPr>
          <p:cNvSpPr txBox="1"/>
          <p:nvPr/>
        </p:nvSpPr>
        <p:spPr>
          <a:xfrm>
            <a:off x="6191252" y="6552522"/>
            <a:ext cx="6101442" cy="338554"/>
          </a:xfrm>
          <a:prstGeom prst="rect">
            <a:avLst/>
          </a:prstGeom>
          <a:noFill/>
        </p:spPr>
        <p:txBody>
          <a:bodyPr wrap="square">
            <a:spAutoFit/>
          </a:bodyPr>
          <a:lstStyle/>
          <a:p>
            <a:r>
              <a:rPr lang="en-US" sz="1600" dirty="0"/>
              <a:t>Image from Oleksiy Mark/</a:t>
            </a:r>
            <a:r>
              <a:rPr lang="en-US" sz="1600" dirty="0" err="1"/>
              <a:t>Shutterstock.com</a:t>
            </a:r>
            <a:endParaRPr lang="en-US" sz="1600" dirty="0"/>
          </a:p>
        </p:txBody>
      </p:sp>
    </p:spTree>
    <p:extLst>
      <p:ext uri="{BB962C8B-B14F-4D97-AF65-F5344CB8AC3E}">
        <p14:creationId xmlns:p14="http://schemas.microsoft.com/office/powerpoint/2010/main" val="2395919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E2883-2795-7689-6975-DF3D6FA2E7F2}"/>
              </a:ext>
            </a:extLst>
          </p:cNvPr>
          <p:cNvSpPr>
            <a:spLocks noGrp="1"/>
          </p:cNvSpPr>
          <p:nvPr>
            <p:ph type="title"/>
          </p:nvPr>
        </p:nvSpPr>
        <p:spPr>
          <a:xfrm>
            <a:off x="666426" y="2213642"/>
            <a:ext cx="11525574" cy="2061861"/>
          </a:xfrm>
        </p:spPr>
        <p:txBody>
          <a:bodyPr/>
          <a:lstStyle/>
          <a:p>
            <a:r>
              <a:rPr lang="en-US" sz="6000" dirty="0"/>
              <a:t>SQLite Analysis and Query Language</a:t>
            </a:r>
            <a:endParaRPr lang="en-US" dirty="0"/>
          </a:p>
        </p:txBody>
      </p:sp>
      <p:sp>
        <p:nvSpPr>
          <p:cNvPr id="6" name="Text Placeholder 5">
            <a:extLst>
              <a:ext uri="{FF2B5EF4-FFF2-40B4-BE49-F238E27FC236}">
                <a16:creationId xmlns:a16="http://schemas.microsoft.com/office/drawing/2014/main" id="{12E7D68C-D9F4-78E1-8E7F-17251171C165}"/>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5C6B8682-1019-78C6-8BF0-589EEB5472C1}"/>
              </a:ext>
            </a:extLst>
          </p:cNvPr>
          <p:cNvSpPr>
            <a:spLocks noGrp="1"/>
          </p:cNvSpPr>
          <p:nvPr>
            <p:ph type="body" sz="quarter" idx="11"/>
          </p:nvPr>
        </p:nvSpPr>
        <p:spPr/>
        <p:txBody>
          <a:bodyPr/>
          <a:lstStyle/>
          <a:p>
            <a:r>
              <a:rPr lang="en-US" dirty="0"/>
              <a:t>Lab 1.4</a:t>
            </a:r>
          </a:p>
        </p:txBody>
      </p:sp>
    </p:spTree>
    <p:extLst>
      <p:ext uri="{BB962C8B-B14F-4D97-AF65-F5344CB8AC3E}">
        <p14:creationId xmlns:p14="http://schemas.microsoft.com/office/powerpoint/2010/main" val="10147593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F3F17-3700-824B-C5EE-D4665BF53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46F46-FCB8-1A04-0C68-5B305325F4A0}"/>
              </a:ext>
            </a:extLst>
          </p:cNvPr>
          <p:cNvSpPr>
            <a:spLocks noGrp="1"/>
          </p:cNvSpPr>
          <p:nvPr>
            <p:ph type="title"/>
          </p:nvPr>
        </p:nvSpPr>
        <p:spPr/>
        <p:txBody>
          <a:bodyPr/>
          <a:lstStyle/>
          <a:p>
            <a:r>
              <a:rPr lang="en-US" dirty="0"/>
              <a:t>Mobile File Formats: SQLite Temporary Files </a:t>
            </a:r>
          </a:p>
        </p:txBody>
      </p:sp>
      <p:sp>
        <p:nvSpPr>
          <p:cNvPr id="3" name="Content Placeholder 2">
            <a:extLst>
              <a:ext uri="{FF2B5EF4-FFF2-40B4-BE49-F238E27FC236}">
                <a16:creationId xmlns:a16="http://schemas.microsoft.com/office/drawing/2014/main" id="{7BA091CC-EB74-412A-8029-B240391FBA45}"/>
              </a:ext>
            </a:extLst>
          </p:cNvPr>
          <p:cNvSpPr>
            <a:spLocks noGrp="1"/>
          </p:cNvSpPr>
          <p:nvPr>
            <p:ph sz="quarter" idx="12"/>
          </p:nvPr>
        </p:nvSpPr>
        <p:spPr>
          <a:xfrm>
            <a:off x="229272" y="1233489"/>
            <a:ext cx="11949080" cy="963802"/>
          </a:xfrm>
        </p:spPr>
        <p:txBody>
          <a:bodyPr/>
          <a:lstStyle/>
          <a:p>
            <a:pPr marL="0" indent="0">
              <a:buNone/>
            </a:pPr>
            <a:r>
              <a:rPr lang="en-AU" sz="2400" b="1" kern="1200" dirty="0"/>
              <a:t>SQL Temporary Files can contain evidentiary data, but this data can be missed by non-forensic SQLite viewers.</a:t>
            </a:r>
            <a:endParaRPr lang="en-US" sz="2400" b="1" kern="1200" dirty="0"/>
          </a:p>
          <a:p>
            <a:endParaRPr lang="en-US" dirty="0"/>
          </a:p>
        </p:txBody>
      </p:sp>
      <p:sp>
        <p:nvSpPr>
          <p:cNvPr id="7" name="Freeform: Shape 6">
            <a:extLst>
              <a:ext uri="{FF2B5EF4-FFF2-40B4-BE49-F238E27FC236}">
                <a16:creationId xmlns:a16="http://schemas.microsoft.com/office/drawing/2014/main" id="{51E7444F-3E9F-22E4-58F4-B833FA6535E9}"/>
              </a:ext>
            </a:extLst>
          </p:cNvPr>
          <p:cNvSpPr/>
          <p:nvPr/>
        </p:nvSpPr>
        <p:spPr>
          <a:xfrm>
            <a:off x="229271" y="2059834"/>
            <a:ext cx="11753462" cy="631800"/>
          </a:xfrm>
          <a:custGeom>
            <a:avLst/>
            <a:gdLst>
              <a:gd name="connsiteX0" fmla="*/ 0 w 11753462"/>
              <a:gd name="connsiteY0" fmla="*/ 105302 h 631800"/>
              <a:gd name="connsiteX1" fmla="*/ 105302 w 11753462"/>
              <a:gd name="connsiteY1" fmla="*/ 0 h 631800"/>
              <a:gd name="connsiteX2" fmla="*/ 11648160 w 11753462"/>
              <a:gd name="connsiteY2" fmla="*/ 0 h 631800"/>
              <a:gd name="connsiteX3" fmla="*/ 11753462 w 11753462"/>
              <a:gd name="connsiteY3" fmla="*/ 105302 h 631800"/>
              <a:gd name="connsiteX4" fmla="*/ 11753462 w 11753462"/>
              <a:gd name="connsiteY4" fmla="*/ 526498 h 631800"/>
              <a:gd name="connsiteX5" fmla="*/ 11648160 w 11753462"/>
              <a:gd name="connsiteY5" fmla="*/ 631800 h 631800"/>
              <a:gd name="connsiteX6" fmla="*/ 105302 w 11753462"/>
              <a:gd name="connsiteY6" fmla="*/ 631800 h 631800"/>
              <a:gd name="connsiteX7" fmla="*/ 0 w 11753462"/>
              <a:gd name="connsiteY7" fmla="*/ 526498 h 631800"/>
              <a:gd name="connsiteX8" fmla="*/ 0 w 11753462"/>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53462" h="631800">
                <a:moveTo>
                  <a:pt x="0" y="105302"/>
                </a:moveTo>
                <a:cubicBezTo>
                  <a:pt x="0" y="47145"/>
                  <a:pt x="47145" y="0"/>
                  <a:pt x="105302" y="0"/>
                </a:cubicBezTo>
                <a:lnTo>
                  <a:pt x="11648160" y="0"/>
                </a:lnTo>
                <a:cubicBezTo>
                  <a:pt x="11706317" y="0"/>
                  <a:pt x="11753462" y="47145"/>
                  <a:pt x="11753462" y="105302"/>
                </a:cubicBezTo>
                <a:lnTo>
                  <a:pt x="11753462" y="526498"/>
                </a:lnTo>
                <a:cubicBezTo>
                  <a:pt x="11753462" y="584655"/>
                  <a:pt x="11706317" y="631800"/>
                  <a:pt x="11648160" y="631800"/>
                </a:cubicBezTo>
                <a:lnTo>
                  <a:pt x="105302" y="631800"/>
                </a:lnTo>
                <a:cubicBezTo>
                  <a:pt x="47145" y="631800"/>
                  <a:pt x="0" y="584655"/>
                  <a:pt x="0" y="526498"/>
                </a:cubicBezTo>
                <a:lnTo>
                  <a:pt x="0" y="105302"/>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a:lnSpc>
                <a:spcPct val="90000"/>
              </a:lnSpc>
              <a:spcBef>
                <a:spcPct val="0"/>
              </a:spcBef>
              <a:spcAft>
                <a:spcPct val="35000"/>
              </a:spcAft>
              <a:buNone/>
            </a:pPr>
            <a:r>
              <a:rPr lang="en-US" sz="2200" kern="1200" dirty="0"/>
              <a:t>Journal Files</a:t>
            </a:r>
          </a:p>
        </p:txBody>
      </p:sp>
      <p:sp>
        <p:nvSpPr>
          <p:cNvPr id="8" name="Freeform: Shape 7">
            <a:extLst>
              <a:ext uri="{FF2B5EF4-FFF2-40B4-BE49-F238E27FC236}">
                <a16:creationId xmlns:a16="http://schemas.microsoft.com/office/drawing/2014/main" id="{9FC56222-38B4-8D9A-B53E-91FFC28CE745}"/>
              </a:ext>
            </a:extLst>
          </p:cNvPr>
          <p:cNvSpPr/>
          <p:nvPr/>
        </p:nvSpPr>
        <p:spPr>
          <a:xfrm>
            <a:off x="229271" y="2691634"/>
            <a:ext cx="11753462" cy="628762"/>
          </a:xfrm>
          <a:custGeom>
            <a:avLst/>
            <a:gdLst>
              <a:gd name="connsiteX0" fmla="*/ 0 w 11753462"/>
              <a:gd name="connsiteY0" fmla="*/ 0 h 628762"/>
              <a:gd name="connsiteX1" fmla="*/ 11753462 w 11753462"/>
              <a:gd name="connsiteY1" fmla="*/ 0 h 628762"/>
              <a:gd name="connsiteX2" fmla="*/ 11753462 w 11753462"/>
              <a:gd name="connsiteY2" fmla="*/ 628762 h 628762"/>
              <a:gd name="connsiteX3" fmla="*/ 0 w 11753462"/>
              <a:gd name="connsiteY3" fmla="*/ 628762 h 628762"/>
              <a:gd name="connsiteX4" fmla="*/ 0 w 11753462"/>
              <a:gd name="connsiteY4" fmla="*/ 0 h 628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462" h="628762">
                <a:moveTo>
                  <a:pt x="0" y="0"/>
                </a:moveTo>
                <a:lnTo>
                  <a:pt x="11753462" y="0"/>
                </a:lnTo>
                <a:lnTo>
                  <a:pt x="11753462" y="628762"/>
                </a:lnTo>
                <a:lnTo>
                  <a:pt x="0" y="628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AU" sz="2000" kern="1200" dirty="0"/>
              <a:t>Store original data before a transaction change so the database can be restored to a known state if an error occurs (created by default). </a:t>
            </a:r>
            <a:endParaRPr lang="en-US" sz="2000" kern="1200" dirty="0"/>
          </a:p>
        </p:txBody>
      </p:sp>
      <p:sp>
        <p:nvSpPr>
          <p:cNvPr id="9" name="Freeform: Shape 8">
            <a:extLst>
              <a:ext uri="{FF2B5EF4-FFF2-40B4-BE49-F238E27FC236}">
                <a16:creationId xmlns:a16="http://schemas.microsoft.com/office/drawing/2014/main" id="{C6FB9E81-CD05-BF7D-06CF-77DF9FBE9EB4}"/>
              </a:ext>
            </a:extLst>
          </p:cNvPr>
          <p:cNvSpPr/>
          <p:nvPr/>
        </p:nvSpPr>
        <p:spPr>
          <a:xfrm>
            <a:off x="229271" y="3320396"/>
            <a:ext cx="11753462" cy="631800"/>
          </a:xfrm>
          <a:custGeom>
            <a:avLst/>
            <a:gdLst>
              <a:gd name="connsiteX0" fmla="*/ 0 w 11753462"/>
              <a:gd name="connsiteY0" fmla="*/ 105302 h 631800"/>
              <a:gd name="connsiteX1" fmla="*/ 105302 w 11753462"/>
              <a:gd name="connsiteY1" fmla="*/ 0 h 631800"/>
              <a:gd name="connsiteX2" fmla="*/ 11648160 w 11753462"/>
              <a:gd name="connsiteY2" fmla="*/ 0 h 631800"/>
              <a:gd name="connsiteX3" fmla="*/ 11753462 w 11753462"/>
              <a:gd name="connsiteY3" fmla="*/ 105302 h 631800"/>
              <a:gd name="connsiteX4" fmla="*/ 11753462 w 11753462"/>
              <a:gd name="connsiteY4" fmla="*/ 526498 h 631800"/>
              <a:gd name="connsiteX5" fmla="*/ 11648160 w 11753462"/>
              <a:gd name="connsiteY5" fmla="*/ 631800 h 631800"/>
              <a:gd name="connsiteX6" fmla="*/ 105302 w 11753462"/>
              <a:gd name="connsiteY6" fmla="*/ 631800 h 631800"/>
              <a:gd name="connsiteX7" fmla="*/ 0 w 11753462"/>
              <a:gd name="connsiteY7" fmla="*/ 526498 h 631800"/>
              <a:gd name="connsiteX8" fmla="*/ 0 w 11753462"/>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53462" h="631800">
                <a:moveTo>
                  <a:pt x="0" y="105302"/>
                </a:moveTo>
                <a:cubicBezTo>
                  <a:pt x="0" y="47145"/>
                  <a:pt x="47145" y="0"/>
                  <a:pt x="105302" y="0"/>
                </a:cubicBezTo>
                <a:lnTo>
                  <a:pt x="11648160" y="0"/>
                </a:lnTo>
                <a:cubicBezTo>
                  <a:pt x="11706317" y="0"/>
                  <a:pt x="11753462" y="47145"/>
                  <a:pt x="11753462" y="105302"/>
                </a:cubicBezTo>
                <a:lnTo>
                  <a:pt x="11753462" y="526498"/>
                </a:lnTo>
                <a:cubicBezTo>
                  <a:pt x="11753462" y="584655"/>
                  <a:pt x="11706317" y="631800"/>
                  <a:pt x="11648160" y="631800"/>
                </a:cubicBezTo>
                <a:lnTo>
                  <a:pt x="105302" y="631800"/>
                </a:lnTo>
                <a:cubicBezTo>
                  <a:pt x="47145" y="631800"/>
                  <a:pt x="0" y="584655"/>
                  <a:pt x="0" y="526498"/>
                </a:cubicBezTo>
                <a:lnTo>
                  <a:pt x="0" y="105302"/>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rtl="0">
              <a:lnSpc>
                <a:spcPct val="90000"/>
              </a:lnSpc>
              <a:spcBef>
                <a:spcPct val="0"/>
              </a:spcBef>
              <a:spcAft>
                <a:spcPct val="35000"/>
              </a:spcAft>
              <a:buNone/>
            </a:pPr>
            <a:r>
              <a:rPr lang="en-US" sz="2200" kern="1200" dirty="0"/>
              <a:t>WAL (Write Ahead Logs) content that is committed for the SQLite database</a:t>
            </a:r>
          </a:p>
        </p:txBody>
      </p:sp>
      <p:sp>
        <p:nvSpPr>
          <p:cNvPr id="10" name="Freeform: Shape 9">
            <a:extLst>
              <a:ext uri="{FF2B5EF4-FFF2-40B4-BE49-F238E27FC236}">
                <a16:creationId xmlns:a16="http://schemas.microsoft.com/office/drawing/2014/main" id="{4C843E29-437D-4E91-8319-E81271ED5D98}"/>
              </a:ext>
            </a:extLst>
          </p:cNvPr>
          <p:cNvSpPr/>
          <p:nvPr/>
        </p:nvSpPr>
        <p:spPr>
          <a:xfrm>
            <a:off x="229271" y="3952196"/>
            <a:ext cx="11753462" cy="1257525"/>
          </a:xfrm>
          <a:custGeom>
            <a:avLst/>
            <a:gdLst>
              <a:gd name="connsiteX0" fmla="*/ 0 w 11753462"/>
              <a:gd name="connsiteY0" fmla="*/ 0 h 1257525"/>
              <a:gd name="connsiteX1" fmla="*/ 11753462 w 11753462"/>
              <a:gd name="connsiteY1" fmla="*/ 0 h 1257525"/>
              <a:gd name="connsiteX2" fmla="*/ 11753462 w 11753462"/>
              <a:gd name="connsiteY2" fmla="*/ 1257525 h 1257525"/>
              <a:gd name="connsiteX3" fmla="*/ 0 w 11753462"/>
              <a:gd name="connsiteY3" fmla="*/ 1257525 h 1257525"/>
              <a:gd name="connsiteX4" fmla="*/ 0 w 11753462"/>
              <a:gd name="connsiteY4" fmla="*/ 0 h 12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462" h="1257525">
                <a:moveTo>
                  <a:pt x="0" y="0"/>
                </a:moveTo>
                <a:lnTo>
                  <a:pt x="11753462" y="0"/>
                </a:lnTo>
                <a:lnTo>
                  <a:pt x="11753462" y="1257525"/>
                </a:lnTo>
                <a:lnTo>
                  <a:pt x="0" y="12575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AU" sz="2000" b="0" kern="1200" dirty="0"/>
              <a:t>C</a:t>
            </a:r>
            <a:r>
              <a:rPr lang="en-AU" sz="2000" kern="1200" dirty="0"/>
              <a:t>ontain new data changes, leaving original database untouched. This speeds up multiple changes to the same table/row. After a set number of page changes, the WAL is used to update the actual database (optional). </a:t>
            </a:r>
            <a:endParaRPr lang="en-US" sz="2000" kern="1200" dirty="0"/>
          </a:p>
          <a:p>
            <a:pPr marL="228600" lvl="1" indent="-228600" algn="l" defTabSz="933450" rtl="0">
              <a:lnSpc>
                <a:spcPct val="90000"/>
              </a:lnSpc>
              <a:spcBef>
                <a:spcPct val="0"/>
              </a:spcBef>
              <a:spcAft>
                <a:spcPct val="20000"/>
              </a:spcAft>
              <a:buChar char="•"/>
            </a:pPr>
            <a:r>
              <a:rPr lang="en-US" sz="2000" kern="1200" dirty="0"/>
              <a:t>If the contents of the original database is encrypted, oftentimes the WAL is not</a:t>
            </a:r>
          </a:p>
        </p:txBody>
      </p:sp>
      <p:sp>
        <p:nvSpPr>
          <p:cNvPr id="11" name="Freeform: Shape 10">
            <a:extLst>
              <a:ext uri="{FF2B5EF4-FFF2-40B4-BE49-F238E27FC236}">
                <a16:creationId xmlns:a16="http://schemas.microsoft.com/office/drawing/2014/main" id="{A7217672-2928-8B4E-E80D-DD87D3A1F341}"/>
              </a:ext>
            </a:extLst>
          </p:cNvPr>
          <p:cNvSpPr/>
          <p:nvPr/>
        </p:nvSpPr>
        <p:spPr>
          <a:xfrm>
            <a:off x="229271" y="5209721"/>
            <a:ext cx="11753462" cy="631800"/>
          </a:xfrm>
          <a:custGeom>
            <a:avLst/>
            <a:gdLst>
              <a:gd name="connsiteX0" fmla="*/ 0 w 11753462"/>
              <a:gd name="connsiteY0" fmla="*/ 105302 h 631800"/>
              <a:gd name="connsiteX1" fmla="*/ 105302 w 11753462"/>
              <a:gd name="connsiteY1" fmla="*/ 0 h 631800"/>
              <a:gd name="connsiteX2" fmla="*/ 11648160 w 11753462"/>
              <a:gd name="connsiteY2" fmla="*/ 0 h 631800"/>
              <a:gd name="connsiteX3" fmla="*/ 11753462 w 11753462"/>
              <a:gd name="connsiteY3" fmla="*/ 105302 h 631800"/>
              <a:gd name="connsiteX4" fmla="*/ 11753462 w 11753462"/>
              <a:gd name="connsiteY4" fmla="*/ 526498 h 631800"/>
              <a:gd name="connsiteX5" fmla="*/ 11648160 w 11753462"/>
              <a:gd name="connsiteY5" fmla="*/ 631800 h 631800"/>
              <a:gd name="connsiteX6" fmla="*/ 105302 w 11753462"/>
              <a:gd name="connsiteY6" fmla="*/ 631800 h 631800"/>
              <a:gd name="connsiteX7" fmla="*/ 0 w 11753462"/>
              <a:gd name="connsiteY7" fmla="*/ 526498 h 631800"/>
              <a:gd name="connsiteX8" fmla="*/ 0 w 11753462"/>
              <a:gd name="connsiteY8" fmla="*/ 105302 h 6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53462" h="631800">
                <a:moveTo>
                  <a:pt x="0" y="105302"/>
                </a:moveTo>
                <a:cubicBezTo>
                  <a:pt x="0" y="47145"/>
                  <a:pt x="47145" y="0"/>
                  <a:pt x="105302" y="0"/>
                </a:cubicBezTo>
                <a:lnTo>
                  <a:pt x="11648160" y="0"/>
                </a:lnTo>
                <a:cubicBezTo>
                  <a:pt x="11706317" y="0"/>
                  <a:pt x="11753462" y="47145"/>
                  <a:pt x="11753462" y="105302"/>
                </a:cubicBezTo>
                <a:lnTo>
                  <a:pt x="11753462" y="526498"/>
                </a:lnTo>
                <a:cubicBezTo>
                  <a:pt x="11753462" y="584655"/>
                  <a:pt x="11706317" y="631800"/>
                  <a:pt x="11648160" y="631800"/>
                </a:cubicBezTo>
                <a:lnTo>
                  <a:pt x="105302" y="631800"/>
                </a:lnTo>
                <a:cubicBezTo>
                  <a:pt x="47145" y="631800"/>
                  <a:pt x="0" y="584655"/>
                  <a:pt x="0" y="526498"/>
                </a:cubicBezTo>
                <a:lnTo>
                  <a:pt x="0" y="105302"/>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3712" tIns="133712" rIns="133712" bIns="133712" numCol="1" spcCol="1270" anchor="ctr" anchorCtr="0">
            <a:noAutofit/>
          </a:bodyPr>
          <a:lstStyle/>
          <a:p>
            <a:pPr marL="0" lvl="0" indent="0" algn="l" defTabSz="1200150" rtl="0">
              <a:lnSpc>
                <a:spcPct val="90000"/>
              </a:lnSpc>
              <a:spcBef>
                <a:spcPct val="0"/>
              </a:spcBef>
              <a:spcAft>
                <a:spcPct val="35000"/>
              </a:spcAft>
              <a:buNone/>
            </a:pPr>
            <a:r>
              <a:rPr lang="en-US" sz="2200" kern="1200" dirty="0"/>
              <a:t>SHM (Shared Memory File)</a:t>
            </a:r>
          </a:p>
        </p:txBody>
      </p:sp>
      <p:sp>
        <p:nvSpPr>
          <p:cNvPr id="12" name="Freeform: Shape 11">
            <a:extLst>
              <a:ext uri="{FF2B5EF4-FFF2-40B4-BE49-F238E27FC236}">
                <a16:creationId xmlns:a16="http://schemas.microsoft.com/office/drawing/2014/main" id="{9EA31D13-000B-2046-09CD-5CE0B3B8E213}"/>
              </a:ext>
            </a:extLst>
          </p:cNvPr>
          <p:cNvSpPr/>
          <p:nvPr/>
        </p:nvSpPr>
        <p:spPr>
          <a:xfrm>
            <a:off x="229271" y="5841521"/>
            <a:ext cx="11753462" cy="684652"/>
          </a:xfrm>
          <a:custGeom>
            <a:avLst/>
            <a:gdLst>
              <a:gd name="connsiteX0" fmla="*/ 0 w 11753462"/>
              <a:gd name="connsiteY0" fmla="*/ 0 h 684652"/>
              <a:gd name="connsiteX1" fmla="*/ 11753462 w 11753462"/>
              <a:gd name="connsiteY1" fmla="*/ 0 h 684652"/>
              <a:gd name="connsiteX2" fmla="*/ 11753462 w 11753462"/>
              <a:gd name="connsiteY2" fmla="*/ 684652 h 684652"/>
              <a:gd name="connsiteX3" fmla="*/ 0 w 11753462"/>
              <a:gd name="connsiteY3" fmla="*/ 684652 h 684652"/>
              <a:gd name="connsiteX4" fmla="*/ 0 w 11753462"/>
              <a:gd name="connsiteY4" fmla="*/ 0 h 68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462" h="684652">
                <a:moveTo>
                  <a:pt x="0" y="0"/>
                </a:moveTo>
                <a:lnTo>
                  <a:pt x="11753462" y="0"/>
                </a:lnTo>
                <a:lnTo>
                  <a:pt x="11753462" y="684652"/>
                </a:lnTo>
                <a:lnTo>
                  <a:pt x="0" y="6846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000" kern="1200" dirty="0"/>
              <a:t>Stored in the same directory as SQLite database and WAL file</a:t>
            </a:r>
          </a:p>
          <a:p>
            <a:pPr marL="228600" lvl="1" indent="-228600" algn="l" defTabSz="933450" rtl="0">
              <a:lnSpc>
                <a:spcPct val="90000"/>
              </a:lnSpc>
              <a:spcBef>
                <a:spcPct val="0"/>
              </a:spcBef>
              <a:spcAft>
                <a:spcPct val="20000"/>
              </a:spcAft>
              <a:buChar char="•"/>
            </a:pPr>
            <a:r>
              <a:rPr lang="en-US" sz="2000" kern="1200" dirty="0"/>
              <a:t>Temporary memory</a:t>
            </a:r>
          </a:p>
        </p:txBody>
      </p:sp>
      <p:sp>
        <p:nvSpPr>
          <p:cNvPr id="5" name="Slide Number Placeholder 4">
            <a:extLst>
              <a:ext uri="{FF2B5EF4-FFF2-40B4-BE49-F238E27FC236}">
                <a16:creationId xmlns:a16="http://schemas.microsoft.com/office/drawing/2014/main" id="{FF91FFC1-ABEE-CE01-343F-18982E4EBAFA}"/>
              </a:ext>
            </a:extLst>
          </p:cNvPr>
          <p:cNvSpPr>
            <a:spLocks noGrp="1"/>
          </p:cNvSpPr>
          <p:nvPr>
            <p:ph type="sldNum" sz="quarter" idx="15"/>
          </p:nvPr>
        </p:nvSpPr>
        <p:spPr/>
        <p:txBody>
          <a:bodyPr/>
          <a:lstStyle/>
          <a:p>
            <a:fld id="{0EBA9DDB-6B4F-E349-9000-1D5D9A9CB687}" type="slidenum">
              <a:rPr lang="en-US" smtClean="0"/>
              <a:pPr/>
              <a:t>121</a:t>
            </a:fld>
            <a:endParaRPr lang="en-US" dirty="0"/>
          </a:p>
        </p:txBody>
      </p:sp>
    </p:spTree>
    <p:extLst>
      <p:ext uri="{BB962C8B-B14F-4D97-AF65-F5344CB8AC3E}">
        <p14:creationId xmlns:p14="http://schemas.microsoft.com/office/powerpoint/2010/main" val="2174536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59734-08E4-6D63-D1F4-8331AB5892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455B76-6050-0598-F4EF-A53B6FE8FFA8}"/>
              </a:ext>
            </a:extLst>
          </p:cNvPr>
          <p:cNvSpPr>
            <a:spLocks noGrp="1"/>
          </p:cNvSpPr>
          <p:nvPr>
            <p:ph type="sldNum" sz="quarter" idx="12"/>
          </p:nvPr>
        </p:nvSpPr>
        <p:spPr/>
        <p:txBody>
          <a:bodyPr/>
          <a:lstStyle/>
          <a:p>
            <a:fld id="{0EBA9DDB-6B4F-E349-9000-1D5D9A9CB687}" type="slidenum">
              <a:rPr lang="en-US" smtClean="0"/>
              <a:pPr/>
              <a:t>122</a:t>
            </a:fld>
            <a:endParaRPr lang="en-US" dirty="0"/>
          </a:p>
        </p:txBody>
      </p:sp>
      <p:sp>
        <p:nvSpPr>
          <p:cNvPr id="2" name="Title 1">
            <a:extLst>
              <a:ext uri="{FF2B5EF4-FFF2-40B4-BE49-F238E27FC236}">
                <a16:creationId xmlns:a16="http://schemas.microsoft.com/office/drawing/2014/main" id="{09B9B6BE-2B8B-CD05-C5A9-67C49D7C0DB3}"/>
              </a:ext>
            </a:extLst>
          </p:cNvPr>
          <p:cNvSpPr>
            <a:spLocks noGrp="1"/>
          </p:cNvSpPr>
          <p:nvPr>
            <p:ph type="title"/>
          </p:nvPr>
        </p:nvSpPr>
        <p:spPr/>
        <p:txBody>
          <a:bodyPr/>
          <a:lstStyle/>
          <a:p>
            <a:r>
              <a:rPr lang="en-US" dirty="0"/>
              <a:t>How the WAL Gets Populated: Initial State</a:t>
            </a:r>
          </a:p>
        </p:txBody>
      </p:sp>
      <p:sp>
        <p:nvSpPr>
          <p:cNvPr id="5" name="Content Placeholder 4">
            <a:extLst>
              <a:ext uri="{FF2B5EF4-FFF2-40B4-BE49-F238E27FC236}">
                <a16:creationId xmlns:a16="http://schemas.microsoft.com/office/drawing/2014/main" id="{29EA2971-26D6-6AB6-F856-C8144DFE7579}"/>
              </a:ext>
            </a:extLst>
          </p:cNvPr>
          <p:cNvSpPr>
            <a:spLocks noGrp="1"/>
          </p:cNvSpPr>
          <p:nvPr>
            <p:ph sz="quarter" idx="18"/>
          </p:nvPr>
        </p:nvSpPr>
        <p:spPr/>
        <p:txBody>
          <a:bodyPr/>
          <a:lstStyle/>
          <a:p>
            <a:r>
              <a:rPr lang="en-US" altLang="en-US" dirty="0"/>
              <a:t>Original SQLite Database</a:t>
            </a:r>
          </a:p>
          <a:p>
            <a:endParaRPr lang="en-US" dirty="0"/>
          </a:p>
        </p:txBody>
      </p:sp>
      <p:sp>
        <p:nvSpPr>
          <p:cNvPr id="6" name="Content Placeholder 5">
            <a:extLst>
              <a:ext uri="{FF2B5EF4-FFF2-40B4-BE49-F238E27FC236}">
                <a16:creationId xmlns:a16="http://schemas.microsoft.com/office/drawing/2014/main" id="{E3A7B63A-A6D5-D07F-8B14-6CF422E5B85B}"/>
              </a:ext>
            </a:extLst>
          </p:cNvPr>
          <p:cNvSpPr>
            <a:spLocks noGrp="1"/>
          </p:cNvSpPr>
          <p:nvPr>
            <p:ph sz="quarter" idx="19"/>
          </p:nvPr>
        </p:nvSpPr>
        <p:spPr/>
        <p:txBody>
          <a:bodyPr/>
          <a:lstStyle/>
          <a:p>
            <a:pPr marL="350838"/>
            <a:r>
              <a:rPr lang="en-US" altLang="en-US" dirty="0"/>
              <a:t>Write Ahead Log: WAL</a:t>
            </a:r>
          </a:p>
          <a:p>
            <a:endParaRPr lang="en-US" dirty="0"/>
          </a:p>
        </p:txBody>
      </p:sp>
      <p:sp>
        <p:nvSpPr>
          <p:cNvPr id="8" name="Rectangle 7">
            <a:extLst>
              <a:ext uri="{FF2B5EF4-FFF2-40B4-BE49-F238E27FC236}">
                <a16:creationId xmlns:a16="http://schemas.microsoft.com/office/drawing/2014/main" id="{352DA48A-F294-71CA-A49C-AD9E9BCA3887}"/>
              </a:ext>
            </a:extLst>
          </p:cNvPr>
          <p:cNvSpPr/>
          <p:nvPr/>
        </p:nvSpPr>
        <p:spPr>
          <a:xfrm>
            <a:off x="970847" y="1915523"/>
            <a:ext cx="3974608" cy="4513853"/>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p>
        </p:txBody>
      </p:sp>
      <p:graphicFrame>
        <p:nvGraphicFramePr>
          <p:cNvPr id="9" name="Diagram 8">
            <a:extLst>
              <a:ext uri="{FF2B5EF4-FFF2-40B4-BE49-F238E27FC236}">
                <a16:creationId xmlns:a16="http://schemas.microsoft.com/office/drawing/2014/main" id="{6C884C25-71E6-C6D0-4A93-A51C8C2351AB}"/>
              </a:ext>
            </a:extLst>
          </p:cNvPr>
          <p:cNvGraphicFramePr/>
          <p:nvPr/>
        </p:nvGraphicFramePr>
        <p:xfrm>
          <a:off x="-179697" y="2317728"/>
          <a:ext cx="6275697" cy="3618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439C6784-9374-DD16-5A40-B9778EE8658D}"/>
              </a:ext>
            </a:extLst>
          </p:cNvPr>
          <p:cNvGrpSpPr/>
          <p:nvPr/>
        </p:nvGrpSpPr>
        <p:grpSpPr>
          <a:xfrm>
            <a:off x="6833394" y="1901876"/>
            <a:ext cx="3904109" cy="4527500"/>
            <a:chOff x="4857750" y="1123950"/>
            <a:chExt cx="2895600" cy="3200400"/>
          </a:xfrm>
        </p:grpSpPr>
        <p:sp>
          <p:nvSpPr>
            <p:cNvPr id="11" name="Rectangle 10">
              <a:extLst>
                <a:ext uri="{FF2B5EF4-FFF2-40B4-BE49-F238E27FC236}">
                  <a16:creationId xmlns:a16="http://schemas.microsoft.com/office/drawing/2014/main" id="{64DBBDB1-CFA7-CE8E-A37D-9BDDF20F2264}"/>
                </a:ext>
              </a:extLst>
            </p:cNvPr>
            <p:cNvSpPr/>
            <p:nvPr/>
          </p:nvSpPr>
          <p:spPr>
            <a:xfrm>
              <a:off x="4857750" y="1123950"/>
              <a:ext cx="2895600" cy="3200400"/>
            </a:xfrm>
            <a:prstGeom prst="rect">
              <a:avLst/>
            </a:prstGeom>
            <a:solidFill>
              <a:srgbClr val="99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2" name="Rectangle 11">
              <a:extLst>
                <a:ext uri="{FF2B5EF4-FFF2-40B4-BE49-F238E27FC236}">
                  <a16:creationId xmlns:a16="http://schemas.microsoft.com/office/drawing/2014/main" id="{CFEC29C6-F697-CC84-65F3-C68AE9B14078}"/>
                </a:ext>
              </a:extLst>
            </p:cNvPr>
            <p:cNvSpPr/>
            <p:nvPr/>
          </p:nvSpPr>
          <p:spPr>
            <a:xfrm rot="20342296">
              <a:off x="5157930" y="2162730"/>
              <a:ext cx="2293655" cy="935513"/>
            </a:xfrm>
            <a:prstGeom prst="rect">
              <a:avLst/>
            </a:prstGeom>
            <a:noFill/>
          </p:spPr>
          <p:txBody>
            <a:bodyPr wrap="none">
              <a:spAutoFit/>
            </a:bodyPr>
            <a:lstStyle/>
            <a:p>
              <a:pPr algn="ctr" eaLnBrk="1" hangingPunct="1">
                <a:defRPr/>
              </a:pPr>
              <a:r>
                <a:rPr lang="en-US" sz="8000" b="0" dirty="0">
                  <a:ln w="0"/>
                  <a:solidFill>
                    <a:srgbClr val="FF0000"/>
                  </a:solidFill>
                  <a:effectLst>
                    <a:outerShdw blurRad="38100" dist="19050" dir="2700000" algn="tl" rotWithShape="0">
                      <a:schemeClr val="dk1">
                        <a:alpha val="40000"/>
                      </a:schemeClr>
                    </a:outerShdw>
                  </a:effectLst>
                  <a:ea typeface="Arial" pitchFamily="34" charset="-128"/>
                  <a:cs typeface="Arial" charset="0"/>
                </a:rPr>
                <a:t>Empty</a:t>
              </a:r>
            </a:p>
          </p:txBody>
        </p:sp>
      </p:grpSp>
      <p:sp>
        <p:nvSpPr>
          <p:cNvPr id="4" name="Rectangle 3">
            <a:extLst>
              <a:ext uri="{FF2B5EF4-FFF2-40B4-BE49-F238E27FC236}">
                <a16:creationId xmlns:a16="http://schemas.microsoft.com/office/drawing/2014/main" id="{FA024211-75E1-F8E9-E321-E20A3BAA8222}"/>
              </a:ext>
            </a:extLst>
          </p:cNvPr>
          <p:cNvSpPr/>
          <p:nvPr/>
        </p:nvSpPr>
        <p:spPr>
          <a:xfrm>
            <a:off x="8388848" y="5582032"/>
            <a:ext cx="1176925" cy="461665"/>
          </a:xfrm>
          <a:prstGeom prst="rect">
            <a:avLst/>
          </a:prstGeom>
          <a:noFill/>
        </p:spPr>
        <p:txBody>
          <a:bodyPr wrap="none">
            <a:spAutoFit/>
          </a:bodyPr>
          <a:lstStyle/>
          <a:p>
            <a:pPr algn="ctr" eaLnBrk="1" hangingPunct="1">
              <a:defRPr/>
            </a:pPr>
            <a:r>
              <a:rPr lang="en-US" sz="2400" dirty="0">
                <a:ln w="0"/>
                <a:effectLst>
                  <a:outerShdw blurRad="38100" dist="19050" dir="2700000" algn="tl" rotWithShape="0">
                    <a:schemeClr val="dk1">
                      <a:alpha val="40000"/>
                    </a:schemeClr>
                  </a:outerShdw>
                </a:effectLst>
                <a:ea typeface="Arial" pitchFamily="34" charset="-128"/>
                <a:cs typeface="Arial" charset="0"/>
              </a:rPr>
              <a:t>0 bytes</a:t>
            </a:r>
            <a:endParaRPr lang="en-US" sz="2400" b="0" dirty="0">
              <a:ln w="0"/>
              <a:effectLst>
                <a:outerShdw blurRad="38100" dist="19050" dir="2700000" algn="tl" rotWithShape="0">
                  <a:schemeClr val="dk1">
                    <a:alpha val="40000"/>
                  </a:schemeClr>
                </a:outerShdw>
              </a:effectLst>
              <a:ea typeface="Arial" pitchFamily="34" charset="-128"/>
              <a:cs typeface="Arial" charset="0"/>
            </a:endParaRPr>
          </a:p>
        </p:txBody>
      </p:sp>
    </p:spTree>
    <p:extLst>
      <p:ext uri="{BB962C8B-B14F-4D97-AF65-F5344CB8AC3E}">
        <p14:creationId xmlns:p14="http://schemas.microsoft.com/office/powerpoint/2010/main" val="15051372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479F-06FC-AC4D-1EFC-33334E4B0D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CABEE-A35C-E42C-D022-27EE82143244}"/>
              </a:ext>
            </a:extLst>
          </p:cNvPr>
          <p:cNvSpPr>
            <a:spLocks noGrp="1"/>
          </p:cNvSpPr>
          <p:nvPr>
            <p:ph type="sldNum" sz="quarter" idx="12"/>
          </p:nvPr>
        </p:nvSpPr>
        <p:spPr/>
        <p:txBody>
          <a:bodyPr/>
          <a:lstStyle/>
          <a:p>
            <a:fld id="{0EBA9DDB-6B4F-E349-9000-1D5D9A9CB687}" type="slidenum">
              <a:rPr lang="en-US" smtClean="0"/>
              <a:pPr/>
              <a:t>123</a:t>
            </a:fld>
            <a:endParaRPr lang="en-US" dirty="0"/>
          </a:p>
        </p:txBody>
      </p:sp>
      <p:sp>
        <p:nvSpPr>
          <p:cNvPr id="3" name="Title 2">
            <a:extLst>
              <a:ext uri="{FF2B5EF4-FFF2-40B4-BE49-F238E27FC236}">
                <a16:creationId xmlns:a16="http://schemas.microsoft.com/office/drawing/2014/main" id="{4B9F6513-4234-1B04-4F91-20E1C8C9701D}"/>
              </a:ext>
            </a:extLst>
          </p:cNvPr>
          <p:cNvSpPr>
            <a:spLocks noGrp="1"/>
          </p:cNvSpPr>
          <p:nvPr>
            <p:ph type="title"/>
          </p:nvPr>
        </p:nvSpPr>
        <p:spPr/>
        <p:txBody>
          <a:bodyPr/>
          <a:lstStyle/>
          <a:p>
            <a:r>
              <a:rPr lang="en-US" dirty="0"/>
              <a:t>How the WAL Gets Populated: New Page Is Written</a:t>
            </a:r>
          </a:p>
        </p:txBody>
      </p:sp>
      <p:sp>
        <p:nvSpPr>
          <p:cNvPr id="4" name="Content Placeholder 3">
            <a:extLst>
              <a:ext uri="{FF2B5EF4-FFF2-40B4-BE49-F238E27FC236}">
                <a16:creationId xmlns:a16="http://schemas.microsoft.com/office/drawing/2014/main" id="{A4F210A5-BEDF-609D-57B6-4920BEA29C0E}"/>
              </a:ext>
            </a:extLst>
          </p:cNvPr>
          <p:cNvSpPr>
            <a:spLocks noGrp="1"/>
          </p:cNvSpPr>
          <p:nvPr>
            <p:ph sz="quarter" idx="18"/>
          </p:nvPr>
        </p:nvSpPr>
        <p:spPr/>
        <p:txBody>
          <a:bodyPr/>
          <a:lstStyle/>
          <a:p>
            <a:r>
              <a:rPr lang="en-US" altLang="en-US" dirty="0"/>
              <a:t>Original SQLite Database</a:t>
            </a:r>
          </a:p>
          <a:p>
            <a:endParaRPr lang="en-US" dirty="0"/>
          </a:p>
        </p:txBody>
      </p:sp>
      <p:sp>
        <p:nvSpPr>
          <p:cNvPr id="5" name="Content Placeholder 4">
            <a:extLst>
              <a:ext uri="{FF2B5EF4-FFF2-40B4-BE49-F238E27FC236}">
                <a16:creationId xmlns:a16="http://schemas.microsoft.com/office/drawing/2014/main" id="{F16AF463-7857-D6E0-A03C-577C9F548894}"/>
              </a:ext>
            </a:extLst>
          </p:cNvPr>
          <p:cNvSpPr>
            <a:spLocks noGrp="1"/>
          </p:cNvSpPr>
          <p:nvPr>
            <p:ph sz="quarter" idx="19"/>
          </p:nvPr>
        </p:nvSpPr>
        <p:spPr/>
        <p:txBody>
          <a:bodyPr/>
          <a:lstStyle/>
          <a:p>
            <a:r>
              <a:rPr lang="en-US" altLang="en-US" dirty="0"/>
              <a:t>Write Ahead Log: WAL</a:t>
            </a:r>
          </a:p>
          <a:p>
            <a:endParaRPr lang="en-US" dirty="0"/>
          </a:p>
        </p:txBody>
      </p:sp>
      <p:sp>
        <p:nvSpPr>
          <p:cNvPr id="6" name="Rectangle 5">
            <a:extLst>
              <a:ext uri="{FF2B5EF4-FFF2-40B4-BE49-F238E27FC236}">
                <a16:creationId xmlns:a16="http://schemas.microsoft.com/office/drawing/2014/main" id="{6F21E171-90E3-396E-672D-FBBA08E78880}"/>
              </a:ext>
            </a:extLst>
          </p:cNvPr>
          <p:cNvSpPr/>
          <p:nvPr/>
        </p:nvSpPr>
        <p:spPr>
          <a:xfrm>
            <a:off x="6696546" y="1929173"/>
            <a:ext cx="4115183" cy="3925985"/>
          </a:xfrm>
          <a:prstGeom prst="rect">
            <a:avLst/>
          </a:prstGeom>
          <a:solidFill>
            <a:srgbClr val="99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 name="Rectangle 6">
            <a:extLst>
              <a:ext uri="{FF2B5EF4-FFF2-40B4-BE49-F238E27FC236}">
                <a16:creationId xmlns:a16="http://schemas.microsoft.com/office/drawing/2014/main" id="{E6F7BCE6-950B-2300-E6F1-032FDD005CFD}"/>
              </a:ext>
            </a:extLst>
          </p:cNvPr>
          <p:cNvSpPr/>
          <p:nvPr/>
        </p:nvSpPr>
        <p:spPr>
          <a:xfrm>
            <a:off x="956949" y="1929173"/>
            <a:ext cx="4115183" cy="3925985"/>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8" name="Diagram 7">
            <a:extLst>
              <a:ext uri="{FF2B5EF4-FFF2-40B4-BE49-F238E27FC236}">
                <a16:creationId xmlns:a16="http://schemas.microsoft.com/office/drawing/2014/main" id="{E8907902-B8F6-5679-115B-E7C5C4A7FA61}"/>
              </a:ext>
            </a:extLst>
          </p:cNvPr>
          <p:cNvGraphicFramePr/>
          <p:nvPr/>
        </p:nvGraphicFramePr>
        <p:xfrm>
          <a:off x="-234288" y="2278996"/>
          <a:ext cx="6497657" cy="3147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C6F0AF69-04D9-500A-BDEA-4AF9A92091E9}"/>
              </a:ext>
            </a:extLst>
          </p:cNvPr>
          <p:cNvCxnSpPr/>
          <p:nvPr/>
        </p:nvCxnSpPr>
        <p:spPr>
          <a:xfrm>
            <a:off x="1390126" y="3344943"/>
            <a:ext cx="3248828" cy="101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B442BD-3826-EFA9-0A85-C3AC4E3C2EDA}"/>
              </a:ext>
            </a:extLst>
          </p:cNvPr>
          <p:cNvCxnSpPr/>
          <p:nvPr/>
        </p:nvCxnSpPr>
        <p:spPr>
          <a:xfrm flipV="1">
            <a:off x="1390126" y="3344943"/>
            <a:ext cx="3208218" cy="10146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B5F57C0-947F-66BD-0301-94728CEFD51C}"/>
              </a:ext>
            </a:extLst>
          </p:cNvPr>
          <p:cNvGrpSpPr/>
          <p:nvPr/>
        </p:nvGrpSpPr>
        <p:grpSpPr>
          <a:xfrm>
            <a:off x="7055790" y="2278996"/>
            <a:ext cx="3250454" cy="1014176"/>
            <a:chOff x="1142427" y="1252"/>
            <a:chExt cx="2287144" cy="826740"/>
          </a:xfrm>
          <a:solidFill>
            <a:schemeClr val="tx2">
              <a:lumMod val="75000"/>
              <a:lumOff val="25000"/>
            </a:schemeClr>
          </a:solidFill>
        </p:grpSpPr>
        <p:sp>
          <p:nvSpPr>
            <p:cNvPr id="12" name="Rectangle 11">
              <a:extLst>
                <a:ext uri="{FF2B5EF4-FFF2-40B4-BE49-F238E27FC236}">
                  <a16:creationId xmlns:a16="http://schemas.microsoft.com/office/drawing/2014/main" id="{12B978A8-56AC-5F3F-6277-521D94BE3953}"/>
                </a:ext>
              </a:extLst>
            </p:cNvPr>
            <p:cNvSpPr/>
            <p:nvPr/>
          </p:nvSpPr>
          <p:spPr>
            <a:xfrm>
              <a:off x="1142427" y="1252"/>
              <a:ext cx="2287144" cy="82674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56505CD4-FF45-54BD-A236-4A666749B0AD}"/>
                </a:ext>
              </a:extLst>
            </p:cNvPr>
            <p:cNvSpPr/>
            <p:nvPr/>
          </p:nvSpPr>
          <p:spPr>
            <a:xfrm>
              <a:off x="1142427" y="1252"/>
              <a:ext cx="2287144" cy="826740"/>
            </a:xfrm>
            <a:prstGeom prst="rect">
              <a:avLst/>
            </a:prstGeom>
            <a:grpFill/>
          </p:spPr>
          <p:style>
            <a:lnRef idx="0">
              <a:scrgbClr r="0" g="0" b="0"/>
            </a:lnRef>
            <a:fillRef idx="0">
              <a:scrgbClr r="0" g="0" b="0"/>
            </a:fillRef>
            <a:effectRef idx="0">
              <a:scrgbClr r="0" g="0" b="0"/>
            </a:effectRef>
            <a:fontRef idx="minor">
              <a:schemeClr val="lt1"/>
            </a:fontRef>
          </p:style>
          <p:txBody>
            <a:bodyPr lIns="50800" tIns="50800" rIns="50800" bIns="50800" spcCol="1270" anchor="ctr"/>
            <a:lstStyle/>
            <a:p>
              <a:pPr algn="ctr" defTabSz="889000" eaLnBrk="1" hangingPunct="1">
                <a:lnSpc>
                  <a:spcPct val="90000"/>
                </a:lnSpc>
                <a:spcAft>
                  <a:spcPct val="35000"/>
                </a:spcAft>
                <a:defRPr/>
              </a:pPr>
              <a:r>
                <a:rPr lang="en-US" sz="2400" b="0" dirty="0"/>
                <a:t>New Page 2</a:t>
              </a:r>
            </a:p>
          </p:txBody>
        </p:sp>
      </p:grpSp>
      <p:sp>
        <p:nvSpPr>
          <p:cNvPr id="14" name="Right Arrow 24">
            <a:extLst>
              <a:ext uri="{FF2B5EF4-FFF2-40B4-BE49-F238E27FC236}">
                <a16:creationId xmlns:a16="http://schemas.microsoft.com/office/drawing/2014/main" id="{D2D5F6BA-67EF-D150-1610-DB71BD8D430C}"/>
              </a:ext>
            </a:extLst>
          </p:cNvPr>
          <p:cNvSpPr/>
          <p:nvPr/>
        </p:nvSpPr>
        <p:spPr>
          <a:xfrm>
            <a:off x="4733712" y="2567925"/>
            <a:ext cx="2240339" cy="5705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ight Arrow 25">
            <a:extLst>
              <a:ext uri="{FF2B5EF4-FFF2-40B4-BE49-F238E27FC236}">
                <a16:creationId xmlns:a16="http://schemas.microsoft.com/office/drawing/2014/main" id="{8C880984-D74B-2ACA-6915-0F1E88A66252}"/>
              </a:ext>
            </a:extLst>
          </p:cNvPr>
          <p:cNvSpPr/>
          <p:nvPr/>
        </p:nvSpPr>
        <p:spPr>
          <a:xfrm rot="19713979" flipH="1">
            <a:off x="4344101" y="3874511"/>
            <a:ext cx="2926202" cy="5180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TextBox 15">
            <a:extLst>
              <a:ext uri="{FF2B5EF4-FFF2-40B4-BE49-F238E27FC236}">
                <a16:creationId xmlns:a16="http://schemas.microsoft.com/office/drawing/2014/main" id="{2E8F1248-09F5-F5B8-E917-F059B8A6FE47}"/>
              </a:ext>
            </a:extLst>
          </p:cNvPr>
          <p:cNvSpPr txBox="1"/>
          <p:nvPr/>
        </p:nvSpPr>
        <p:spPr>
          <a:xfrm>
            <a:off x="6477000" y="4660377"/>
            <a:ext cx="4758051" cy="1200329"/>
          </a:xfrm>
          <a:prstGeom prst="rect">
            <a:avLst/>
          </a:prstGeom>
          <a:solidFill>
            <a:schemeClr val="accent2">
              <a:lumMod val="60000"/>
              <a:lumOff val="40000"/>
            </a:schemeClr>
          </a:solidFill>
        </p:spPr>
        <p:txBody>
          <a:bodyPr wrap="square">
            <a:spAutoFit/>
          </a:bodyPr>
          <a:lstStyle/>
          <a:p>
            <a:pPr algn="ctr" eaLnBrk="1" hangingPunct="1">
              <a:defRPr/>
            </a:pPr>
            <a:r>
              <a:rPr lang="en-US" sz="2400" dirty="0">
                <a:solidFill>
                  <a:schemeClr val="bg2"/>
                </a:solidFill>
                <a:ea typeface="Arial" pitchFamily="34" charset="-128"/>
                <a:cs typeface="Arial" charset="0"/>
              </a:rPr>
              <a:t>The database engine reads the New Page 2 from the WAL instead of the original database</a:t>
            </a:r>
          </a:p>
        </p:txBody>
      </p:sp>
      <p:sp>
        <p:nvSpPr>
          <p:cNvPr id="17" name="Rectangle 16">
            <a:extLst>
              <a:ext uri="{FF2B5EF4-FFF2-40B4-BE49-F238E27FC236}">
                <a16:creationId xmlns:a16="http://schemas.microsoft.com/office/drawing/2014/main" id="{F87C47D9-44D0-F988-E083-467C478034AA}"/>
              </a:ext>
            </a:extLst>
          </p:cNvPr>
          <p:cNvSpPr/>
          <p:nvPr/>
        </p:nvSpPr>
        <p:spPr>
          <a:xfrm>
            <a:off x="7549320" y="3550994"/>
            <a:ext cx="2409635" cy="707886"/>
          </a:xfrm>
          <a:prstGeom prst="rect">
            <a:avLst/>
          </a:prstGeom>
          <a:noFill/>
        </p:spPr>
        <p:txBody>
          <a:bodyPr wrap="none">
            <a:spAutoFit/>
          </a:bodyPr>
          <a:lstStyle/>
          <a:p>
            <a:pPr algn="ctr" eaLnBrk="1" hangingPunct="1">
              <a:defRPr/>
            </a:pPr>
            <a:r>
              <a:rPr lang="en-US" sz="4000" dirty="0">
                <a:ln w="0"/>
                <a:effectLst>
                  <a:outerShdw blurRad="38100" dist="19050" dir="2700000" algn="tl" rotWithShape="0">
                    <a:schemeClr val="dk1">
                      <a:alpha val="40000"/>
                    </a:schemeClr>
                  </a:outerShdw>
                </a:effectLst>
                <a:ea typeface="Arial" pitchFamily="34" charset="-128"/>
                <a:cs typeface="Arial" charset="0"/>
              </a:rPr>
              <a:t>### bytes</a:t>
            </a:r>
            <a:endParaRPr lang="en-US" sz="4000" b="0" dirty="0">
              <a:ln w="0"/>
              <a:effectLst>
                <a:outerShdw blurRad="38100" dist="19050" dir="2700000" algn="tl" rotWithShape="0">
                  <a:schemeClr val="dk1">
                    <a:alpha val="40000"/>
                  </a:schemeClr>
                </a:outerShdw>
              </a:effectLst>
              <a:ea typeface="Arial" pitchFamily="34" charset="-128"/>
              <a:cs typeface="Arial" charset="0"/>
            </a:endParaRPr>
          </a:p>
        </p:txBody>
      </p:sp>
    </p:spTree>
    <p:extLst>
      <p:ext uri="{BB962C8B-B14F-4D97-AF65-F5344CB8AC3E}">
        <p14:creationId xmlns:p14="http://schemas.microsoft.com/office/powerpoint/2010/main" val="42815438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4F5D7-1665-C08E-B599-16A3F53207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E3D038-F043-6E60-4331-F395CF7E7212}"/>
              </a:ext>
            </a:extLst>
          </p:cNvPr>
          <p:cNvSpPr>
            <a:spLocks noGrp="1"/>
          </p:cNvSpPr>
          <p:nvPr>
            <p:ph type="sldNum" sz="quarter" idx="12"/>
          </p:nvPr>
        </p:nvSpPr>
        <p:spPr/>
        <p:txBody>
          <a:bodyPr/>
          <a:lstStyle/>
          <a:p>
            <a:fld id="{0EBA9DDB-6B4F-E349-9000-1D5D9A9CB687}" type="slidenum">
              <a:rPr lang="en-US" smtClean="0"/>
              <a:pPr/>
              <a:t>124</a:t>
            </a:fld>
            <a:endParaRPr lang="en-US" dirty="0"/>
          </a:p>
        </p:txBody>
      </p:sp>
      <p:sp>
        <p:nvSpPr>
          <p:cNvPr id="3" name="Title 2">
            <a:extLst>
              <a:ext uri="{FF2B5EF4-FFF2-40B4-BE49-F238E27FC236}">
                <a16:creationId xmlns:a16="http://schemas.microsoft.com/office/drawing/2014/main" id="{8B817C53-546A-6656-E0CD-AB4267E076E6}"/>
              </a:ext>
            </a:extLst>
          </p:cNvPr>
          <p:cNvSpPr>
            <a:spLocks noGrp="1"/>
          </p:cNvSpPr>
          <p:nvPr>
            <p:ph type="title"/>
          </p:nvPr>
        </p:nvSpPr>
        <p:spPr/>
        <p:txBody>
          <a:bodyPr/>
          <a:lstStyle/>
          <a:p>
            <a:r>
              <a:rPr lang="en-US" altLang="en-US" dirty="0">
                <a:cs typeface="Arial" panose="020B0604020202020204" pitchFamily="34" charset="0"/>
              </a:rPr>
              <a:t>How the WAL Gets Populated: Try this Hands-on Demo</a:t>
            </a:r>
            <a:endParaRPr lang="en-US" dirty="0"/>
          </a:p>
        </p:txBody>
      </p:sp>
      <p:sp>
        <p:nvSpPr>
          <p:cNvPr id="4" name="Content Placeholder 3">
            <a:extLst>
              <a:ext uri="{FF2B5EF4-FFF2-40B4-BE49-F238E27FC236}">
                <a16:creationId xmlns:a16="http://schemas.microsoft.com/office/drawing/2014/main" id="{C954DE4E-E5A5-AF27-813D-2FA56AC3DF4F}"/>
              </a:ext>
            </a:extLst>
          </p:cNvPr>
          <p:cNvSpPr>
            <a:spLocks noGrp="1"/>
          </p:cNvSpPr>
          <p:nvPr>
            <p:ph sz="quarter" idx="18"/>
          </p:nvPr>
        </p:nvSpPr>
        <p:spPr>
          <a:xfrm>
            <a:off x="428625" y="1233488"/>
            <a:ext cx="11394780" cy="5472111"/>
          </a:xfrm>
        </p:spPr>
        <p:txBody>
          <a:bodyPr/>
          <a:lstStyle/>
          <a:p>
            <a:r>
              <a:rPr lang="en-US" altLang="en-US" dirty="0"/>
              <a:t>Access the Lab1.4 Lab directory</a:t>
            </a:r>
          </a:p>
          <a:p>
            <a:r>
              <a:rPr lang="en-US" altLang="en-US" dirty="0"/>
              <a:t>Notice that only the database and no WAL exists</a:t>
            </a:r>
          </a:p>
          <a:p>
            <a:r>
              <a:rPr lang="en-US" altLang="en-US" dirty="0"/>
              <a:t>Now open up the Lab1.4 database in DB Browser for SQLite</a:t>
            </a:r>
          </a:p>
          <a:p>
            <a:r>
              <a:rPr lang="en-US" altLang="en-US" dirty="0"/>
              <a:t>Notice that a WAL 0 bytes in size has been created in the Lab1.4 folder</a:t>
            </a:r>
          </a:p>
          <a:p>
            <a:r>
              <a:rPr lang="en-US" altLang="en-US" dirty="0"/>
              <a:t>Add your phone number to the ZCALLRECORD Table from the Browse Data Tab</a:t>
            </a:r>
          </a:p>
          <a:p>
            <a:r>
              <a:rPr lang="en-US" altLang="en-US" dirty="0"/>
              <a:t>Check the WAL – did the size change?</a:t>
            </a:r>
          </a:p>
          <a:p>
            <a:r>
              <a:rPr lang="en-US" altLang="en-US" dirty="0"/>
              <a:t>Click on the “Write” option in DB Browser for SQLite</a:t>
            </a:r>
          </a:p>
          <a:p>
            <a:r>
              <a:rPr lang="en-US" altLang="en-US" dirty="0"/>
              <a:t>Check the WAL – did the size change?</a:t>
            </a:r>
          </a:p>
          <a:p>
            <a:r>
              <a:rPr lang="en-US" altLang="en-US" dirty="0"/>
              <a:t>Open the WAL in Notepad, search for your number, can you find it?</a:t>
            </a:r>
          </a:p>
          <a:p>
            <a:r>
              <a:rPr lang="en-US" altLang="en-US" dirty="0"/>
              <a:t>Close the database</a:t>
            </a:r>
          </a:p>
          <a:p>
            <a:r>
              <a:rPr lang="en-US" altLang="en-US" dirty="0"/>
              <a:t>Do you still have a WAL?</a:t>
            </a:r>
          </a:p>
          <a:p>
            <a:r>
              <a:rPr lang="en-US" altLang="en-US" dirty="0"/>
              <a:t>Check the original database, is your phone number there?</a:t>
            </a:r>
          </a:p>
          <a:p>
            <a:endParaRPr lang="en-US" altLang="en-US" dirty="0"/>
          </a:p>
          <a:p>
            <a:endParaRPr lang="en-US" dirty="0"/>
          </a:p>
        </p:txBody>
      </p:sp>
    </p:spTree>
    <p:extLst>
      <p:ext uri="{BB962C8B-B14F-4D97-AF65-F5344CB8AC3E}">
        <p14:creationId xmlns:p14="http://schemas.microsoft.com/office/powerpoint/2010/main" val="16184930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9D201-85E7-E243-8134-00E0679FB475}"/>
              </a:ext>
            </a:extLst>
          </p:cNvPr>
          <p:cNvSpPr>
            <a:spLocks noGrp="1"/>
          </p:cNvSpPr>
          <p:nvPr>
            <p:ph type="sldNum" sz="quarter" idx="18"/>
          </p:nvPr>
        </p:nvSpPr>
        <p:spPr/>
        <p:txBody>
          <a:bodyPr/>
          <a:lstStyle/>
          <a:p>
            <a:fld id="{0EBA9DDB-6B4F-E349-9000-1D5D9A9CB687}" type="slidenum">
              <a:rPr lang="en-US" smtClean="0"/>
              <a:pPr/>
              <a:t>125</a:t>
            </a:fld>
            <a:endParaRPr lang="en-US" dirty="0"/>
          </a:p>
        </p:txBody>
      </p:sp>
      <p:sp>
        <p:nvSpPr>
          <p:cNvPr id="6" name="Title 5">
            <a:extLst>
              <a:ext uri="{FF2B5EF4-FFF2-40B4-BE49-F238E27FC236}">
                <a16:creationId xmlns:a16="http://schemas.microsoft.com/office/drawing/2014/main" id="{86A7FAF7-7A5C-2149-A94B-1EB2570A63C2}"/>
              </a:ext>
            </a:extLst>
          </p:cNvPr>
          <p:cNvSpPr>
            <a:spLocks noGrp="1"/>
          </p:cNvSpPr>
          <p:nvPr>
            <p:ph type="title"/>
          </p:nvPr>
        </p:nvSpPr>
        <p:spPr/>
        <p:txBody>
          <a:bodyPr/>
          <a:lstStyle/>
          <a:p>
            <a:r>
              <a:rPr lang="en-US" dirty="0"/>
              <a:t>Mobile File Formats: SQLite Databases: Deleted Data in the WAL</a:t>
            </a:r>
          </a:p>
        </p:txBody>
      </p:sp>
      <p:graphicFrame>
        <p:nvGraphicFramePr>
          <p:cNvPr id="8" name="Diagram 7">
            <a:extLst>
              <a:ext uri="{FF2B5EF4-FFF2-40B4-BE49-F238E27FC236}">
                <a16:creationId xmlns:a16="http://schemas.microsoft.com/office/drawing/2014/main" id="{EEE840F4-C6E1-7F48-B2C6-4DB5DB50AFF2}"/>
              </a:ext>
            </a:extLst>
          </p:cNvPr>
          <p:cNvGraphicFramePr/>
          <p:nvPr>
            <p:extLst>
              <p:ext uri="{D42A27DB-BD31-4B8C-83A1-F6EECF244321}">
                <p14:modId xmlns:p14="http://schemas.microsoft.com/office/powerpoint/2010/main" val="415989704"/>
              </p:ext>
            </p:extLst>
          </p:nvPr>
        </p:nvGraphicFramePr>
        <p:xfrm>
          <a:off x="428623" y="1165776"/>
          <a:ext cx="11334751" cy="5281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3193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07284-F4F6-6879-60D6-016A3EBC56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BD090-A969-A9E6-4963-E7136DE3E8A8}"/>
              </a:ext>
            </a:extLst>
          </p:cNvPr>
          <p:cNvSpPr>
            <a:spLocks noGrp="1"/>
          </p:cNvSpPr>
          <p:nvPr>
            <p:ph type="sldNum" sz="quarter" idx="12"/>
          </p:nvPr>
        </p:nvSpPr>
        <p:spPr/>
        <p:txBody>
          <a:bodyPr/>
          <a:lstStyle/>
          <a:p>
            <a:fld id="{0EBA9DDB-6B4F-E349-9000-1D5D9A9CB687}" type="slidenum">
              <a:rPr lang="en-US" smtClean="0"/>
              <a:pPr/>
              <a:t>126</a:t>
            </a:fld>
            <a:endParaRPr lang="en-US" dirty="0"/>
          </a:p>
        </p:txBody>
      </p:sp>
      <p:sp>
        <p:nvSpPr>
          <p:cNvPr id="6" name="Title 5">
            <a:extLst>
              <a:ext uri="{FF2B5EF4-FFF2-40B4-BE49-F238E27FC236}">
                <a16:creationId xmlns:a16="http://schemas.microsoft.com/office/drawing/2014/main" id="{9B2AE893-E90A-8259-42B9-62EAFA700849}"/>
              </a:ext>
            </a:extLst>
          </p:cNvPr>
          <p:cNvSpPr>
            <a:spLocks noGrp="1"/>
          </p:cNvSpPr>
          <p:nvPr>
            <p:ph type="title"/>
          </p:nvPr>
        </p:nvSpPr>
        <p:spPr/>
        <p:txBody>
          <a:bodyPr/>
          <a:lstStyle/>
          <a:p>
            <a:r>
              <a:rPr lang="en-US" dirty="0"/>
              <a:t>Is the Database Using Journaling or Write Ahead Logging?</a:t>
            </a:r>
          </a:p>
        </p:txBody>
      </p:sp>
      <p:grpSp>
        <p:nvGrpSpPr>
          <p:cNvPr id="12" name="Group 11">
            <a:extLst>
              <a:ext uri="{FF2B5EF4-FFF2-40B4-BE49-F238E27FC236}">
                <a16:creationId xmlns:a16="http://schemas.microsoft.com/office/drawing/2014/main" id="{548ED08A-2CE6-2700-311E-DFBF0801130E}"/>
              </a:ext>
            </a:extLst>
          </p:cNvPr>
          <p:cNvGrpSpPr/>
          <p:nvPr/>
        </p:nvGrpSpPr>
        <p:grpSpPr>
          <a:xfrm>
            <a:off x="563228" y="1365060"/>
            <a:ext cx="11078311" cy="2197006"/>
            <a:chOff x="522288" y="819150"/>
            <a:chExt cx="8164512" cy="1752600"/>
          </a:xfrm>
        </p:grpSpPr>
        <p:pic>
          <p:nvPicPr>
            <p:cNvPr id="9" name="Picture 7">
              <a:extLst>
                <a:ext uri="{FF2B5EF4-FFF2-40B4-BE49-F238E27FC236}">
                  <a16:creationId xmlns:a16="http://schemas.microsoft.com/office/drawing/2014/main" id="{4D3FFBDF-711A-EC39-E9F7-90A89BE2E3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973138"/>
              <a:ext cx="5638800" cy="15986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11">
              <a:extLst>
                <a:ext uri="{FF2B5EF4-FFF2-40B4-BE49-F238E27FC236}">
                  <a16:creationId xmlns:a16="http://schemas.microsoft.com/office/drawing/2014/main" id="{001788F7-D172-BF17-4A21-76E3CC113003}"/>
                </a:ext>
              </a:extLst>
            </p:cNvPr>
            <p:cNvSpPr txBox="1">
              <a:spLocks noChangeArrowheads="1"/>
            </p:cNvSpPr>
            <p:nvPr/>
          </p:nvSpPr>
          <p:spPr bwMode="auto">
            <a:xfrm>
              <a:off x="778492" y="1173827"/>
              <a:ext cx="1873421" cy="88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marL="342900" indent="-342900" eaLnBrk="1" hangingPunct="1">
                <a:buFont typeface="Arial" panose="020B0604020202020204" pitchFamily="34" charset="0"/>
                <a:buChar char="−"/>
              </a:pPr>
              <a:r>
                <a:rPr lang="en-US" altLang="en-US" sz="2200" dirty="0">
                  <a:latin typeface="+mn-lt"/>
                </a:rPr>
                <a:t>Bytes at Offset 18 and 19     are 01 and 01</a:t>
              </a:r>
            </a:p>
          </p:txBody>
        </p:sp>
        <p:sp>
          <p:nvSpPr>
            <p:cNvPr id="11" name="TextBox 13">
              <a:extLst>
                <a:ext uri="{FF2B5EF4-FFF2-40B4-BE49-F238E27FC236}">
                  <a16:creationId xmlns:a16="http://schemas.microsoft.com/office/drawing/2014/main" id="{D5B898C7-610F-9C88-E5CB-B891B2DF36EC}"/>
                </a:ext>
              </a:extLst>
            </p:cNvPr>
            <p:cNvSpPr txBox="1">
              <a:spLocks noChangeArrowheads="1"/>
            </p:cNvSpPr>
            <p:nvPr/>
          </p:nvSpPr>
          <p:spPr bwMode="auto">
            <a:xfrm>
              <a:off x="522288" y="819150"/>
              <a:ext cx="2373312" cy="36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marL="342900" indent="-342900" eaLnBrk="1" hangingPunct="1">
                <a:buFont typeface="Arial" panose="020B0604020202020204" pitchFamily="34" charset="0"/>
                <a:buChar char="•"/>
              </a:pPr>
              <a:r>
                <a:rPr lang="en-US" altLang="en-US" sz="2400" dirty="0">
                  <a:solidFill>
                    <a:srgbClr val="FF0000"/>
                  </a:solidFill>
                  <a:latin typeface="+mn-lt"/>
                </a:rPr>
                <a:t>Journaling</a:t>
              </a:r>
            </a:p>
          </p:txBody>
        </p:sp>
      </p:grpSp>
      <p:grpSp>
        <p:nvGrpSpPr>
          <p:cNvPr id="18" name="Group 17">
            <a:extLst>
              <a:ext uri="{FF2B5EF4-FFF2-40B4-BE49-F238E27FC236}">
                <a16:creationId xmlns:a16="http://schemas.microsoft.com/office/drawing/2014/main" id="{4140025F-09B2-2AB3-C00D-A7CEA2519F8B}"/>
              </a:ext>
            </a:extLst>
          </p:cNvPr>
          <p:cNvGrpSpPr/>
          <p:nvPr/>
        </p:nvGrpSpPr>
        <p:grpSpPr>
          <a:xfrm>
            <a:off x="507999" y="3987706"/>
            <a:ext cx="11238387" cy="2761110"/>
            <a:chOff x="508000" y="2800350"/>
            <a:chExt cx="8178800" cy="1690688"/>
          </a:xfrm>
        </p:grpSpPr>
        <p:pic>
          <p:nvPicPr>
            <p:cNvPr id="15" name="Picture 8">
              <a:extLst>
                <a:ext uri="{FF2B5EF4-FFF2-40B4-BE49-F238E27FC236}">
                  <a16:creationId xmlns:a16="http://schemas.microsoft.com/office/drawing/2014/main" id="{E4F15ABA-22BB-40FA-8382-2EB31C3FFF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906713"/>
              <a:ext cx="5638800"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 name="TextBox 12">
              <a:extLst>
                <a:ext uri="{FF2B5EF4-FFF2-40B4-BE49-F238E27FC236}">
                  <a16:creationId xmlns:a16="http://schemas.microsoft.com/office/drawing/2014/main" id="{188C6CF5-E4D0-30B5-0714-863E60AD0AAA}"/>
                </a:ext>
              </a:extLst>
            </p:cNvPr>
            <p:cNvSpPr txBox="1">
              <a:spLocks noChangeArrowheads="1"/>
            </p:cNvSpPr>
            <p:nvPr/>
          </p:nvSpPr>
          <p:spPr bwMode="auto">
            <a:xfrm>
              <a:off x="799986" y="3107035"/>
              <a:ext cx="1831309" cy="6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marL="342900" indent="-342900" eaLnBrk="1" hangingPunct="1">
                <a:buFont typeface="Arial" panose="020B0604020202020204" pitchFamily="34" charset="0"/>
                <a:buChar char="−"/>
              </a:pPr>
              <a:r>
                <a:rPr lang="en-US" altLang="en-US" sz="2200" dirty="0">
                  <a:latin typeface="+mn-lt"/>
                </a:rPr>
                <a:t>Bytes at Offset 18 and 19    are 02 02</a:t>
              </a:r>
            </a:p>
          </p:txBody>
        </p:sp>
        <p:sp>
          <p:nvSpPr>
            <p:cNvPr id="17" name="TextBox 16">
              <a:extLst>
                <a:ext uri="{FF2B5EF4-FFF2-40B4-BE49-F238E27FC236}">
                  <a16:creationId xmlns:a16="http://schemas.microsoft.com/office/drawing/2014/main" id="{0537B313-7E82-48EA-938D-BACA12B758CC}"/>
                </a:ext>
              </a:extLst>
            </p:cNvPr>
            <p:cNvSpPr txBox="1"/>
            <p:nvPr/>
          </p:nvSpPr>
          <p:spPr>
            <a:xfrm>
              <a:off x="508000" y="2800350"/>
              <a:ext cx="2373313" cy="282688"/>
            </a:xfrm>
            <a:prstGeom prst="rect">
              <a:avLst/>
            </a:prstGeom>
            <a:noFill/>
          </p:spPr>
          <p:txBody>
            <a:bodyPr>
              <a:spAutoFit/>
            </a:bodyPr>
            <a:lstStyle/>
            <a:p>
              <a:pPr marL="342900" indent="-342900" eaLnBrk="1" hangingPunct="1">
                <a:buFont typeface="Arial" panose="020B0604020202020204" pitchFamily="34" charset="0"/>
                <a:buChar char="•"/>
                <a:defRPr/>
              </a:pPr>
              <a:r>
                <a:rPr lang="en-US" sz="2400" b="1" dirty="0">
                  <a:solidFill>
                    <a:srgbClr val="0455A5"/>
                  </a:solidFill>
                  <a:ea typeface="Arial" pitchFamily="34" charset="-128"/>
                  <a:cs typeface="Arial" charset="0"/>
                </a:rPr>
                <a:t>WAL</a:t>
              </a:r>
            </a:p>
          </p:txBody>
        </p:sp>
      </p:grpSp>
    </p:spTree>
    <p:extLst>
      <p:ext uri="{BB962C8B-B14F-4D97-AF65-F5344CB8AC3E}">
        <p14:creationId xmlns:p14="http://schemas.microsoft.com/office/powerpoint/2010/main" val="20890752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A7C616-A131-6D13-5C22-3580539B536E}"/>
              </a:ext>
            </a:extLst>
          </p:cNvPr>
          <p:cNvSpPr>
            <a:spLocks noGrp="1"/>
          </p:cNvSpPr>
          <p:nvPr>
            <p:ph type="sldNum" sz="quarter" idx="12"/>
          </p:nvPr>
        </p:nvSpPr>
        <p:spPr/>
        <p:txBody>
          <a:bodyPr/>
          <a:lstStyle/>
          <a:p>
            <a:fld id="{0EBA9DDB-6B4F-E349-9000-1D5D9A9CB687}" type="slidenum">
              <a:rPr lang="en-US" smtClean="0"/>
              <a:pPr/>
              <a:t>127</a:t>
            </a:fld>
            <a:endParaRPr lang="en-US" dirty="0"/>
          </a:p>
        </p:txBody>
      </p:sp>
      <p:sp>
        <p:nvSpPr>
          <p:cNvPr id="3" name="Title 2">
            <a:extLst>
              <a:ext uri="{FF2B5EF4-FFF2-40B4-BE49-F238E27FC236}">
                <a16:creationId xmlns:a16="http://schemas.microsoft.com/office/drawing/2014/main" id="{3333CC44-6F31-66C6-A309-4063BE20F1CE}"/>
              </a:ext>
            </a:extLst>
          </p:cNvPr>
          <p:cNvSpPr>
            <a:spLocks noGrp="1"/>
          </p:cNvSpPr>
          <p:nvPr>
            <p:ph type="title"/>
          </p:nvPr>
        </p:nvSpPr>
        <p:spPr/>
        <p:txBody>
          <a:bodyPr/>
          <a:lstStyle/>
          <a:p>
            <a:r>
              <a:rPr lang="en-US" dirty="0"/>
              <a:t>Recovering Attachments: Embedded in Database</a:t>
            </a:r>
          </a:p>
        </p:txBody>
      </p:sp>
      <p:grpSp>
        <p:nvGrpSpPr>
          <p:cNvPr id="8" name="Group 7">
            <a:extLst>
              <a:ext uri="{FF2B5EF4-FFF2-40B4-BE49-F238E27FC236}">
                <a16:creationId xmlns:a16="http://schemas.microsoft.com/office/drawing/2014/main" id="{9D074A2A-8A69-EFB0-D85E-9E958D5BA4CA}"/>
              </a:ext>
            </a:extLst>
          </p:cNvPr>
          <p:cNvGrpSpPr/>
          <p:nvPr/>
        </p:nvGrpSpPr>
        <p:grpSpPr>
          <a:xfrm>
            <a:off x="784225" y="1263650"/>
            <a:ext cx="10623550" cy="4933950"/>
            <a:chOff x="501650" y="895350"/>
            <a:chExt cx="8337550" cy="3733800"/>
          </a:xfrm>
        </p:grpSpPr>
        <p:pic>
          <p:nvPicPr>
            <p:cNvPr id="4" name="Picture 8">
              <a:extLst>
                <a:ext uri="{FF2B5EF4-FFF2-40B4-BE49-F238E27FC236}">
                  <a16:creationId xmlns:a16="http://schemas.microsoft.com/office/drawing/2014/main" id="{C78FD08C-C6DC-4D9A-B844-1A22C53E47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2175" y="895350"/>
              <a:ext cx="6677025" cy="3733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CE18A3B3-F929-CB7A-C930-832C07FF4C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650" y="2114550"/>
              <a:ext cx="4983163"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ounded Rectangle 7">
              <a:extLst>
                <a:ext uri="{FF2B5EF4-FFF2-40B4-BE49-F238E27FC236}">
                  <a16:creationId xmlns:a16="http://schemas.microsoft.com/office/drawing/2014/main" id="{78004AE0-5490-4077-84A7-4D463675E1C4}"/>
                </a:ext>
              </a:extLst>
            </p:cNvPr>
            <p:cNvSpPr/>
            <p:nvPr/>
          </p:nvSpPr>
          <p:spPr>
            <a:xfrm>
              <a:off x="685800" y="2762250"/>
              <a:ext cx="4419600" cy="3429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7" name="Straight Arrow Connector 6">
              <a:extLst>
                <a:ext uri="{FF2B5EF4-FFF2-40B4-BE49-F238E27FC236}">
                  <a16:creationId xmlns:a16="http://schemas.microsoft.com/office/drawing/2014/main" id="{3F11FA47-D648-C8E9-F20D-3432144E870A}"/>
                </a:ext>
              </a:extLst>
            </p:cNvPr>
            <p:cNvCxnSpPr>
              <a:stCxn id="6" idx="3"/>
            </p:cNvCxnSpPr>
            <p:nvPr/>
          </p:nvCxnSpPr>
          <p:spPr>
            <a:xfrm flipV="1">
              <a:off x="5105400" y="2038350"/>
              <a:ext cx="1371600" cy="895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268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8D89-43F9-FBB5-2E79-135767406408}"/>
              </a:ext>
            </a:extLst>
          </p:cNvPr>
          <p:cNvSpPr>
            <a:spLocks noGrp="1"/>
          </p:cNvSpPr>
          <p:nvPr>
            <p:ph type="title"/>
          </p:nvPr>
        </p:nvSpPr>
        <p:spPr>
          <a:xfrm>
            <a:off x="428624" y="428624"/>
            <a:ext cx="11334750" cy="623211"/>
          </a:xfrm>
        </p:spPr>
        <p:txBody>
          <a:bodyPr/>
          <a:lstStyle/>
          <a:p>
            <a:r>
              <a:rPr lang="en-US" dirty="0"/>
              <a:t>SQLite Storage Classes: BLOBs</a:t>
            </a:r>
          </a:p>
        </p:txBody>
      </p:sp>
      <p:sp>
        <p:nvSpPr>
          <p:cNvPr id="3" name="Content Placeholder 2">
            <a:extLst>
              <a:ext uri="{FF2B5EF4-FFF2-40B4-BE49-F238E27FC236}">
                <a16:creationId xmlns:a16="http://schemas.microsoft.com/office/drawing/2014/main" id="{429644E9-C39E-6B18-5A83-EEAEA7960D90}"/>
              </a:ext>
            </a:extLst>
          </p:cNvPr>
          <p:cNvSpPr>
            <a:spLocks noGrp="1"/>
          </p:cNvSpPr>
          <p:nvPr>
            <p:ph sz="quarter" idx="18"/>
          </p:nvPr>
        </p:nvSpPr>
        <p:spPr>
          <a:xfrm>
            <a:off x="428625" y="1233488"/>
            <a:ext cx="5572125" cy="5472111"/>
          </a:xfrm>
        </p:spPr>
        <p:txBody>
          <a:bodyPr/>
          <a:lstStyle/>
          <a:p>
            <a:r>
              <a:rPr lang="en-US" dirty="0"/>
              <a:t>Binary Large Objects</a:t>
            </a:r>
          </a:p>
          <a:p>
            <a:r>
              <a:rPr lang="en-US" dirty="0"/>
              <a:t>Typically used for pictures, videos, audio files</a:t>
            </a:r>
          </a:p>
          <a:p>
            <a:endParaRPr lang="en-US" dirty="0"/>
          </a:p>
        </p:txBody>
      </p:sp>
      <p:sp>
        <p:nvSpPr>
          <p:cNvPr id="7" name="Content Placeholder 6">
            <a:extLst>
              <a:ext uri="{FF2B5EF4-FFF2-40B4-BE49-F238E27FC236}">
                <a16:creationId xmlns:a16="http://schemas.microsoft.com/office/drawing/2014/main" id="{6461859D-0591-451C-9F24-9431DA054F14}"/>
              </a:ext>
            </a:extLst>
          </p:cNvPr>
          <p:cNvSpPr>
            <a:spLocks noGrp="1"/>
          </p:cNvSpPr>
          <p:nvPr>
            <p:ph sz="quarter" idx="19"/>
          </p:nvPr>
        </p:nvSpPr>
        <p:spPr>
          <a:xfrm>
            <a:off x="6191249" y="1233488"/>
            <a:ext cx="5572125" cy="5472111"/>
          </a:xfrm>
        </p:spPr>
        <p:txBody>
          <a:bodyPr/>
          <a:lstStyle/>
          <a:p>
            <a:r>
              <a:rPr lang="en-US" dirty="0"/>
              <a:t>Binary format</a:t>
            </a:r>
          </a:p>
          <a:p>
            <a:r>
              <a:rPr lang="en-US" dirty="0"/>
              <a:t>Can be exported for additional review</a:t>
            </a:r>
          </a:p>
          <a:p>
            <a:endParaRPr lang="en-US" dirty="0"/>
          </a:p>
        </p:txBody>
      </p:sp>
      <p:pic>
        <p:nvPicPr>
          <p:cNvPr id="11" name="Picture 11">
            <a:extLst>
              <a:ext uri="{FF2B5EF4-FFF2-40B4-BE49-F238E27FC236}">
                <a16:creationId xmlns:a16="http://schemas.microsoft.com/office/drawing/2014/main" id="{6009377C-3D91-687C-7593-4567C56979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713" y="2647949"/>
            <a:ext cx="10872787" cy="37814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 name="Right Arrow 12">
            <a:extLst>
              <a:ext uri="{FF2B5EF4-FFF2-40B4-BE49-F238E27FC236}">
                <a16:creationId xmlns:a16="http://schemas.microsoft.com/office/drawing/2014/main" id="{921A0563-4580-AA22-684C-4EBA0272B4D8}"/>
              </a:ext>
            </a:extLst>
          </p:cNvPr>
          <p:cNvSpPr/>
          <p:nvPr/>
        </p:nvSpPr>
        <p:spPr>
          <a:xfrm rot="2208021">
            <a:off x="3258260" y="4276063"/>
            <a:ext cx="962726" cy="52519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TextBox 15">
            <a:extLst>
              <a:ext uri="{FF2B5EF4-FFF2-40B4-BE49-F238E27FC236}">
                <a16:creationId xmlns:a16="http://schemas.microsoft.com/office/drawing/2014/main" id="{881AA38B-6A9E-1B07-7301-916868ABA0AD}"/>
              </a:ext>
            </a:extLst>
          </p:cNvPr>
          <p:cNvSpPr txBox="1">
            <a:spLocks noChangeArrowheads="1"/>
          </p:cNvSpPr>
          <p:nvPr/>
        </p:nvSpPr>
        <p:spPr bwMode="invGray">
          <a:xfrm rot="2208324">
            <a:off x="3214135" y="4411104"/>
            <a:ext cx="1155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200" dirty="0">
                <a:latin typeface="+mn-lt"/>
              </a:rPr>
              <a:t>EXPORT</a:t>
            </a:r>
          </a:p>
        </p:txBody>
      </p:sp>
      <p:pic>
        <p:nvPicPr>
          <p:cNvPr id="14" name="Picture 13">
            <a:extLst>
              <a:ext uri="{FF2B5EF4-FFF2-40B4-BE49-F238E27FC236}">
                <a16:creationId xmlns:a16="http://schemas.microsoft.com/office/drawing/2014/main" id="{D9DBB7CE-261B-FFCB-9BEC-B1BE3C6DC0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0304" y="4985080"/>
            <a:ext cx="974760" cy="14180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 name="Slide Number Placeholder 15">
            <a:extLst>
              <a:ext uri="{FF2B5EF4-FFF2-40B4-BE49-F238E27FC236}">
                <a16:creationId xmlns:a16="http://schemas.microsoft.com/office/drawing/2014/main" id="{1791C74C-BD27-061E-82FE-E1E38F7E3195}"/>
              </a:ext>
            </a:extLst>
          </p:cNvPr>
          <p:cNvSpPr>
            <a:spLocks noGrp="1"/>
          </p:cNvSpPr>
          <p:nvPr>
            <p:ph type="sldNum" sz="quarter" idx="12"/>
          </p:nvPr>
        </p:nvSpPr>
        <p:spPr/>
        <p:txBody>
          <a:bodyPr/>
          <a:lstStyle/>
          <a:p>
            <a:fld id="{0EBA9DDB-6B4F-E349-9000-1D5D9A9CB687}" type="slidenum">
              <a:rPr lang="en-US" smtClean="0"/>
              <a:pPr/>
              <a:t>128</a:t>
            </a:fld>
            <a:endParaRPr lang="en-US" dirty="0"/>
          </a:p>
        </p:txBody>
      </p:sp>
    </p:spTree>
    <p:extLst>
      <p:ext uri="{BB962C8B-B14F-4D97-AF65-F5344CB8AC3E}">
        <p14:creationId xmlns:p14="http://schemas.microsoft.com/office/powerpoint/2010/main" val="32173518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4459E-348B-7327-1331-60A057CB657D}"/>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latin typeface="Arial" panose="020B0604020202020204" pitchFamily="34" charset="0"/>
              </a:rPr>
              <a:pPr/>
              <a:t>129</a:t>
            </a:fld>
            <a:endParaRPr lang="en-US" dirty="0">
              <a:latin typeface="Arial" panose="020B0604020202020204" pitchFamily="34" charset="0"/>
            </a:endParaRPr>
          </a:p>
        </p:txBody>
      </p:sp>
    </p:spTree>
    <p:extLst>
      <p:ext uri="{BB962C8B-B14F-4D97-AF65-F5344CB8AC3E}">
        <p14:creationId xmlns:p14="http://schemas.microsoft.com/office/powerpoint/2010/main" val="405990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A455B9-F376-131D-25F7-B0FE562EEB7D}"/>
              </a:ext>
            </a:extLst>
          </p:cNvPr>
          <p:cNvSpPr>
            <a:spLocks noGrp="1"/>
          </p:cNvSpPr>
          <p:nvPr>
            <p:ph type="sldNum" sz="quarter" idx="12"/>
          </p:nvPr>
        </p:nvSpPr>
        <p:spPr/>
        <p:txBody>
          <a:bodyPr/>
          <a:lstStyle/>
          <a:p>
            <a:fld id="{0EBA9DDB-6B4F-E349-9000-1D5D9A9CB687}" type="slidenum">
              <a:rPr lang="en-US" smtClean="0"/>
              <a:pPr/>
              <a:t>13</a:t>
            </a:fld>
            <a:endParaRPr lang="en-US" dirty="0"/>
          </a:p>
        </p:txBody>
      </p:sp>
      <p:sp>
        <p:nvSpPr>
          <p:cNvPr id="5" name="Title 4">
            <a:extLst>
              <a:ext uri="{FF2B5EF4-FFF2-40B4-BE49-F238E27FC236}">
                <a16:creationId xmlns:a16="http://schemas.microsoft.com/office/drawing/2014/main" id="{5AF3138D-0DD2-B918-D37D-3A8DA5180C3F}"/>
              </a:ext>
            </a:extLst>
          </p:cNvPr>
          <p:cNvSpPr>
            <a:spLocks noGrp="1"/>
          </p:cNvSpPr>
          <p:nvPr>
            <p:ph type="title"/>
          </p:nvPr>
        </p:nvSpPr>
        <p:spPr/>
        <p:txBody>
          <a:bodyPr/>
          <a:lstStyle/>
          <a:p>
            <a:r>
              <a:rPr lang="en-US" dirty="0"/>
              <a:t>Labs and Lecture</a:t>
            </a:r>
          </a:p>
        </p:txBody>
      </p:sp>
      <p:sp>
        <p:nvSpPr>
          <p:cNvPr id="4" name="Freeform: Shape 3">
            <a:extLst>
              <a:ext uri="{FF2B5EF4-FFF2-40B4-BE49-F238E27FC236}">
                <a16:creationId xmlns:a16="http://schemas.microsoft.com/office/drawing/2014/main" id="{BD104AA9-9CDB-6522-5CC0-8C7C51CFEC58}"/>
              </a:ext>
            </a:extLst>
          </p:cNvPr>
          <p:cNvSpPr/>
          <p:nvPr/>
        </p:nvSpPr>
        <p:spPr>
          <a:xfrm>
            <a:off x="511554" y="1395046"/>
            <a:ext cx="11168892" cy="608400"/>
          </a:xfrm>
          <a:custGeom>
            <a:avLst/>
            <a:gdLst>
              <a:gd name="connsiteX0" fmla="*/ 0 w 11168892"/>
              <a:gd name="connsiteY0" fmla="*/ 101402 h 608400"/>
              <a:gd name="connsiteX1" fmla="*/ 101402 w 11168892"/>
              <a:gd name="connsiteY1" fmla="*/ 0 h 608400"/>
              <a:gd name="connsiteX2" fmla="*/ 11067490 w 11168892"/>
              <a:gd name="connsiteY2" fmla="*/ 0 h 608400"/>
              <a:gd name="connsiteX3" fmla="*/ 11168892 w 11168892"/>
              <a:gd name="connsiteY3" fmla="*/ 101402 h 608400"/>
              <a:gd name="connsiteX4" fmla="*/ 11168892 w 11168892"/>
              <a:gd name="connsiteY4" fmla="*/ 506998 h 608400"/>
              <a:gd name="connsiteX5" fmla="*/ 11067490 w 11168892"/>
              <a:gd name="connsiteY5" fmla="*/ 608400 h 608400"/>
              <a:gd name="connsiteX6" fmla="*/ 101402 w 11168892"/>
              <a:gd name="connsiteY6" fmla="*/ 608400 h 608400"/>
              <a:gd name="connsiteX7" fmla="*/ 0 w 11168892"/>
              <a:gd name="connsiteY7" fmla="*/ 506998 h 608400"/>
              <a:gd name="connsiteX8" fmla="*/ 0 w 11168892"/>
              <a:gd name="connsiteY8" fmla="*/ 101402 h 6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8892" h="608400">
                <a:moveTo>
                  <a:pt x="0" y="101402"/>
                </a:moveTo>
                <a:cubicBezTo>
                  <a:pt x="0" y="45399"/>
                  <a:pt x="45399" y="0"/>
                  <a:pt x="101402" y="0"/>
                </a:cubicBezTo>
                <a:lnTo>
                  <a:pt x="11067490" y="0"/>
                </a:lnTo>
                <a:cubicBezTo>
                  <a:pt x="11123493" y="0"/>
                  <a:pt x="11168892" y="45399"/>
                  <a:pt x="11168892" y="101402"/>
                </a:cubicBezTo>
                <a:lnTo>
                  <a:pt x="11168892" y="506998"/>
                </a:lnTo>
                <a:cubicBezTo>
                  <a:pt x="11168892" y="563001"/>
                  <a:pt x="11123493" y="608400"/>
                  <a:pt x="11067490" y="608400"/>
                </a:cubicBezTo>
                <a:lnTo>
                  <a:pt x="101402" y="608400"/>
                </a:lnTo>
                <a:cubicBezTo>
                  <a:pt x="45399" y="608400"/>
                  <a:pt x="0" y="563001"/>
                  <a:pt x="0" y="506998"/>
                </a:cubicBezTo>
                <a:lnTo>
                  <a:pt x="0" y="1014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760" tIns="128760" rIns="128760" bIns="128760" numCol="1" spcCol="1270" anchor="ctr" anchorCtr="0">
            <a:noAutofit/>
          </a:bodyPr>
          <a:lstStyle/>
          <a:p>
            <a:pPr marL="0" lvl="0" indent="0" algn="l" defTabSz="1155700">
              <a:lnSpc>
                <a:spcPct val="90000"/>
              </a:lnSpc>
              <a:spcBef>
                <a:spcPct val="0"/>
              </a:spcBef>
              <a:spcAft>
                <a:spcPct val="35000"/>
              </a:spcAft>
              <a:buNone/>
            </a:pPr>
            <a:r>
              <a:rPr lang="en-US" sz="2400" kern="1200" dirty="0"/>
              <a:t>The labs in this course are designed to enhance your learning experience.</a:t>
            </a:r>
          </a:p>
        </p:txBody>
      </p:sp>
      <p:sp>
        <p:nvSpPr>
          <p:cNvPr id="8" name="Freeform: Shape 7">
            <a:extLst>
              <a:ext uri="{FF2B5EF4-FFF2-40B4-BE49-F238E27FC236}">
                <a16:creationId xmlns:a16="http://schemas.microsoft.com/office/drawing/2014/main" id="{1C61C271-CC72-2836-AE08-E43072629135}"/>
              </a:ext>
            </a:extLst>
          </p:cNvPr>
          <p:cNvSpPr/>
          <p:nvPr/>
        </p:nvSpPr>
        <p:spPr>
          <a:xfrm>
            <a:off x="511554" y="2159635"/>
            <a:ext cx="11168892" cy="608400"/>
          </a:xfrm>
          <a:custGeom>
            <a:avLst/>
            <a:gdLst>
              <a:gd name="connsiteX0" fmla="*/ 0 w 11168892"/>
              <a:gd name="connsiteY0" fmla="*/ 101402 h 608400"/>
              <a:gd name="connsiteX1" fmla="*/ 101402 w 11168892"/>
              <a:gd name="connsiteY1" fmla="*/ 0 h 608400"/>
              <a:gd name="connsiteX2" fmla="*/ 11067490 w 11168892"/>
              <a:gd name="connsiteY2" fmla="*/ 0 h 608400"/>
              <a:gd name="connsiteX3" fmla="*/ 11168892 w 11168892"/>
              <a:gd name="connsiteY3" fmla="*/ 101402 h 608400"/>
              <a:gd name="connsiteX4" fmla="*/ 11168892 w 11168892"/>
              <a:gd name="connsiteY4" fmla="*/ 506998 h 608400"/>
              <a:gd name="connsiteX5" fmla="*/ 11067490 w 11168892"/>
              <a:gd name="connsiteY5" fmla="*/ 608400 h 608400"/>
              <a:gd name="connsiteX6" fmla="*/ 101402 w 11168892"/>
              <a:gd name="connsiteY6" fmla="*/ 608400 h 608400"/>
              <a:gd name="connsiteX7" fmla="*/ 0 w 11168892"/>
              <a:gd name="connsiteY7" fmla="*/ 506998 h 608400"/>
              <a:gd name="connsiteX8" fmla="*/ 0 w 11168892"/>
              <a:gd name="connsiteY8" fmla="*/ 101402 h 6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8892" h="608400">
                <a:moveTo>
                  <a:pt x="0" y="101402"/>
                </a:moveTo>
                <a:cubicBezTo>
                  <a:pt x="0" y="45399"/>
                  <a:pt x="45399" y="0"/>
                  <a:pt x="101402" y="0"/>
                </a:cubicBezTo>
                <a:lnTo>
                  <a:pt x="11067490" y="0"/>
                </a:lnTo>
                <a:cubicBezTo>
                  <a:pt x="11123493" y="0"/>
                  <a:pt x="11168892" y="45399"/>
                  <a:pt x="11168892" y="101402"/>
                </a:cubicBezTo>
                <a:lnTo>
                  <a:pt x="11168892" y="506998"/>
                </a:lnTo>
                <a:cubicBezTo>
                  <a:pt x="11168892" y="563001"/>
                  <a:pt x="11123493" y="608400"/>
                  <a:pt x="11067490" y="608400"/>
                </a:cubicBezTo>
                <a:lnTo>
                  <a:pt x="101402" y="608400"/>
                </a:lnTo>
                <a:cubicBezTo>
                  <a:pt x="45399" y="608400"/>
                  <a:pt x="0" y="563001"/>
                  <a:pt x="0" y="506998"/>
                </a:cubicBezTo>
                <a:lnTo>
                  <a:pt x="0" y="1014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760" tIns="128760" rIns="128760" bIns="128760" numCol="1" spcCol="1270" anchor="ctr" anchorCtr="0">
            <a:noAutofit/>
          </a:bodyPr>
          <a:lstStyle/>
          <a:p>
            <a:pPr marL="0" lvl="0" indent="0" algn="l" defTabSz="1155700">
              <a:lnSpc>
                <a:spcPct val="90000"/>
              </a:lnSpc>
              <a:spcBef>
                <a:spcPct val="0"/>
              </a:spcBef>
              <a:spcAft>
                <a:spcPct val="35000"/>
              </a:spcAft>
              <a:buNone/>
            </a:pPr>
            <a:r>
              <a:rPr lang="en-US" sz="2400" i="0" kern="1200" dirty="0"/>
              <a:t>The labs are not intended to be a test of what you learned in the lecture. </a:t>
            </a:r>
          </a:p>
        </p:txBody>
      </p:sp>
      <p:sp>
        <p:nvSpPr>
          <p:cNvPr id="13" name="Freeform: Shape 12">
            <a:extLst>
              <a:ext uri="{FF2B5EF4-FFF2-40B4-BE49-F238E27FC236}">
                <a16:creationId xmlns:a16="http://schemas.microsoft.com/office/drawing/2014/main" id="{EA6175E2-3716-6815-6C6D-DD60DCEEE7E1}"/>
              </a:ext>
            </a:extLst>
          </p:cNvPr>
          <p:cNvSpPr/>
          <p:nvPr/>
        </p:nvSpPr>
        <p:spPr>
          <a:xfrm>
            <a:off x="511554" y="2918701"/>
            <a:ext cx="11168892" cy="538200"/>
          </a:xfrm>
          <a:custGeom>
            <a:avLst/>
            <a:gdLst>
              <a:gd name="connsiteX0" fmla="*/ 0 w 11168892"/>
              <a:gd name="connsiteY0" fmla="*/ 89702 h 538200"/>
              <a:gd name="connsiteX1" fmla="*/ 89702 w 11168892"/>
              <a:gd name="connsiteY1" fmla="*/ 0 h 538200"/>
              <a:gd name="connsiteX2" fmla="*/ 11079190 w 11168892"/>
              <a:gd name="connsiteY2" fmla="*/ 0 h 538200"/>
              <a:gd name="connsiteX3" fmla="*/ 11168892 w 11168892"/>
              <a:gd name="connsiteY3" fmla="*/ 89702 h 538200"/>
              <a:gd name="connsiteX4" fmla="*/ 11168892 w 11168892"/>
              <a:gd name="connsiteY4" fmla="*/ 448498 h 538200"/>
              <a:gd name="connsiteX5" fmla="*/ 11079190 w 11168892"/>
              <a:gd name="connsiteY5" fmla="*/ 538200 h 538200"/>
              <a:gd name="connsiteX6" fmla="*/ 89702 w 11168892"/>
              <a:gd name="connsiteY6" fmla="*/ 538200 h 538200"/>
              <a:gd name="connsiteX7" fmla="*/ 0 w 11168892"/>
              <a:gd name="connsiteY7" fmla="*/ 448498 h 538200"/>
              <a:gd name="connsiteX8" fmla="*/ 0 w 11168892"/>
              <a:gd name="connsiteY8" fmla="*/ 89702 h 5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8892" h="538200">
                <a:moveTo>
                  <a:pt x="0" y="89702"/>
                </a:moveTo>
                <a:cubicBezTo>
                  <a:pt x="0" y="40161"/>
                  <a:pt x="40161" y="0"/>
                  <a:pt x="89702" y="0"/>
                </a:cubicBezTo>
                <a:lnTo>
                  <a:pt x="11079190" y="0"/>
                </a:lnTo>
                <a:cubicBezTo>
                  <a:pt x="11128731" y="0"/>
                  <a:pt x="11168892" y="40161"/>
                  <a:pt x="11168892" y="89702"/>
                </a:cubicBezTo>
                <a:lnTo>
                  <a:pt x="11168892" y="448498"/>
                </a:lnTo>
                <a:cubicBezTo>
                  <a:pt x="11168892" y="498039"/>
                  <a:pt x="11128731" y="538200"/>
                  <a:pt x="11079190" y="538200"/>
                </a:cubicBezTo>
                <a:lnTo>
                  <a:pt x="89702" y="538200"/>
                </a:lnTo>
                <a:cubicBezTo>
                  <a:pt x="40161" y="538200"/>
                  <a:pt x="0" y="498039"/>
                  <a:pt x="0" y="448498"/>
                </a:cubicBezTo>
                <a:lnTo>
                  <a:pt x="0" y="897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903" tIns="113903" rIns="113903" bIns="113903" numCol="1" spcCol="1270" anchor="ctr" anchorCtr="0">
            <a:noAutofit/>
          </a:bodyPr>
          <a:lstStyle/>
          <a:p>
            <a:pPr marL="0" lvl="0" indent="0" algn="l" defTabSz="1022350">
              <a:lnSpc>
                <a:spcPct val="90000"/>
              </a:lnSpc>
              <a:spcBef>
                <a:spcPct val="0"/>
              </a:spcBef>
              <a:spcAft>
                <a:spcPct val="35000"/>
              </a:spcAft>
              <a:buNone/>
            </a:pPr>
            <a:r>
              <a:rPr lang="en-US" sz="2400" kern="1200" dirty="0"/>
              <a:t>The labs will go beyond the lecture and push you further.</a:t>
            </a:r>
          </a:p>
        </p:txBody>
      </p:sp>
      <p:sp>
        <p:nvSpPr>
          <p:cNvPr id="14" name="Freeform: Shape 13">
            <a:extLst>
              <a:ext uri="{FF2B5EF4-FFF2-40B4-BE49-F238E27FC236}">
                <a16:creationId xmlns:a16="http://schemas.microsoft.com/office/drawing/2014/main" id="{54869342-DAF9-37B8-5E1E-E002120C2665}"/>
              </a:ext>
            </a:extLst>
          </p:cNvPr>
          <p:cNvSpPr/>
          <p:nvPr/>
        </p:nvSpPr>
        <p:spPr>
          <a:xfrm>
            <a:off x="511554" y="3456901"/>
            <a:ext cx="11168892" cy="380880"/>
          </a:xfrm>
          <a:custGeom>
            <a:avLst/>
            <a:gdLst>
              <a:gd name="connsiteX0" fmla="*/ 0 w 11168892"/>
              <a:gd name="connsiteY0" fmla="*/ 0 h 380880"/>
              <a:gd name="connsiteX1" fmla="*/ 11168892 w 11168892"/>
              <a:gd name="connsiteY1" fmla="*/ 0 h 380880"/>
              <a:gd name="connsiteX2" fmla="*/ 11168892 w 11168892"/>
              <a:gd name="connsiteY2" fmla="*/ 380880 h 380880"/>
              <a:gd name="connsiteX3" fmla="*/ 0 w 11168892"/>
              <a:gd name="connsiteY3" fmla="*/ 380880 h 380880"/>
              <a:gd name="connsiteX4" fmla="*/ 0 w 11168892"/>
              <a:gd name="connsiteY4" fmla="*/ 0 h 38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8892" h="380880">
                <a:moveTo>
                  <a:pt x="0" y="0"/>
                </a:moveTo>
                <a:lnTo>
                  <a:pt x="11168892" y="0"/>
                </a:lnTo>
                <a:lnTo>
                  <a:pt x="11168892" y="380880"/>
                </a:lnTo>
                <a:lnTo>
                  <a:pt x="0" y="3808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2200" kern="1200" dirty="0"/>
              <a:t>Most questions are derived from our current investigations or from repeat student questions.</a:t>
            </a:r>
          </a:p>
        </p:txBody>
      </p:sp>
      <p:sp>
        <p:nvSpPr>
          <p:cNvPr id="16" name="Freeform: Shape 15">
            <a:extLst>
              <a:ext uri="{FF2B5EF4-FFF2-40B4-BE49-F238E27FC236}">
                <a16:creationId xmlns:a16="http://schemas.microsoft.com/office/drawing/2014/main" id="{5317FCC1-51A6-8913-EF59-49213DD0FD8E}"/>
              </a:ext>
            </a:extLst>
          </p:cNvPr>
          <p:cNvSpPr/>
          <p:nvPr/>
        </p:nvSpPr>
        <p:spPr>
          <a:xfrm>
            <a:off x="511554" y="4131858"/>
            <a:ext cx="11168892" cy="477816"/>
          </a:xfrm>
          <a:custGeom>
            <a:avLst/>
            <a:gdLst>
              <a:gd name="connsiteX0" fmla="*/ 0 w 11168892"/>
              <a:gd name="connsiteY0" fmla="*/ 79638 h 477816"/>
              <a:gd name="connsiteX1" fmla="*/ 79638 w 11168892"/>
              <a:gd name="connsiteY1" fmla="*/ 0 h 477816"/>
              <a:gd name="connsiteX2" fmla="*/ 11089254 w 11168892"/>
              <a:gd name="connsiteY2" fmla="*/ 0 h 477816"/>
              <a:gd name="connsiteX3" fmla="*/ 11168892 w 11168892"/>
              <a:gd name="connsiteY3" fmla="*/ 79638 h 477816"/>
              <a:gd name="connsiteX4" fmla="*/ 11168892 w 11168892"/>
              <a:gd name="connsiteY4" fmla="*/ 398178 h 477816"/>
              <a:gd name="connsiteX5" fmla="*/ 11089254 w 11168892"/>
              <a:gd name="connsiteY5" fmla="*/ 477816 h 477816"/>
              <a:gd name="connsiteX6" fmla="*/ 79638 w 11168892"/>
              <a:gd name="connsiteY6" fmla="*/ 477816 h 477816"/>
              <a:gd name="connsiteX7" fmla="*/ 0 w 11168892"/>
              <a:gd name="connsiteY7" fmla="*/ 398178 h 477816"/>
              <a:gd name="connsiteX8" fmla="*/ 0 w 11168892"/>
              <a:gd name="connsiteY8" fmla="*/ 79638 h 47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8892" h="477816">
                <a:moveTo>
                  <a:pt x="0" y="79638"/>
                </a:moveTo>
                <a:cubicBezTo>
                  <a:pt x="0" y="35655"/>
                  <a:pt x="35655" y="0"/>
                  <a:pt x="79638" y="0"/>
                </a:cubicBezTo>
                <a:lnTo>
                  <a:pt x="11089254" y="0"/>
                </a:lnTo>
                <a:cubicBezTo>
                  <a:pt x="11133237" y="0"/>
                  <a:pt x="11168892" y="35655"/>
                  <a:pt x="11168892" y="79638"/>
                </a:cubicBezTo>
                <a:lnTo>
                  <a:pt x="11168892" y="398178"/>
                </a:lnTo>
                <a:cubicBezTo>
                  <a:pt x="11168892" y="442161"/>
                  <a:pt x="11133237" y="477816"/>
                  <a:pt x="11089254" y="477816"/>
                </a:cubicBezTo>
                <a:lnTo>
                  <a:pt x="79638" y="477816"/>
                </a:lnTo>
                <a:cubicBezTo>
                  <a:pt x="35655" y="477816"/>
                  <a:pt x="0" y="442161"/>
                  <a:pt x="0" y="398178"/>
                </a:cubicBezTo>
                <a:lnTo>
                  <a:pt x="0" y="796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955" tIns="110955" rIns="110955" bIns="110955" numCol="1" spcCol="1270" anchor="ctr" anchorCtr="0">
            <a:noAutofit/>
          </a:bodyPr>
          <a:lstStyle/>
          <a:p>
            <a:pPr marL="0" lvl="0" indent="0" algn="l" defTabSz="1022350">
              <a:lnSpc>
                <a:spcPct val="90000"/>
              </a:lnSpc>
              <a:spcBef>
                <a:spcPct val="0"/>
              </a:spcBef>
              <a:spcAft>
                <a:spcPct val="35000"/>
              </a:spcAft>
              <a:buNone/>
            </a:pPr>
            <a:r>
              <a:rPr lang="en-US" sz="2400" kern="1200" dirty="0"/>
              <a:t>All labs have answers after the questions section. </a:t>
            </a:r>
          </a:p>
        </p:txBody>
      </p:sp>
      <p:sp>
        <p:nvSpPr>
          <p:cNvPr id="17" name="Freeform: Shape 16">
            <a:extLst>
              <a:ext uri="{FF2B5EF4-FFF2-40B4-BE49-F238E27FC236}">
                <a16:creationId xmlns:a16="http://schemas.microsoft.com/office/drawing/2014/main" id="{FEB3D949-D106-9B66-380F-73A3DA31EF19}"/>
              </a:ext>
            </a:extLst>
          </p:cNvPr>
          <p:cNvSpPr/>
          <p:nvPr/>
        </p:nvSpPr>
        <p:spPr>
          <a:xfrm>
            <a:off x="511554" y="4609674"/>
            <a:ext cx="11168892" cy="771856"/>
          </a:xfrm>
          <a:custGeom>
            <a:avLst/>
            <a:gdLst>
              <a:gd name="connsiteX0" fmla="*/ 0 w 11168892"/>
              <a:gd name="connsiteY0" fmla="*/ 0 h 771856"/>
              <a:gd name="connsiteX1" fmla="*/ 11168892 w 11168892"/>
              <a:gd name="connsiteY1" fmla="*/ 0 h 771856"/>
              <a:gd name="connsiteX2" fmla="*/ 11168892 w 11168892"/>
              <a:gd name="connsiteY2" fmla="*/ 771856 h 771856"/>
              <a:gd name="connsiteX3" fmla="*/ 0 w 11168892"/>
              <a:gd name="connsiteY3" fmla="*/ 771856 h 771856"/>
              <a:gd name="connsiteX4" fmla="*/ 0 w 11168892"/>
              <a:gd name="connsiteY4" fmla="*/ 0 h 77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8892" h="771856">
                <a:moveTo>
                  <a:pt x="0" y="0"/>
                </a:moveTo>
                <a:lnTo>
                  <a:pt x="11168892" y="0"/>
                </a:lnTo>
                <a:lnTo>
                  <a:pt x="11168892" y="771856"/>
                </a:lnTo>
                <a:lnTo>
                  <a:pt x="0" y="7718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2200" kern="1200" dirty="0"/>
              <a:t>We have included one potential way to solve the problem.</a:t>
            </a:r>
          </a:p>
          <a:p>
            <a:pPr marL="171450" lvl="1" indent="-171450" algn="l" defTabSz="800100">
              <a:lnSpc>
                <a:spcPct val="90000"/>
              </a:lnSpc>
              <a:spcBef>
                <a:spcPct val="0"/>
              </a:spcBef>
              <a:spcAft>
                <a:spcPct val="20000"/>
              </a:spcAft>
              <a:buChar char="•"/>
            </a:pPr>
            <a:r>
              <a:rPr lang="en-US" sz="2200" kern="1200" dirty="0"/>
              <a:t>Use more than one method to validate your findings.</a:t>
            </a:r>
          </a:p>
          <a:p>
            <a:pPr marL="171450" lvl="1" indent="-171450" algn="l" defTabSz="800100">
              <a:lnSpc>
                <a:spcPct val="90000"/>
              </a:lnSpc>
              <a:spcBef>
                <a:spcPct val="0"/>
              </a:spcBef>
              <a:spcAft>
                <a:spcPct val="20000"/>
              </a:spcAft>
              <a:buChar char="•"/>
            </a:pPr>
            <a:r>
              <a:rPr lang="en-US" sz="2200" b="1" kern="1200" dirty="0"/>
              <a:t>You may find other ways to answer the question</a:t>
            </a:r>
            <a:r>
              <a:rPr lang="en-US" sz="2200" kern="1200" dirty="0"/>
              <a:t>.</a:t>
            </a:r>
          </a:p>
        </p:txBody>
      </p:sp>
    </p:spTree>
    <p:extLst>
      <p:ext uri="{BB962C8B-B14F-4D97-AF65-F5344CB8AC3E}">
        <p14:creationId xmlns:p14="http://schemas.microsoft.com/office/powerpoint/2010/main" val="33574137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8CF0-FD93-5EA9-1ECD-C51BD3582B04}"/>
              </a:ext>
            </a:extLst>
          </p:cNvPr>
          <p:cNvSpPr>
            <a:spLocks noGrp="1"/>
          </p:cNvSpPr>
          <p:nvPr>
            <p:ph type="title"/>
          </p:nvPr>
        </p:nvSpPr>
        <p:spPr/>
        <p:txBody>
          <a:bodyPr/>
          <a:lstStyle/>
          <a:p>
            <a:r>
              <a:rPr lang="en-US" dirty="0"/>
              <a:t>Recovering Attachments: Located by Filename/Path</a:t>
            </a:r>
          </a:p>
        </p:txBody>
      </p:sp>
      <p:pic>
        <p:nvPicPr>
          <p:cNvPr id="4" name="Picture 6">
            <a:extLst>
              <a:ext uri="{FF2B5EF4-FFF2-40B4-BE49-F238E27FC236}">
                <a16:creationId xmlns:a16="http://schemas.microsoft.com/office/drawing/2014/main" id="{D4FAF12D-CBA4-6959-7AD7-AA53EAFE08B7}"/>
              </a:ext>
            </a:extLst>
          </p:cNvPr>
          <p:cNvPicPr>
            <a:picLocks noChangeAspect="1"/>
          </p:cNvPicPr>
          <p:nvPr/>
        </p:nvPicPr>
        <p:blipFill rotWithShape="1">
          <a:blip r:embed="rId3">
            <a:extLst>
              <a:ext uri="{28A0092B-C50C-407E-A947-70E740481C1C}">
                <a14:useLocalDpi xmlns:a14="http://schemas.microsoft.com/office/drawing/2010/main" val="0"/>
              </a:ext>
            </a:extLst>
          </a:blip>
          <a:srcRect l="27758" r="-668" b="9061"/>
          <a:stretch/>
        </p:blipFill>
        <p:spPr bwMode="auto">
          <a:xfrm>
            <a:off x="2643963" y="1157622"/>
            <a:ext cx="8861806" cy="5512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21261F1-D421-5D4B-0A18-2BFD70577E2B}"/>
              </a:ext>
            </a:extLst>
          </p:cNvPr>
          <p:cNvSpPr>
            <a:spLocks noGrp="1"/>
          </p:cNvSpPr>
          <p:nvPr>
            <p:ph type="sldNum" sz="quarter" idx="12"/>
          </p:nvPr>
        </p:nvSpPr>
        <p:spPr/>
        <p:txBody>
          <a:bodyPr/>
          <a:lstStyle/>
          <a:p>
            <a:fld id="{0EBA9DDB-6B4F-E349-9000-1D5D9A9CB687}" type="slidenum">
              <a:rPr lang="en-US" smtClean="0"/>
              <a:pPr/>
              <a:t>130</a:t>
            </a:fld>
            <a:endParaRPr lang="en-US" dirty="0"/>
          </a:p>
        </p:txBody>
      </p:sp>
      <p:pic>
        <p:nvPicPr>
          <p:cNvPr id="3" name="Picture 6">
            <a:extLst>
              <a:ext uri="{FF2B5EF4-FFF2-40B4-BE49-F238E27FC236}">
                <a16:creationId xmlns:a16="http://schemas.microsoft.com/office/drawing/2014/main" id="{2EDA8DD4-674B-BDD2-6458-D0BA42E8CB2C}"/>
              </a:ext>
            </a:extLst>
          </p:cNvPr>
          <p:cNvPicPr>
            <a:picLocks noChangeAspect="1"/>
          </p:cNvPicPr>
          <p:nvPr/>
        </p:nvPicPr>
        <p:blipFill rotWithShape="1">
          <a:blip r:embed="rId3">
            <a:extLst>
              <a:ext uri="{28A0092B-C50C-407E-A947-70E740481C1C}">
                <a14:useLocalDpi xmlns:a14="http://schemas.microsoft.com/office/drawing/2010/main" val="0"/>
              </a:ext>
            </a:extLst>
          </a:blip>
          <a:srcRect r="85139" b="8258"/>
          <a:stretch/>
        </p:blipFill>
        <p:spPr bwMode="auto">
          <a:xfrm>
            <a:off x="853455" y="1157622"/>
            <a:ext cx="1790508" cy="5512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11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A8244-D1FE-5323-A521-BD598BBC67DD}"/>
              </a:ext>
            </a:extLst>
          </p:cNvPr>
          <p:cNvSpPr>
            <a:spLocks noGrp="1"/>
          </p:cNvSpPr>
          <p:nvPr>
            <p:ph type="sldNum" sz="quarter" idx="12"/>
          </p:nvPr>
        </p:nvSpPr>
        <p:spPr/>
        <p:txBody>
          <a:bodyPr/>
          <a:lstStyle/>
          <a:p>
            <a:fld id="{0EBA9DDB-6B4F-E349-9000-1D5D9A9CB687}" type="slidenum">
              <a:rPr lang="en-US" smtClean="0"/>
              <a:pPr/>
              <a:t>131</a:t>
            </a:fld>
            <a:endParaRPr lang="en-US" dirty="0"/>
          </a:p>
        </p:txBody>
      </p:sp>
      <p:sp>
        <p:nvSpPr>
          <p:cNvPr id="3" name="Title 2">
            <a:extLst>
              <a:ext uri="{FF2B5EF4-FFF2-40B4-BE49-F238E27FC236}">
                <a16:creationId xmlns:a16="http://schemas.microsoft.com/office/drawing/2014/main" id="{69AB4C51-5277-1F9D-CFF1-F88CB3BE88B7}"/>
              </a:ext>
            </a:extLst>
          </p:cNvPr>
          <p:cNvSpPr>
            <a:spLocks noGrp="1"/>
          </p:cNvSpPr>
          <p:nvPr>
            <p:ph type="title"/>
          </p:nvPr>
        </p:nvSpPr>
        <p:spPr/>
        <p:txBody>
          <a:bodyPr/>
          <a:lstStyle/>
          <a:p>
            <a:r>
              <a:rPr lang="en-US" dirty="0"/>
              <a:t>Navigate to Referenced Path</a:t>
            </a:r>
          </a:p>
        </p:txBody>
      </p:sp>
      <p:grpSp>
        <p:nvGrpSpPr>
          <p:cNvPr id="9" name="Group 8">
            <a:extLst>
              <a:ext uri="{FF2B5EF4-FFF2-40B4-BE49-F238E27FC236}">
                <a16:creationId xmlns:a16="http://schemas.microsoft.com/office/drawing/2014/main" id="{7D9294C9-B090-BCDE-22C3-F9271CA3D5DA}"/>
              </a:ext>
            </a:extLst>
          </p:cNvPr>
          <p:cNvGrpSpPr/>
          <p:nvPr/>
        </p:nvGrpSpPr>
        <p:grpSpPr>
          <a:xfrm>
            <a:off x="315913" y="1253172"/>
            <a:ext cx="10931207" cy="5176203"/>
            <a:chOff x="315913" y="811213"/>
            <a:chExt cx="8370887" cy="3790950"/>
          </a:xfrm>
        </p:grpSpPr>
        <p:pic>
          <p:nvPicPr>
            <p:cNvPr id="4" name="Picture 10">
              <a:extLst>
                <a:ext uri="{FF2B5EF4-FFF2-40B4-BE49-F238E27FC236}">
                  <a16:creationId xmlns:a16="http://schemas.microsoft.com/office/drawing/2014/main" id="{578A6F82-855C-24B3-8A1A-351491D9B1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913" y="811213"/>
              <a:ext cx="5399087"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7F77EBAF-E043-EE1C-ACD6-C3C66B51BF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3788" y="1479550"/>
              <a:ext cx="5018087" cy="1509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9">
              <a:extLst>
                <a:ext uri="{FF2B5EF4-FFF2-40B4-BE49-F238E27FC236}">
                  <a16:creationId xmlns:a16="http://schemas.microsoft.com/office/drawing/2014/main" id="{BA557B9E-A529-D066-26E2-100E33A98E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3788" y="3544888"/>
              <a:ext cx="5053012" cy="879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37A1D57-1C3F-983C-4271-2F0C6CEAAEF5}"/>
                </a:ext>
              </a:extLst>
            </p:cNvPr>
            <p:cNvCxnSpPr/>
            <p:nvPr/>
          </p:nvCxnSpPr>
          <p:spPr>
            <a:xfrm flipV="1">
              <a:off x="2743200" y="2571750"/>
              <a:ext cx="890588" cy="50641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AD3EFE-CE19-23FA-206E-1E35BCA1919F}"/>
                </a:ext>
              </a:extLst>
            </p:cNvPr>
            <p:cNvCxnSpPr/>
            <p:nvPr/>
          </p:nvCxnSpPr>
          <p:spPr>
            <a:xfrm flipV="1">
              <a:off x="2438400" y="4019550"/>
              <a:ext cx="1195388" cy="22860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0988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8CA99E-AAFC-5DDC-5251-2D34707BC2B9}"/>
              </a:ext>
            </a:extLst>
          </p:cNvPr>
          <p:cNvSpPr>
            <a:spLocks noGrp="1"/>
          </p:cNvSpPr>
          <p:nvPr>
            <p:ph type="sldNum" sz="quarter" idx="12"/>
          </p:nvPr>
        </p:nvSpPr>
        <p:spPr/>
        <p:txBody>
          <a:bodyPr/>
          <a:lstStyle/>
          <a:p>
            <a:fld id="{0EBA9DDB-6B4F-E349-9000-1D5D9A9CB687}" type="slidenum">
              <a:rPr lang="en-US" smtClean="0"/>
              <a:pPr/>
              <a:t>132</a:t>
            </a:fld>
            <a:endParaRPr lang="en-US" dirty="0"/>
          </a:p>
        </p:txBody>
      </p:sp>
      <p:sp>
        <p:nvSpPr>
          <p:cNvPr id="3" name="Title 2">
            <a:extLst>
              <a:ext uri="{FF2B5EF4-FFF2-40B4-BE49-F238E27FC236}">
                <a16:creationId xmlns:a16="http://schemas.microsoft.com/office/drawing/2014/main" id="{43E1D1F5-5446-9D9F-2B4A-D1BD3EA9BB26}"/>
              </a:ext>
            </a:extLst>
          </p:cNvPr>
          <p:cNvSpPr>
            <a:spLocks noGrp="1"/>
          </p:cNvSpPr>
          <p:nvPr>
            <p:ph type="title"/>
          </p:nvPr>
        </p:nvSpPr>
        <p:spPr/>
        <p:txBody>
          <a:bodyPr/>
          <a:lstStyle/>
          <a:p>
            <a:r>
              <a:rPr lang="en-US" dirty="0"/>
              <a:t>Attachments Data Reference - </a:t>
            </a:r>
            <a:r>
              <a:rPr lang="en-US" dirty="0" err="1"/>
              <a:t>Protobufs</a:t>
            </a:r>
            <a:endParaRPr lang="en-US" dirty="0"/>
          </a:p>
        </p:txBody>
      </p:sp>
      <p:pic>
        <p:nvPicPr>
          <p:cNvPr id="4" name="Picture 3">
            <a:extLst>
              <a:ext uri="{FF2B5EF4-FFF2-40B4-BE49-F238E27FC236}">
                <a16:creationId xmlns:a16="http://schemas.microsoft.com/office/drawing/2014/main" id="{3811D5D8-ACA2-4E11-F93E-5CDD33E944FC}"/>
              </a:ext>
            </a:extLst>
          </p:cNvPr>
          <p:cNvPicPr>
            <a:picLocks noChangeAspect="1"/>
          </p:cNvPicPr>
          <p:nvPr/>
        </p:nvPicPr>
        <p:blipFill>
          <a:blip r:embed="rId3"/>
          <a:stretch>
            <a:fillRect/>
          </a:stretch>
        </p:blipFill>
        <p:spPr>
          <a:xfrm>
            <a:off x="838199" y="1158158"/>
            <a:ext cx="9924115" cy="5456002"/>
          </a:xfrm>
          <a:prstGeom prst="rect">
            <a:avLst/>
          </a:prstGeom>
          <a:ln>
            <a:solidFill>
              <a:schemeClr val="tx1"/>
            </a:solidFill>
          </a:ln>
        </p:spPr>
      </p:pic>
    </p:spTree>
    <p:extLst>
      <p:ext uri="{BB962C8B-B14F-4D97-AF65-F5344CB8AC3E}">
        <p14:creationId xmlns:p14="http://schemas.microsoft.com/office/powerpoint/2010/main" val="8523192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AECBCF-88E7-4DE4-A013-47F3EC9ED542}"/>
              </a:ext>
            </a:extLst>
          </p:cNvPr>
          <p:cNvSpPr>
            <a:spLocks noGrp="1"/>
          </p:cNvSpPr>
          <p:nvPr>
            <p:ph type="sldNum" sz="quarter" idx="12"/>
          </p:nvPr>
        </p:nvSpPr>
        <p:spPr/>
        <p:txBody>
          <a:bodyPr/>
          <a:lstStyle/>
          <a:p>
            <a:fld id="{0EBA9DDB-6B4F-E349-9000-1D5D9A9CB687}" type="slidenum">
              <a:rPr lang="en-US" smtClean="0"/>
              <a:pPr/>
              <a:t>133</a:t>
            </a:fld>
            <a:endParaRPr lang="en-US" dirty="0"/>
          </a:p>
        </p:txBody>
      </p:sp>
      <p:sp>
        <p:nvSpPr>
          <p:cNvPr id="3" name="Title 2">
            <a:extLst>
              <a:ext uri="{FF2B5EF4-FFF2-40B4-BE49-F238E27FC236}">
                <a16:creationId xmlns:a16="http://schemas.microsoft.com/office/drawing/2014/main" id="{9EEB21AB-9D40-B4A1-EDC8-5A5C271EDE24}"/>
              </a:ext>
            </a:extLst>
          </p:cNvPr>
          <p:cNvSpPr>
            <a:spLocks noGrp="1"/>
          </p:cNvSpPr>
          <p:nvPr>
            <p:ph type="title"/>
          </p:nvPr>
        </p:nvSpPr>
        <p:spPr/>
        <p:txBody>
          <a:bodyPr/>
          <a:lstStyle/>
          <a:p>
            <a:r>
              <a:rPr lang="en-US" dirty="0"/>
              <a:t>Locating Attachments by Joining Two Tables</a:t>
            </a:r>
          </a:p>
        </p:txBody>
      </p:sp>
      <p:grpSp>
        <p:nvGrpSpPr>
          <p:cNvPr id="11" name="Group 10">
            <a:extLst>
              <a:ext uri="{FF2B5EF4-FFF2-40B4-BE49-F238E27FC236}">
                <a16:creationId xmlns:a16="http://schemas.microsoft.com/office/drawing/2014/main" id="{45CFB161-8B5C-A02B-79DF-23A5DF9D18A8}"/>
              </a:ext>
            </a:extLst>
          </p:cNvPr>
          <p:cNvGrpSpPr/>
          <p:nvPr/>
        </p:nvGrpSpPr>
        <p:grpSpPr>
          <a:xfrm>
            <a:off x="466725" y="1160423"/>
            <a:ext cx="11008995" cy="5268954"/>
            <a:chOff x="466725" y="833355"/>
            <a:chExt cx="8448675" cy="3822783"/>
          </a:xfrm>
        </p:grpSpPr>
        <p:pic>
          <p:nvPicPr>
            <p:cNvPr id="4" name="Picture 11">
              <a:extLst>
                <a:ext uri="{FF2B5EF4-FFF2-40B4-BE49-F238E27FC236}">
                  <a16:creationId xmlns:a16="http://schemas.microsoft.com/office/drawing/2014/main" id="{CEED7038-A135-E34F-ED17-D9650CAF30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647950"/>
              <a:ext cx="8448675" cy="2008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19FE0555-3018-EEC2-30DA-4AB7AD80132C}"/>
                </a:ext>
              </a:extLst>
            </p:cNvPr>
            <p:cNvPicPr>
              <a:picLocks noChangeAspect="1"/>
            </p:cNvPicPr>
            <p:nvPr/>
          </p:nvPicPr>
          <p:blipFill rotWithShape="1">
            <a:blip r:embed="rId4">
              <a:extLst>
                <a:ext uri="{28A0092B-C50C-407E-A947-70E740481C1C}">
                  <a14:useLocalDpi xmlns:a14="http://schemas.microsoft.com/office/drawing/2010/main" val="0"/>
                </a:ext>
              </a:extLst>
            </a:blip>
            <a:srcRect l="-2" r="29622"/>
            <a:stretch/>
          </p:blipFill>
          <p:spPr bwMode="auto">
            <a:xfrm>
              <a:off x="474649" y="833355"/>
              <a:ext cx="5603902" cy="17066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ounded Rectangle 7">
              <a:extLst>
                <a:ext uri="{FF2B5EF4-FFF2-40B4-BE49-F238E27FC236}">
                  <a16:creationId xmlns:a16="http://schemas.microsoft.com/office/drawing/2014/main" id="{DD2F9A70-0B87-6D0A-8E35-4BD24B1E2394}"/>
                </a:ext>
              </a:extLst>
            </p:cNvPr>
            <p:cNvSpPr/>
            <p:nvPr/>
          </p:nvSpPr>
          <p:spPr>
            <a:xfrm>
              <a:off x="4201952" y="1756284"/>
              <a:ext cx="1645641"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 name="Rounded Rectangle 8">
              <a:extLst>
                <a:ext uri="{FF2B5EF4-FFF2-40B4-BE49-F238E27FC236}">
                  <a16:creationId xmlns:a16="http://schemas.microsoft.com/office/drawing/2014/main" id="{712FDC1F-A3A3-0360-1348-FEC8BD9C13BD}"/>
                </a:ext>
              </a:extLst>
            </p:cNvPr>
            <p:cNvSpPr/>
            <p:nvPr/>
          </p:nvSpPr>
          <p:spPr>
            <a:xfrm>
              <a:off x="1524000" y="3333750"/>
              <a:ext cx="1752600"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8" name="Rounded Rectangle 9">
              <a:extLst>
                <a:ext uri="{FF2B5EF4-FFF2-40B4-BE49-F238E27FC236}">
                  <a16:creationId xmlns:a16="http://schemas.microsoft.com/office/drawing/2014/main" id="{8B841657-B986-3F22-49A4-3F709CCED181}"/>
                </a:ext>
              </a:extLst>
            </p:cNvPr>
            <p:cNvSpPr/>
            <p:nvPr/>
          </p:nvSpPr>
          <p:spPr>
            <a:xfrm>
              <a:off x="5105400" y="3333750"/>
              <a:ext cx="3810000"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9" name="Curved Up Arrow 16">
              <a:extLst>
                <a:ext uri="{FF2B5EF4-FFF2-40B4-BE49-F238E27FC236}">
                  <a16:creationId xmlns:a16="http://schemas.microsoft.com/office/drawing/2014/main" id="{CC0FEF77-806C-8479-D1E9-A2F6C32F69C3}"/>
                </a:ext>
              </a:extLst>
            </p:cNvPr>
            <p:cNvSpPr/>
            <p:nvPr/>
          </p:nvSpPr>
          <p:spPr>
            <a:xfrm>
              <a:off x="2743200" y="3649663"/>
              <a:ext cx="3276600" cy="75088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10" name="Down Arrow 19">
              <a:extLst>
                <a:ext uri="{FF2B5EF4-FFF2-40B4-BE49-F238E27FC236}">
                  <a16:creationId xmlns:a16="http://schemas.microsoft.com/office/drawing/2014/main" id="{0193E53D-C02D-72AB-D732-7B888834C962}"/>
                </a:ext>
              </a:extLst>
            </p:cNvPr>
            <p:cNvSpPr/>
            <p:nvPr/>
          </p:nvSpPr>
          <p:spPr>
            <a:xfrm rot="1996121">
              <a:off x="3086100" y="1857375"/>
              <a:ext cx="381000" cy="155416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spTree>
    <p:extLst>
      <p:ext uri="{BB962C8B-B14F-4D97-AF65-F5344CB8AC3E}">
        <p14:creationId xmlns:p14="http://schemas.microsoft.com/office/powerpoint/2010/main" val="31859867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775672E-BD21-30BA-4686-3C0490EE20F0}"/>
              </a:ext>
            </a:extLst>
          </p:cNvPr>
          <p:cNvPicPr>
            <a:picLocks noChangeAspect="1"/>
          </p:cNvPicPr>
          <p:nvPr/>
        </p:nvPicPr>
        <p:blipFill>
          <a:blip r:embed="rId3"/>
          <a:stretch>
            <a:fillRect/>
          </a:stretch>
        </p:blipFill>
        <p:spPr>
          <a:xfrm>
            <a:off x="159371" y="3003070"/>
            <a:ext cx="2634119" cy="2949311"/>
          </a:xfrm>
          <a:prstGeom prst="rect">
            <a:avLst/>
          </a:prstGeom>
          <a:ln>
            <a:solidFill>
              <a:schemeClr val="tx1"/>
            </a:solidFill>
          </a:ln>
        </p:spPr>
      </p:pic>
      <p:pic>
        <p:nvPicPr>
          <p:cNvPr id="24" name="Picture 23">
            <a:extLst>
              <a:ext uri="{FF2B5EF4-FFF2-40B4-BE49-F238E27FC236}">
                <a16:creationId xmlns:a16="http://schemas.microsoft.com/office/drawing/2014/main" id="{83AE4585-4FE8-6377-BDB6-08F2605C6B31}"/>
              </a:ext>
            </a:extLst>
          </p:cNvPr>
          <p:cNvPicPr>
            <a:picLocks noChangeAspect="1"/>
          </p:cNvPicPr>
          <p:nvPr/>
        </p:nvPicPr>
        <p:blipFill rotWithShape="1">
          <a:blip r:embed="rId4"/>
          <a:srcRect l="1" r="-228" b="28118"/>
          <a:stretch/>
        </p:blipFill>
        <p:spPr>
          <a:xfrm>
            <a:off x="2508349" y="3003070"/>
            <a:ext cx="9524280" cy="2949311"/>
          </a:xfrm>
          <a:prstGeom prst="rect">
            <a:avLst/>
          </a:prstGeom>
          <a:ln>
            <a:solidFill>
              <a:schemeClr val="tx1"/>
            </a:solidFill>
          </a:ln>
        </p:spPr>
      </p:pic>
      <p:sp>
        <p:nvSpPr>
          <p:cNvPr id="3" name="Slide Number Placeholder 2">
            <a:extLst>
              <a:ext uri="{FF2B5EF4-FFF2-40B4-BE49-F238E27FC236}">
                <a16:creationId xmlns:a16="http://schemas.microsoft.com/office/drawing/2014/main" id="{4F1ABBE0-A242-A7C4-98D0-A7FFBA518353}"/>
              </a:ext>
            </a:extLst>
          </p:cNvPr>
          <p:cNvSpPr>
            <a:spLocks noGrp="1"/>
          </p:cNvSpPr>
          <p:nvPr>
            <p:ph type="sldNum" sz="quarter" idx="12"/>
          </p:nvPr>
        </p:nvSpPr>
        <p:spPr/>
        <p:txBody>
          <a:bodyPr/>
          <a:lstStyle/>
          <a:p>
            <a:fld id="{0EBA9DDB-6B4F-E349-9000-1D5D9A9CB687}" type="slidenum">
              <a:rPr lang="en-US" smtClean="0"/>
              <a:pPr/>
              <a:t>134</a:t>
            </a:fld>
            <a:endParaRPr lang="en-US" dirty="0"/>
          </a:p>
        </p:txBody>
      </p:sp>
      <p:sp>
        <p:nvSpPr>
          <p:cNvPr id="2" name="Title 1">
            <a:extLst>
              <a:ext uri="{FF2B5EF4-FFF2-40B4-BE49-F238E27FC236}">
                <a16:creationId xmlns:a16="http://schemas.microsoft.com/office/drawing/2014/main" id="{9DE55A5E-54FF-FD94-2216-5E9E3B5714CA}"/>
              </a:ext>
            </a:extLst>
          </p:cNvPr>
          <p:cNvSpPr>
            <a:spLocks noGrp="1"/>
          </p:cNvSpPr>
          <p:nvPr>
            <p:ph type="title"/>
          </p:nvPr>
        </p:nvSpPr>
        <p:spPr/>
        <p:txBody>
          <a:bodyPr/>
          <a:lstStyle/>
          <a:p>
            <a:r>
              <a:rPr lang="en-US" dirty="0"/>
              <a:t>Identify the TABLE that contains the MOST data you’re seeking</a:t>
            </a:r>
          </a:p>
        </p:txBody>
      </p:sp>
      <p:grpSp>
        <p:nvGrpSpPr>
          <p:cNvPr id="15" name="Group 14">
            <a:extLst>
              <a:ext uri="{FF2B5EF4-FFF2-40B4-BE49-F238E27FC236}">
                <a16:creationId xmlns:a16="http://schemas.microsoft.com/office/drawing/2014/main" id="{6FEEF365-859A-2EED-F5F5-DCBD4DF84BDB}"/>
              </a:ext>
            </a:extLst>
          </p:cNvPr>
          <p:cNvGrpSpPr/>
          <p:nvPr/>
        </p:nvGrpSpPr>
        <p:grpSpPr>
          <a:xfrm>
            <a:off x="840582" y="1304608"/>
            <a:ext cx="10510837" cy="1136610"/>
            <a:chOff x="309563" y="649288"/>
            <a:chExt cx="8535987" cy="839787"/>
          </a:xfrm>
        </p:grpSpPr>
        <p:grpSp>
          <p:nvGrpSpPr>
            <p:cNvPr id="8" name="Group 14">
              <a:extLst>
                <a:ext uri="{FF2B5EF4-FFF2-40B4-BE49-F238E27FC236}">
                  <a16:creationId xmlns:a16="http://schemas.microsoft.com/office/drawing/2014/main" id="{5F831B91-8CF1-60AB-E389-9423E33BBAD9}"/>
                </a:ext>
              </a:extLst>
            </p:cNvPr>
            <p:cNvGrpSpPr>
              <a:grpSpLocks/>
            </p:cNvGrpSpPr>
            <p:nvPr/>
          </p:nvGrpSpPr>
          <p:grpSpPr bwMode="auto">
            <a:xfrm>
              <a:off x="309563" y="649288"/>
              <a:ext cx="8535987" cy="398462"/>
              <a:chOff x="0" y="11951"/>
              <a:chExt cx="8534400" cy="1105648"/>
            </a:xfrm>
          </p:grpSpPr>
          <p:sp>
            <p:nvSpPr>
              <p:cNvPr id="9" name="Rounded Rectangle 15">
                <a:extLst>
                  <a:ext uri="{FF2B5EF4-FFF2-40B4-BE49-F238E27FC236}">
                    <a16:creationId xmlns:a16="http://schemas.microsoft.com/office/drawing/2014/main" id="{B903686A-A536-968E-0498-F4A91ACD8B32}"/>
                  </a:ext>
                </a:extLst>
              </p:cNvPr>
              <p:cNvSpPr/>
              <p:nvPr/>
            </p:nvSpPr>
            <p:spPr bwMode="gray">
              <a:xfrm>
                <a:off x="0" y="11951"/>
                <a:ext cx="8534400" cy="1105648"/>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 name="Rounded Rectangle 4">
                <a:extLst>
                  <a:ext uri="{FF2B5EF4-FFF2-40B4-BE49-F238E27FC236}">
                    <a16:creationId xmlns:a16="http://schemas.microsoft.com/office/drawing/2014/main" id="{54D04B69-D744-98ED-D18B-55F49FDDE492}"/>
                  </a:ext>
                </a:extLst>
              </p:cNvPr>
              <p:cNvSpPr/>
              <p:nvPr/>
            </p:nvSpPr>
            <p:spPr bwMode="gray">
              <a:xfrm>
                <a:off x="53965" y="64811"/>
                <a:ext cx="8426470" cy="999929"/>
              </a:xfrm>
              <a:prstGeom prst="rect">
                <a:avLst/>
              </a:prstGeom>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eaLnBrk="1" hangingPunct="1">
                  <a:defRPr/>
                </a:pPr>
                <a:r>
                  <a:rPr lang="en-US" sz="2400" b="0" dirty="0"/>
                  <a:t>(1) Locate Database of interest</a:t>
                </a:r>
              </a:p>
            </p:txBody>
          </p:sp>
        </p:grpSp>
        <p:grpSp>
          <p:nvGrpSpPr>
            <p:cNvPr id="11" name="Group 17">
              <a:extLst>
                <a:ext uri="{FF2B5EF4-FFF2-40B4-BE49-F238E27FC236}">
                  <a16:creationId xmlns:a16="http://schemas.microsoft.com/office/drawing/2014/main" id="{9AB6C21A-3C1D-79D1-B7A9-C704C6C26B7C}"/>
                </a:ext>
              </a:extLst>
            </p:cNvPr>
            <p:cNvGrpSpPr>
              <a:grpSpLocks/>
            </p:cNvGrpSpPr>
            <p:nvPr/>
          </p:nvGrpSpPr>
          <p:grpSpPr bwMode="auto">
            <a:xfrm>
              <a:off x="309563" y="1090613"/>
              <a:ext cx="8535987" cy="398462"/>
              <a:chOff x="0" y="11951"/>
              <a:chExt cx="8534400" cy="1105648"/>
            </a:xfrm>
          </p:grpSpPr>
          <p:sp>
            <p:nvSpPr>
              <p:cNvPr id="12" name="Rounded Rectangle 18">
                <a:extLst>
                  <a:ext uri="{FF2B5EF4-FFF2-40B4-BE49-F238E27FC236}">
                    <a16:creationId xmlns:a16="http://schemas.microsoft.com/office/drawing/2014/main" id="{15804117-D9AD-D420-8EAB-52B0522BE65D}"/>
                  </a:ext>
                </a:extLst>
              </p:cNvPr>
              <p:cNvSpPr/>
              <p:nvPr/>
            </p:nvSpPr>
            <p:spPr bwMode="invGray">
              <a:xfrm>
                <a:off x="0" y="11951"/>
                <a:ext cx="8534400" cy="1105648"/>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Rounded Rectangle 4">
                <a:extLst>
                  <a:ext uri="{FF2B5EF4-FFF2-40B4-BE49-F238E27FC236}">
                    <a16:creationId xmlns:a16="http://schemas.microsoft.com/office/drawing/2014/main" id="{E9695750-AEEC-F2BC-F28A-83C91B71FC24}"/>
                  </a:ext>
                </a:extLst>
              </p:cNvPr>
              <p:cNvSpPr/>
              <p:nvPr/>
            </p:nvSpPr>
            <p:spPr bwMode="invGray">
              <a:xfrm>
                <a:off x="53965" y="64811"/>
                <a:ext cx="8426470" cy="999929"/>
              </a:xfrm>
              <a:prstGeom prst="rect">
                <a:avLst/>
              </a:prstGeom>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eaLnBrk="1" hangingPunct="1">
                  <a:defRPr/>
                </a:pPr>
                <a:r>
                  <a:rPr lang="en-US" sz="2400" b="0" dirty="0"/>
                  <a:t>(2) Locate table that contains the bulk of the items of interest</a:t>
                </a:r>
              </a:p>
            </p:txBody>
          </p:sp>
        </p:grpSp>
      </p:grpSp>
      <p:sp>
        <p:nvSpPr>
          <p:cNvPr id="25" name="Rectangle: Rounded Corners 24">
            <a:extLst>
              <a:ext uri="{FF2B5EF4-FFF2-40B4-BE49-F238E27FC236}">
                <a16:creationId xmlns:a16="http://schemas.microsoft.com/office/drawing/2014/main" id="{A5964FB8-27D3-6A23-EB6A-D0BABF5EC617}"/>
              </a:ext>
            </a:extLst>
          </p:cNvPr>
          <p:cNvSpPr/>
          <p:nvPr/>
        </p:nvSpPr>
        <p:spPr>
          <a:xfrm>
            <a:off x="4477671" y="3003070"/>
            <a:ext cx="2792818" cy="2717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DB62857-C21E-CE88-109E-6D4DF65B2997}"/>
              </a:ext>
            </a:extLst>
          </p:cNvPr>
          <p:cNvSpPr/>
          <p:nvPr/>
        </p:nvSpPr>
        <p:spPr>
          <a:xfrm>
            <a:off x="10956585" y="2977287"/>
            <a:ext cx="1012608" cy="27175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BAB6DBF-2C36-7A9B-82FF-88B0C82E8740}"/>
              </a:ext>
            </a:extLst>
          </p:cNvPr>
          <p:cNvSpPr/>
          <p:nvPr/>
        </p:nvSpPr>
        <p:spPr>
          <a:xfrm>
            <a:off x="2278265" y="2994452"/>
            <a:ext cx="712716" cy="271758"/>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24">
            <a:extLst>
              <a:ext uri="{FF2B5EF4-FFF2-40B4-BE49-F238E27FC236}">
                <a16:creationId xmlns:a16="http://schemas.microsoft.com/office/drawing/2014/main" id="{D1FDBF10-22A5-754F-8EB8-8BAD382C9E1C}"/>
              </a:ext>
            </a:extLst>
          </p:cNvPr>
          <p:cNvSpPr/>
          <p:nvPr/>
        </p:nvSpPr>
        <p:spPr>
          <a:xfrm>
            <a:off x="7500573" y="2994452"/>
            <a:ext cx="920413" cy="2803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9629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EA0B-E8A8-71DB-05CD-FA130D8B9244}"/>
              </a:ext>
            </a:extLst>
          </p:cNvPr>
          <p:cNvSpPr>
            <a:spLocks noGrp="1"/>
          </p:cNvSpPr>
          <p:nvPr>
            <p:ph type="sldNum" sz="quarter" idx="12"/>
          </p:nvPr>
        </p:nvSpPr>
        <p:spPr/>
        <p:txBody>
          <a:bodyPr/>
          <a:lstStyle/>
          <a:p>
            <a:fld id="{0EBA9DDB-6B4F-E349-9000-1D5D9A9CB687}" type="slidenum">
              <a:rPr lang="en-US" smtClean="0"/>
              <a:pPr/>
              <a:t>135</a:t>
            </a:fld>
            <a:endParaRPr lang="en-US" dirty="0"/>
          </a:p>
        </p:txBody>
      </p:sp>
      <p:sp>
        <p:nvSpPr>
          <p:cNvPr id="3" name="Title 2">
            <a:extLst>
              <a:ext uri="{FF2B5EF4-FFF2-40B4-BE49-F238E27FC236}">
                <a16:creationId xmlns:a16="http://schemas.microsoft.com/office/drawing/2014/main" id="{3C2E20C1-CB30-5ABE-8059-3DE816B6658C}"/>
              </a:ext>
            </a:extLst>
          </p:cNvPr>
          <p:cNvSpPr>
            <a:spLocks noGrp="1"/>
          </p:cNvSpPr>
          <p:nvPr>
            <p:ph type="title"/>
          </p:nvPr>
        </p:nvSpPr>
        <p:spPr/>
        <p:txBody>
          <a:bodyPr/>
          <a:lstStyle/>
          <a:p>
            <a:r>
              <a:rPr lang="en-US" dirty="0"/>
              <a:t>Building the Query and Changing the Column Names</a:t>
            </a:r>
          </a:p>
        </p:txBody>
      </p:sp>
      <p:sp>
        <p:nvSpPr>
          <p:cNvPr id="4" name="Content Placeholder 1">
            <a:extLst>
              <a:ext uri="{FF2B5EF4-FFF2-40B4-BE49-F238E27FC236}">
                <a16:creationId xmlns:a16="http://schemas.microsoft.com/office/drawing/2014/main" id="{3B1130AD-70AC-549B-3145-7EF64F21F798}"/>
              </a:ext>
            </a:extLst>
          </p:cNvPr>
          <p:cNvSpPr txBox="1">
            <a:spLocks/>
          </p:cNvSpPr>
          <p:nvPr/>
        </p:nvSpPr>
        <p:spPr>
          <a:xfrm>
            <a:off x="690563" y="1460247"/>
            <a:ext cx="5008488" cy="4969129"/>
          </a:xfrm>
          <a:prstGeom prst="rect">
            <a:avLst/>
          </a:prstGeom>
        </p:spPr>
        <p:txBody>
          <a:bodyPr rtlCol="0">
            <a:noAutofit/>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defTabSz="685783" fontAlgn="auto">
              <a:spcBef>
                <a:spcPts val="0"/>
              </a:spcBef>
              <a:spcAft>
                <a:spcPts val="0"/>
              </a:spcAft>
              <a:buFont typeface="Arial" panose="020B0604020202020204" pitchFamily="34" charset="0"/>
              <a:buNone/>
              <a:defRPr/>
            </a:pPr>
            <a:r>
              <a:rPr lang="en-US" b="1" dirty="0"/>
              <a:t>SELECT</a:t>
            </a:r>
          </a:p>
          <a:p>
            <a:pPr indent="0" defTabSz="685783" fontAlgn="auto">
              <a:spcBef>
                <a:spcPts val="0"/>
              </a:spcBef>
              <a:spcAft>
                <a:spcPts val="0"/>
              </a:spcAft>
              <a:buFont typeface="Arial" panose="020B0604020202020204" pitchFamily="34" charset="0"/>
              <a:buNone/>
              <a:defRPr/>
            </a:pPr>
            <a:r>
              <a:rPr lang="en-US" dirty="0">
                <a:solidFill>
                  <a:schemeClr val="accent2">
                    <a:lumMod val="60000"/>
                    <a:lumOff val="40000"/>
                  </a:schemeClr>
                </a:solidFill>
              </a:rPr>
              <a:t>MESSAGE</a:t>
            </a:r>
            <a:r>
              <a:rPr lang="en-US" dirty="0"/>
              <a:t>.</a:t>
            </a:r>
            <a:r>
              <a:rPr lang="en-US" dirty="0">
                <a:solidFill>
                  <a:srgbClr val="7030A0"/>
                </a:solidFill>
              </a:rPr>
              <a:t>ID</a:t>
            </a:r>
            <a:r>
              <a:rPr lang="en-US" dirty="0"/>
              <a:t>,</a:t>
            </a:r>
          </a:p>
          <a:p>
            <a:pPr indent="0" defTabSz="685783" fontAlgn="auto">
              <a:spcBef>
                <a:spcPts val="0"/>
              </a:spcBef>
              <a:spcAft>
                <a:spcPts val="0"/>
              </a:spcAft>
              <a:buFont typeface="Arial" panose="020B0604020202020204" pitchFamily="34" charset="0"/>
              <a:buNone/>
              <a:defRPr/>
            </a:pPr>
            <a:r>
              <a:rPr lang="en-US" dirty="0">
                <a:solidFill>
                  <a:schemeClr val="accent2">
                    <a:lumMod val="60000"/>
                    <a:lumOff val="40000"/>
                  </a:schemeClr>
                </a:solidFill>
              </a:rPr>
              <a:t>MESSAGE</a:t>
            </a:r>
            <a:r>
              <a:rPr lang="en-US" dirty="0"/>
              <a:t>.</a:t>
            </a:r>
            <a:r>
              <a:rPr lang="en-US" dirty="0">
                <a:solidFill>
                  <a:srgbClr val="7030A0"/>
                </a:solidFill>
              </a:rPr>
              <a:t>BODY</a:t>
            </a:r>
            <a:r>
              <a:rPr lang="en-US" dirty="0"/>
              <a:t> AS </a:t>
            </a:r>
          </a:p>
          <a:p>
            <a:pPr indent="0" defTabSz="685783" fontAlgn="auto">
              <a:spcBef>
                <a:spcPts val="0"/>
              </a:spcBef>
              <a:spcAft>
                <a:spcPts val="0"/>
              </a:spcAft>
              <a:buFont typeface="Arial" panose="020B0604020202020204" pitchFamily="34" charset="0"/>
              <a:buNone/>
              <a:defRPr/>
            </a:pPr>
            <a:r>
              <a:rPr lang="en-US" dirty="0">
                <a:solidFill>
                  <a:srgbClr val="FF0000"/>
                </a:solidFill>
              </a:rPr>
              <a:t>"Message",</a:t>
            </a:r>
          </a:p>
          <a:p>
            <a:pPr indent="0" defTabSz="685783" fontAlgn="auto">
              <a:spcBef>
                <a:spcPts val="0"/>
              </a:spcBef>
              <a:spcAft>
                <a:spcPts val="0"/>
              </a:spcAft>
              <a:buFont typeface="Arial" panose="020B0604020202020204" pitchFamily="34" charset="0"/>
              <a:buNone/>
              <a:defRPr/>
            </a:pPr>
            <a:r>
              <a:rPr lang="en-US" dirty="0">
                <a:solidFill>
                  <a:schemeClr val="accent2">
                    <a:lumMod val="60000"/>
                    <a:lumOff val="40000"/>
                  </a:schemeClr>
                </a:solidFill>
              </a:rPr>
              <a:t>MESSAGE</a:t>
            </a:r>
            <a:r>
              <a:rPr lang="en-US" dirty="0">
                <a:solidFill>
                  <a:srgbClr val="7030A0"/>
                </a:solidFill>
              </a:rPr>
              <a:t>.DATE </a:t>
            </a:r>
            <a:r>
              <a:rPr lang="en-US" dirty="0"/>
              <a:t>AS </a:t>
            </a:r>
          </a:p>
          <a:p>
            <a:pPr indent="0" defTabSz="685783" fontAlgn="auto">
              <a:spcBef>
                <a:spcPts val="0"/>
              </a:spcBef>
              <a:spcAft>
                <a:spcPts val="0"/>
              </a:spcAft>
              <a:buFont typeface="Arial" panose="020B0604020202020204" pitchFamily="34" charset="0"/>
              <a:buNone/>
              <a:defRPr/>
            </a:pPr>
            <a:r>
              <a:rPr lang="en-US" dirty="0">
                <a:solidFill>
                  <a:srgbClr val="FF0000"/>
                </a:solidFill>
              </a:rPr>
              <a:t>"Timestamp",</a:t>
            </a:r>
          </a:p>
          <a:p>
            <a:pPr indent="0" defTabSz="685783" fontAlgn="auto">
              <a:spcBef>
                <a:spcPts val="0"/>
              </a:spcBef>
              <a:spcAft>
                <a:spcPts val="0"/>
              </a:spcAft>
              <a:buFont typeface="Arial" panose="020B0604020202020204" pitchFamily="34" charset="0"/>
              <a:buNone/>
              <a:defRPr/>
            </a:pPr>
            <a:r>
              <a:rPr lang="en-US" dirty="0">
                <a:solidFill>
                  <a:schemeClr val="accent2">
                    <a:lumMod val="60000"/>
                    <a:lumOff val="40000"/>
                  </a:schemeClr>
                </a:solidFill>
              </a:rPr>
              <a:t>MESSAGE</a:t>
            </a:r>
            <a:r>
              <a:rPr lang="en-US" dirty="0"/>
              <a:t>.</a:t>
            </a:r>
            <a:r>
              <a:rPr lang="en-US" dirty="0">
                <a:solidFill>
                  <a:srgbClr val="7030A0"/>
                </a:solidFill>
              </a:rPr>
              <a:t>SENDER_ID </a:t>
            </a:r>
            <a:r>
              <a:rPr lang="en-US" dirty="0"/>
              <a:t>AS </a:t>
            </a:r>
          </a:p>
          <a:p>
            <a:pPr indent="0" defTabSz="685783" fontAlgn="auto">
              <a:spcBef>
                <a:spcPts val="0"/>
              </a:spcBef>
              <a:spcAft>
                <a:spcPts val="0"/>
              </a:spcAft>
              <a:buFont typeface="Arial" panose="020B0604020202020204" pitchFamily="34" charset="0"/>
              <a:buNone/>
              <a:defRPr/>
            </a:pPr>
            <a:r>
              <a:rPr lang="en-US" dirty="0">
                <a:solidFill>
                  <a:srgbClr val="FF0000"/>
                </a:solidFill>
              </a:rPr>
              <a:t>"Sender"</a:t>
            </a:r>
          </a:p>
          <a:p>
            <a:pPr indent="0" defTabSz="685783" fontAlgn="auto">
              <a:spcBef>
                <a:spcPts val="0"/>
              </a:spcBef>
              <a:spcAft>
                <a:spcPts val="0"/>
              </a:spcAft>
              <a:buFont typeface="Arial" panose="020B0604020202020204" pitchFamily="34" charset="0"/>
              <a:buNone/>
              <a:defRPr/>
            </a:pPr>
            <a:r>
              <a:rPr lang="en-US" b="1" dirty="0"/>
              <a:t>FROM</a:t>
            </a:r>
          </a:p>
          <a:p>
            <a:pPr indent="0" defTabSz="685783" fontAlgn="auto">
              <a:spcBef>
                <a:spcPts val="0"/>
              </a:spcBef>
              <a:spcAft>
                <a:spcPts val="0"/>
              </a:spcAft>
              <a:buFont typeface="Arial" panose="020B0604020202020204" pitchFamily="34" charset="0"/>
              <a:buNone/>
              <a:defRPr/>
            </a:pPr>
            <a:r>
              <a:rPr lang="en-US" dirty="0">
                <a:solidFill>
                  <a:srgbClr val="00B050"/>
                </a:solidFill>
              </a:rPr>
              <a:t>MESSAGE</a:t>
            </a:r>
          </a:p>
        </p:txBody>
      </p:sp>
      <p:pic>
        <p:nvPicPr>
          <p:cNvPr id="11" name="Picture 10">
            <a:extLst>
              <a:ext uri="{FF2B5EF4-FFF2-40B4-BE49-F238E27FC236}">
                <a16:creationId xmlns:a16="http://schemas.microsoft.com/office/drawing/2014/main" id="{F6F99547-BD86-135A-F617-6319E99890A8}"/>
              </a:ext>
            </a:extLst>
          </p:cNvPr>
          <p:cNvPicPr>
            <a:picLocks noChangeAspect="1"/>
          </p:cNvPicPr>
          <p:nvPr/>
        </p:nvPicPr>
        <p:blipFill rotWithShape="1">
          <a:blip r:embed="rId3"/>
          <a:srcRect r="2459" b="12076"/>
          <a:stretch/>
        </p:blipFill>
        <p:spPr>
          <a:xfrm>
            <a:off x="5570293" y="1165776"/>
            <a:ext cx="5785279" cy="5589443"/>
          </a:xfrm>
          <a:prstGeom prst="rect">
            <a:avLst/>
          </a:prstGeom>
          <a:ln>
            <a:solidFill>
              <a:schemeClr val="accent4"/>
            </a:solidFill>
          </a:ln>
        </p:spPr>
      </p:pic>
    </p:spTree>
    <p:extLst>
      <p:ext uri="{BB962C8B-B14F-4D97-AF65-F5344CB8AC3E}">
        <p14:creationId xmlns:p14="http://schemas.microsoft.com/office/powerpoint/2010/main" val="32670941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FFC7E6-423D-C86A-A5DF-CF305115B908}"/>
              </a:ext>
            </a:extLst>
          </p:cNvPr>
          <p:cNvSpPr>
            <a:spLocks noGrp="1"/>
          </p:cNvSpPr>
          <p:nvPr>
            <p:ph type="sldNum" sz="quarter" idx="12"/>
          </p:nvPr>
        </p:nvSpPr>
        <p:spPr/>
        <p:txBody>
          <a:bodyPr/>
          <a:lstStyle/>
          <a:p>
            <a:fld id="{0EBA9DDB-6B4F-E349-9000-1D5D9A9CB687}" type="slidenum">
              <a:rPr lang="en-US" smtClean="0"/>
              <a:pPr/>
              <a:t>136</a:t>
            </a:fld>
            <a:endParaRPr lang="en-US" dirty="0"/>
          </a:p>
        </p:txBody>
      </p:sp>
      <p:sp>
        <p:nvSpPr>
          <p:cNvPr id="3" name="Title 2">
            <a:extLst>
              <a:ext uri="{FF2B5EF4-FFF2-40B4-BE49-F238E27FC236}">
                <a16:creationId xmlns:a16="http://schemas.microsoft.com/office/drawing/2014/main" id="{5F4AD4FB-3FC8-77DF-C98B-1C797280295E}"/>
              </a:ext>
            </a:extLst>
          </p:cNvPr>
          <p:cNvSpPr>
            <a:spLocks noGrp="1"/>
          </p:cNvSpPr>
          <p:nvPr>
            <p:ph type="title"/>
          </p:nvPr>
        </p:nvSpPr>
        <p:spPr/>
        <p:txBody>
          <a:bodyPr/>
          <a:lstStyle/>
          <a:p>
            <a:r>
              <a:rPr lang="en-US" dirty="0"/>
              <a:t>Timestamp Is Determined and Applied</a:t>
            </a:r>
          </a:p>
        </p:txBody>
      </p:sp>
      <p:sp>
        <p:nvSpPr>
          <p:cNvPr id="4" name="Content Placeholder 1">
            <a:extLst>
              <a:ext uri="{FF2B5EF4-FFF2-40B4-BE49-F238E27FC236}">
                <a16:creationId xmlns:a16="http://schemas.microsoft.com/office/drawing/2014/main" id="{03058A89-8974-89D1-E78C-2C778A68F99B}"/>
              </a:ext>
            </a:extLst>
          </p:cNvPr>
          <p:cNvSpPr txBox="1">
            <a:spLocks/>
          </p:cNvSpPr>
          <p:nvPr/>
        </p:nvSpPr>
        <p:spPr>
          <a:xfrm>
            <a:off x="137161" y="1413747"/>
            <a:ext cx="4901378" cy="4895613"/>
          </a:xfrm>
          <a:prstGeom prst="rect">
            <a:avLst/>
          </a:prstGeom>
        </p:spPr>
        <p:txBody>
          <a:bodyPr rtlCol="0">
            <a:noAutofit/>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defTabSz="685783" fontAlgn="auto">
              <a:spcBef>
                <a:spcPts val="0"/>
              </a:spcBef>
              <a:spcAft>
                <a:spcPts val="0"/>
              </a:spcAft>
              <a:buFont typeface="Arial" panose="020B0604020202020204" pitchFamily="34" charset="0"/>
              <a:buNone/>
              <a:defRPr/>
            </a:pPr>
            <a:r>
              <a:rPr lang="en-US" b="1" dirty="0"/>
              <a:t>SELECT</a:t>
            </a:r>
          </a:p>
          <a:p>
            <a:pPr indent="0" defTabSz="685783" fontAlgn="auto">
              <a:spcBef>
                <a:spcPts val="0"/>
              </a:spcBef>
              <a:spcAft>
                <a:spcPts val="0"/>
              </a:spcAft>
              <a:buFont typeface="Arial" panose="020B0604020202020204" pitchFamily="34" charset="0"/>
              <a:buNone/>
              <a:defRPr/>
            </a:pPr>
            <a:r>
              <a:rPr lang="en-US" dirty="0">
                <a:solidFill>
                  <a:schemeClr val="accent1">
                    <a:lumMod val="60000"/>
                    <a:lumOff val="40000"/>
                  </a:schemeClr>
                </a:solidFill>
              </a:rPr>
              <a:t>MESSAGE.</a:t>
            </a:r>
            <a:r>
              <a:rPr lang="en-US" dirty="0">
                <a:solidFill>
                  <a:srgbClr val="7030A0"/>
                </a:solidFill>
              </a:rPr>
              <a:t>ID</a:t>
            </a:r>
            <a:r>
              <a:rPr lang="en-US" dirty="0"/>
              <a:t>,</a:t>
            </a:r>
          </a:p>
          <a:p>
            <a:pPr indent="0" defTabSz="685783" fontAlgn="auto">
              <a:spcBef>
                <a:spcPts val="0"/>
              </a:spcBef>
              <a:spcAft>
                <a:spcPts val="0"/>
              </a:spcAft>
              <a:buFont typeface="Arial" panose="020B0604020202020204" pitchFamily="34" charset="0"/>
              <a:buNone/>
              <a:defRPr/>
            </a:pPr>
            <a:r>
              <a:rPr lang="en-US" dirty="0">
                <a:solidFill>
                  <a:schemeClr val="accent1">
                    <a:lumMod val="60000"/>
                    <a:lumOff val="40000"/>
                  </a:schemeClr>
                </a:solidFill>
              </a:rPr>
              <a:t>MESSAGE.</a:t>
            </a:r>
            <a:r>
              <a:rPr lang="en-US" dirty="0">
                <a:solidFill>
                  <a:srgbClr val="7030A0"/>
                </a:solidFill>
              </a:rPr>
              <a:t>BODY</a:t>
            </a:r>
            <a:r>
              <a:rPr lang="en-US" dirty="0"/>
              <a:t> AS </a:t>
            </a:r>
          </a:p>
          <a:p>
            <a:pPr indent="0" defTabSz="685783" fontAlgn="auto">
              <a:spcBef>
                <a:spcPts val="0"/>
              </a:spcBef>
              <a:spcAft>
                <a:spcPts val="0"/>
              </a:spcAft>
              <a:buFont typeface="Arial" panose="020B0604020202020204" pitchFamily="34" charset="0"/>
              <a:buNone/>
              <a:defRPr/>
            </a:pPr>
            <a:r>
              <a:rPr lang="en-US" dirty="0">
                <a:solidFill>
                  <a:srgbClr val="FF0000"/>
                </a:solidFill>
              </a:rPr>
              <a:t>"Message",</a:t>
            </a:r>
          </a:p>
          <a:p>
            <a:pPr indent="0" defTabSz="685783" fontAlgn="auto">
              <a:spcBef>
                <a:spcPts val="0"/>
              </a:spcBef>
              <a:spcAft>
                <a:spcPts val="0"/>
              </a:spcAft>
              <a:buFont typeface="Arial" panose="020B0604020202020204" pitchFamily="34" charset="0"/>
              <a:buNone/>
              <a:defRPr/>
            </a:pPr>
            <a:r>
              <a:rPr lang="en-US" dirty="0"/>
              <a:t>datetime (</a:t>
            </a:r>
            <a:r>
              <a:rPr lang="en-US" dirty="0">
                <a:solidFill>
                  <a:schemeClr val="accent1">
                    <a:lumMod val="60000"/>
                    <a:lumOff val="40000"/>
                  </a:schemeClr>
                </a:solidFill>
              </a:rPr>
              <a:t>MESSAGE.</a:t>
            </a:r>
            <a:r>
              <a:rPr lang="en-US" dirty="0">
                <a:solidFill>
                  <a:srgbClr val="7030A0"/>
                </a:solidFill>
              </a:rPr>
              <a:t>DATE</a:t>
            </a:r>
            <a:r>
              <a:rPr lang="en-US" dirty="0"/>
              <a:t>/1000, '</a:t>
            </a:r>
            <a:r>
              <a:rPr lang="en-US" dirty="0" err="1"/>
              <a:t>unixepoch</a:t>
            </a:r>
            <a:r>
              <a:rPr lang="en-US" dirty="0"/>
              <a:t>') AS </a:t>
            </a:r>
          </a:p>
          <a:p>
            <a:pPr indent="0" defTabSz="685783" fontAlgn="auto">
              <a:spcBef>
                <a:spcPts val="0"/>
              </a:spcBef>
              <a:spcAft>
                <a:spcPts val="0"/>
              </a:spcAft>
              <a:buFont typeface="Arial" panose="020B0604020202020204" pitchFamily="34" charset="0"/>
              <a:buNone/>
              <a:defRPr/>
            </a:pPr>
            <a:r>
              <a:rPr lang="en-US" dirty="0">
                <a:solidFill>
                  <a:srgbClr val="FF0000"/>
                </a:solidFill>
              </a:rPr>
              <a:t>"Timestamp",</a:t>
            </a:r>
          </a:p>
          <a:p>
            <a:pPr indent="0" defTabSz="685783" fontAlgn="auto">
              <a:spcBef>
                <a:spcPts val="0"/>
              </a:spcBef>
              <a:spcAft>
                <a:spcPts val="0"/>
              </a:spcAft>
              <a:buFont typeface="Arial" panose="020B0604020202020204" pitchFamily="34" charset="0"/>
              <a:buNone/>
              <a:defRPr/>
            </a:pPr>
            <a:r>
              <a:rPr lang="en-US" dirty="0">
                <a:solidFill>
                  <a:schemeClr val="accent1">
                    <a:lumMod val="60000"/>
                    <a:lumOff val="40000"/>
                  </a:schemeClr>
                </a:solidFill>
              </a:rPr>
              <a:t>MESSAGE</a:t>
            </a:r>
            <a:r>
              <a:rPr lang="en-US" dirty="0"/>
              <a:t>.</a:t>
            </a:r>
            <a:r>
              <a:rPr lang="en-US" dirty="0">
                <a:solidFill>
                  <a:srgbClr val="7030A0"/>
                </a:solidFill>
              </a:rPr>
              <a:t>SENDER_ID </a:t>
            </a:r>
            <a:r>
              <a:rPr lang="en-US" dirty="0"/>
              <a:t>AS </a:t>
            </a:r>
            <a:r>
              <a:rPr lang="en-US" dirty="0">
                <a:solidFill>
                  <a:srgbClr val="FF0000"/>
                </a:solidFill>
              </a:rPr>
              <a:t>"Sender"</a:t>
            </a:r>
          </a:p>
          <a:p>
            <a:pPr indent="0" defTabSz="685783" fontAlgn="auto">
              <a:spcBef>
                <a:spcPts val="0"/>
              </a:spcBef>
              <a:spcAft>
                <a:spcPts val="0"/>
              </a:spcAft>
              <a:buFont typeface="Arial" panose="020B0604020202020204" pitchFamily="34" charset="0"/>
              <a:buNone/>
              <a:defRPr/>
            </a:pPr>
            <a:r>
              <a:rPr lang="en-US" b="1" dirty="0"/>
              <a:t>FROM</a:t>
            </a:r>
          </a:p>
          <a:p>
            <a:pPr indent="0" defTabSz="685783" fontAlgn="auto">
              <a:spcBef>
                <a:spcPts val="0"/>
              </a:spcBef>
              <a:spcAft>
                <a:spcPts val="0"/>
              </a:spcAft>
              <a:buFont typeface="Arial" panose="020B0604020202020204" pitchFamily="34" charset="0"/>
              <a:buNone/>
              <a:defRPr/>
            </a:pPr>
            <a:r>
              <a:rPr lang="en-US" dirty="0">
                <a:solidFill>
                  <a:srgbClr val="00B050"/>
                </a:solidFill>
              </a:rPr>
              <a:t>MESSAGE</a:t>
            </a:r>
          </a:p>
        </p:txBody>
      </p:sp>
      <p:pic>
        <p:nvPicPr>
          <p:cNvPr id="7" name="Picture 6">
            <a:extLst>
              <a:ext uri="{FF2B5EF4-FFF2-40B4-BE49-F238E27FC236}">
                <a16:creationId xmlns:a16="http://schemas.microsoft.com/office/drawing/2014/main" id="{7FF3F6B8-2CCB-4263-D53F-7C857BBDB484}"/>
              </a:ext>
            </a:extLst>
          </p:cNvPr>
          <p:cNvPicPr>
            <a:picLocks noChangeAspect="1"/>
          </p:cNvPicPr>
          <p:nvPr/>
        </p:nvPicPr>
        <p:blipFill>
          <a:blip r:embed="rId3"/>
          <a:stretch>
            <a:fillRect/>
          </a:stretch>
        </p:blipFill>
        <p:spPr>
          <a:xfrm>
            <a:off x="4899941" y="1609061"/>
            <a:ext cx="7154898" cy="4313274"/>
          </a:xfrm>
          <a:prstGeom prst="rect">
            <a:avLst/>
          </a:prstGeom>
          <a:ln>
            <a:solidFill>
              <a:schemeClr val="accent4"/>
            </a:solidFill>
          </a:ln>
        </p:spPr>
      </p:pic>
    </p:spTree>
    <p:extLst>
      <p:ext uri="{BB962C8B-B14F-4D97-AF65-F5344CB8AC3E}">
        <p14:creationId xmlns:p14="http://schemas.microsoft.com/office/powerpoint/2010/main" val="18060611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C02119-1914-B759-3BF1-012993566C4E}"/>
              </a:ext>
            </a:extLst>
          </p:cNvPr>
          <p:cNvPicPr>
            <a:picLocks noChangeAspect="1"/>
          </p:cNvPicPr>
          <p:nvPr/>
        </p:nvPicPr>
        <p:blipFill>
          <a:blip r:embed="rId3"/>
          <a:stretch>
            <a:fillRect/>
          </a:stretch>
        </p:blipFill>
        <p:spPr>
          <a:xfrm>
            <a:off x="109753" y="2636896"/>
            <a:ext cx="2634119" cy="2949311"/>
          </a:xfrm>
          <a:prstGeom prst="rect">
            <a:avLst/>
          </a:prstGeom>
          <a:ln>
            <a:solidFill>
              <a:schemeClr val="tx1"/>
            </a:solidFill>
          </a:ln>
        </p:spPr>
      </p:pic>
      <p:sp>
        <p:nvSpPr>
          <p:cNvPr id="2" name="Slide Number Placeholder 1">
            <a:extLst>
              <a:ext uri="{FF2B5EF4-FFF2-40B4-BE49-F238E27FC236}">
                <a16:creationId xmlns:a16="http://schemas.microsoft.com/office/drawing/2014/main" id="{45D3049A-9C65-00B0-8CAF-AAF1562BDDA3}"/>
              </a:ext>
            </a:extLst>
          </p:cNvPr>
          <p:cNvSpPr>
            <a:spLocks noGrp="1"/>
          </p:cNvSpPr>
          <p:nvPr>
            <p:ph type="sldNum" sz="quarter" idx="12"/>
          </p:nvPr>
        </p:nvSpPr>
        <p:spPr/>
        <p:txBody>
          <a:bodyPr/>
          <a:lstStyle/>
          <a:p>
            <a:fld id="{0EBA9DDB-6B4F-E349-9000-1D5D9A9CB687}" type="slidenum">
              <a:rPr lang="en-US" smtClean="0"/>
              <a:pPr/>
              <a:t>137</a:t>
            </a:fld>
            <a:endParaRPr lang="en-US" dirty="0"/>
          </a:p>
        </p:txBody>
      </p:sp>
      <p:sp>
        <p:nvSpPr>
          <p:cNvPr id="3" name="Title 2">
            <a:extLst>
              <a:ext uri="{FF2B5EF4-FFF2-40B4-BE49-F238E27FC236}">
                <a16:creationId xmlns:a16="http://schemas.microsoft.com/office/drawing/2014/main" id="{3A9D606A-9D51-CFB5-8190-1F63683E7E25}"/>
              </a:ext>
            </a:extLst>
          </p:cNvPr>
          <p:cNvSpPr>
            <a:spLocks noGrp="1"/>
          </p:cNvSpPr>
          <p:nvPr>
            <p:ph type="title"/>
          </p:nvPr>
        </p:nvSpPr>
        <p:spPr/>
        <p:txBody>
          <a:bodyPr/>
          <a:lstStyle/>
          <a:p>
            <a:r>
              <a:rPr lang="en-US" dirty="0"/>
              <a:t>Combining Data from Another Table</a:t>
            </a:r>
          </a:p>
        </p:txBody>
      </p:sp>
      <p:grpSp>
        <p:nvGrpSpPr>
          <p:cNvPr id="6" name="Group 5">
            <a:extLst>
              <a:ext uri="{FF2B5EF4-FFF2-40B4-BE49-F238E27FC236}">
                <a16:creationId xmlns:a16="http://schemas.microsoft.com/office/drawing/2014/main" id="{10027AD1-D67C-CC4F-657B-F49B93FD3044}"/>
              </a:ext>
            </a:extLst>
          </p:cNvPr>
          <p:cNvGrpSpPr/>
          <p:nvPr/>
        </p:nvGrpSpPr>
        <p:grpSpPr>
          <a:xfrm>
            <a:off x="494030" y="1348826"/>
            <a:ext cx="11051870" cy="844713"/>
            <a:chOff x="0" y="11950"/>
            <a:chExt cx="8534400" cy="1105649"/>
          </a:xfrm>
          <a:solidFill>
            <a:schemeClr val="accent1"/>
          </a:solidFill>
        </p:grpSpPr>
        <p:sp>
          <p:nvSpPr>
            <p:cNvPr id="7" name="Rounded Rectangle 8">
              <a:extLst>
                <a:ext uri="{FF2B5EF4-FFF2-40B4-BE49-F238E27FC236}">
                  <a16:creationId xmlns:a16="http://schemas.microsoft.com/office/drawing/2014/main" id="{8244E378-01DC-1BCA-3979-79CFB64E1078}"/>
                </a:ext>
              </a:extLst>
            </p:cNvPr>
            <p:cNvSpPr/>
            <p:nvPr/>
          </p:nvSpPr>
          <p:spPr>
            <a:xfrm>
              <a:off x="0" y="11950"/>
              <a:ext cx="8534400" cy="1105649"/>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800"/>
            </a:p>
          </p:txBody>
        </p:sp>
        <p:sp>
          <p:nvSpPr>
            <p:cNvPr id="8" name="Rounded Rectangle 4">
              <a:extLst>
                <a:ext uri="{FF2B5EF4-FFF2-40B4-BE49-F238E27FC236}">
                  <a16:creationId xmlns:a16="http://schemas.microsoft.com/office/drawing/2014/main" id="{724BFB09-E347-D785-B27E-4506AA7AE017}"/>
                </a:ext>
              </a:extLst>
            </p:cNvPr>
            <p:cNvSpPr/>
            <p:nvPr/>
          </p:nvSpPr>
          <p:spPr>
            <a:xfrm>
              <a:off x="53973" y="65923"/>
              <a:ext cx="8426454" cy="997703"/>
            </a:xfrm>
            <a:prstGeom prst="rect">
              <a:avLst/>
            </a:prstGeom>
            <a:grp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defTabSz="933450" eaLnBrk="1" hangingPunct="1">
                <a:lnSpc>
                  <a:spcPct val="90000"/>
                </a:lnSpc>
                <a:spcAft>
                  <a:spcPct val="35000"/>
                </a:spcAft>
                <a:defRPr/>
              </a:pPr>
              <a:r>
                <a:rPr lang="en-US" sz="2400" dirty="0"/>
                <a:t>Identify one of the columns you want to add from the main table.</a:t>
              </a:r>
            </a:p>
          </p:txBody>
        </p:sp>
      </p:grpSp>
      <p:pic>
        <p:nvPicPr>
          <p:cNvPr id="11" name="Picture 10">
            <a:extLst>
              <a:ext uri="{FF2B5EF4-FFF2-40B4-BE49-F238E27FC236}">
                <a16:creationId xmlns:a16="http://schemas.microsoft.com/office/drawing/2014/main" id="{3F87CEBE-D2E2-D35D-F19A-A5997A701040}"/>
              </a:ext>
            </a:extLst>
          </p:cNvPr>
          <p:cNvPicPr>
            <a:picLocks noChangeAspect="1"/>
          </p:cNvPicPr>
          <p:nvPr/>
        </p:nvPicPr>
        <p:blipFill rotWithShape="1">
          <a:blip r:embed="rId4"/>
          <a:srcRect l="1" r="-228" b="28118"/>
          <a:stretch/>
        </p:blipFill>
        <p:spPr>
          <a:xfrm>
            <a:off x="2557967" y="2636896"/>
            <a:ext cx="9524280" cy="2949311"/>
          </a:xfrm>
          <a:prstGeom prst="rect">
            <a:avLst/>
          </a:prstGeom>
          <a:ln>
            <a:solidFill>
              <a:schemeClr val="tx1"/>
            </a:solidFill>
          </a:ln>
        </p:spPr>
      </p:pic>
      <p:sp>
        <p:nvSpPr>
          <p:cNvPr id="13" name="Rectangle: Rounded Corners 12">
            <a:extLst>
              <a:ext uri="{FF2B5EF4-FFF2-40B4-BE49-F238E27FC236}">
                <a16:creationId xmlns:a16="http://schemas.microsoft.com/office/drawing/2014/main" id="{C3FC2648-4920-5FB9-C941-5535B1B40A91}"/>
              </a:ext>
            </a:extLst>
          </p:cNvPr>
          <p:cNvSpPr/>
          <p:nvPr/>
        </p:nvSpPr>
        <p:spPr>
          <a:xfrm>
            <a:off x="10956585" y="2636896"/>
            <a:ext cx="1012608" cy="27175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37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DF1A98-5EBB-28F0-0313-6362C37B1280}"/>
              </a:ext>
            </a:extLst>
          </p:cNvPr>
          <p:cNvSpPr>
            <a:spLocks noGrp="1"/>
          </p:cNvSpPr>
          <p:nvPr>
            <p:ph type="sldNum" sz="quarter" idx="12"/>
          </p:nvPr>
        </p:nvSpPr>
        <p:spPr/>
        <p:txBody>
          <a:bodyPr/>
          <a:lstStyle/>
          <a:p>
            <a:fld id="{0EBA9DDB-6B4F-E349-9000-1D5D9A9CB687}" type="slidenum">
              <a:rPr lang="en-US" smtClean="0"/>
              <a:pPr/>
              <a:t>138</a:t>
            </a:fld>
            <a:endParaRPr lang="en-US" dirty="0"/>
          </a:p>
        </p:txBody>
      </p:sp>
      <p:sp>
        <p:nvSpPr>
          <p:cNvPr id="3" name="Title 2">
            <a:extLst>
              <a:ext uri="{FF2B5EF4-FFF2-40B4-BE49-F238E27FC236}">
                <a16:creationId xmlns:a16="http://schemas.microsoft.com/office/drawing/2014/main" id="{3883645B-B829-773B-A766-2A954C645B7A}"/>
              </a:ext>
            </a:extLst>
          </p:cNvPr>
          <p:cNvSpPr>
            <a:spLocks noGrp="1"/>
          </p:cNvSpPr>
          <p:nvPr>
            <p:ph type="title"/>
          </p:nvPr>
        </p:nvSpPr>
        <p:spPr/>
        <p:txBody>
          <a:bodyPr/>
          <a:lstStyle/>
          <a:p>
            <a:r>
              <a:rPr lang="en-US" dirty="0"/>
              <a:t>Matching On Like Column Entries</a:t>
            </a:r>
          </a:p>
        </p:txBody>
      </p:sp>
      <p:pic>
        <p:nvPicPr>
          <p:cNvPr id="10" name="Picture 9">
            <a:extLst>
              <a:ext uri="{FF2B5EF4-FFF2-40B4-BE49-F238E27FC236}">
                <a16:creationId xmlns:a16="http://schemas.microsoft.com/office/drawing/2014/main" id="{BF4462DE-1840-8B5E-E9F8-EF1A59DB478C}"/>
              </a:ext>
            </a:extLst>
          </p:cNvPr>
          <p:cNvPicPr>
            <a:picLocks noChangeAspect="1"/>
          </p:cNvPicPr>
          <p:nvPr/>
        </p:nvPicPr>
        <p:blipFill>
          <a:blip r:embed="rId3"/>
          <a:stretch>
            <a:fillRect/>
          </a:stretch>
        </p:blipFill>
        <p:spPr>
          <a:xfrm>
            <a:off x="474314" y="1984746"/>
            <a:ext cx="2935650" cy="3055087"/>
          </a:xfrm>
          <a:prstGeom prst="rect">
            <a:avLst/>
          </a:prstGeom>
          <a:ln>
            <a:solidFill>
              <a:schemeClr val="accent4"/>
            </a:solidFill>
          </a:ln>
        </p:spPr>
      </p:pic>
      <p:pic>
        <p:nvPicPr>
          <p:cNvPr id="12" name="Picture 11">
            <a:extLst>
              <a:ext uri="{FF2B5EF4-FFF2-40B4-BE49-F238E27FC236}">
                <a16:creationId xmlns:a16="http://schemas.microsoft.com/office/drawing/2014/main" id="{8D4C5C7B-AEC7-0F23-5BE0-D16149433BB3}"/>
              </a:ext>
            </a:extLst>
          </p:cNvPr>
          <p:cNvPicPr>
            <a:picLocks noChangeAspect="1"/>
          </p:cNvPicPr>
          <p:nvPr/>
        </p:nvPicPr>
        <p:blipFill rotWithShape="1">
          <a:blip r:embed="rId4"/>
          <a:srcRect r="17746"/>
          <a:stretch/>
        </p:blipFill>
        <p:spPr>
          <a:xfrm>
            <a:off x="3409964" y="1984745"/>
            <a:ext cx="8336423" cy="3055088"/>
          </a:xfrm>
          <a:prstGeom prst="rect">
            <a:avLst/>
          </a:prstGeom>
          <a:ln>
            <a:solidFill>
              <a:schemeClr val="accent4"/>
            </a:solidFill>
          </a:ln>
        </p:spPr>
      </p:pic>
      <p:sp>
        <p:nvSpPr>
          <p:cNvPr id="13" name="Rectangle: Rounded Corners 12">
            <a:extLst>
              <a:ext uri="{FF2B5EF4-FFF2-40B4-BE49-F238E27FC236}">
                <a16:creationId xmlns:a16="http://schemas.microsoft.com/office/drawing/2014/main" id="{AD7BA7FE-0067-1EE3-A4E5-C27117ABA688}"/>
              </a:ext>
            </a:extLst>
          </p:cNvPr>
          <p:cNvSpPr/>
          <p:nvPr/>
        </p:nvSpPr>
        <p:spPr>
          <a:xfrm>
            <a:off x="3409964" y="1984745"/>
            <a:ext cx="1147859" cy="305508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0169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DA2A60C-A386-1561-339C-37A60CA394CD}"/>
              </a:ext>
            </a:extLst>
          </p:cNvPr>
          <p:cNvPicPr>
            <a:picLocks noChangeAspect="1"/>
          </p:cNvPicPr>
          <p:nvPr/>
        </p:nvPicPr>
        <p:blipFill rotWithShape="1">
          <a:blip r:embed="rId3"/>
          <a:srcRect r="47969"/>
          <a:stretch/>
        </p:blipFill>
        <p:spPr>
          <a:xfrm>
            <a:off x="96614" y="1823403"/>
            <a:ext cx="4667799" cy="2704295"/>
          </a:xfrm>
          <a:prstGeom prst="rect">
            <a:avLst/>
          </a:prstGeom>
          <a:ln>
            <a:solidFill>
              <a:schemeClr val="accent4"/>
            </a:solidFill>
          </a:ln>
        </p:spPr>
      </p:pic>
      <p:pic>
        <p:nvPicPr>
          <p:cNvPr id="12" name="Picture 11">
            <a:extLst>
              <a:ext uri="{FF2B5EF4-FFF2-40B4-BE49-F238E27FC236}">
                <a16:creationId xmlns:a16="http://schemas.microsoft.com/office/drawing/2014/main" id="{80200E52-AE69-0C24-871E-C7FBED98BDC1}"/>
              </a:ext>
            </a:extLst>
          </p:cNvPr>
          <p:cNvPicPr>
            <a:picLocks noChangeAspect="1"/>
          </p:cNvPicPr>
          <p:nvPr/>
        </p:nvPicPr>
        <p:blipFill rotWithShape="1">
          <a:blip r:embed="rId4"/>
          <a:srcRect l="20795" t="-835" r="-228" b="28118"/>
          <a:stretch/>
        </p:blipFill>
        <p:spPr>
          <a:xfrm>
            <a:off x="4547064" y="3175550"/>
            <a:ext cx="7548322" cy="2983564"/>
          </a:xfrm>
          <a:prstGeom prst="rect">
            <a:avLst/>
          </a:prstGeom>
          <a:ln>
            <a:solidFill>
              <a:schemeClr val="tx1"/>
            </a:solidFill>
          </a:ln>
        </p:spPr>
      </p:pic>
      <p:sp>
        <p:nvSpPr>
          <p:cNvPr id="2" name="Slide Number Placeholder 1">
            <a:extLst>
              <a:ext uri="{FF2B5EF4-FFF2-40B4-BE49-F238E27FC236}">
                <a16:creationId xmlns:a16="http://schemas.microsoft.com/office/drawing/2014/main" id="{0096C669-0507-617A-B6C8-BCC411B31C7E}"/>
              </a:ext>
            </a:extLst>
          </p:cNvPr>
          <p:cNvSpPr>
            <a:spLocks noGrp="1"/>
          </p:cNvSpPr>
          <p:nvPr>
            <p:ph type="sldNum" sz="quarter" idx="12"/>
          </p:nvPr>
        </p:nvSpPr>
        <p:spPr/>
        <p:txBody>
          <a:bodyPr/>
          <a:lstStyle/>
          <a:p>
            <a:fld id="{0EBA9DDB-6B4F-E349-9000-1D5D9A9CB687}" type="slidenum">
              <a:rPr lang="en-US" smtClean="0"/>
              <a:pPr/>
              <a:t>139</a:t>
            </a:fld>
            <a:endParaRPr lang="en-US" dirty="0"/>
          </a:p>
        </p:txBody>
      </p:sp>
      <p:sp>
        <p:nvSpPr>
          <p:cNvPr id="3" name="Title 2">
            <a:extLst>
              <a:ext uri="{FF2B5EF4-FFF2-40B4-BE49-F238E27FC236}">
                <a16:creationId xmlns:a16="http://schemas.microsoft.com/office/drawing/2014/main" id="{DA41B332-1D2D-9538-455B-D8A8853BE7B7}"/>
              </a:ext>
            </a:extLst>
          </p:cNvPr>
          <p:cNvSpPr>
            <a:spLocks noGrp="1"/>
          </p:cNvSpPr>
          <p:nvPr>
            <p:ph type="title"/>
          </p:nvPr>
        </p:nvSpPr>
        <p:spPr/>
        <p:txBody>
          <a:bodyPr/>
          <a:lstStyle/>
          <a:p>
            <a:r>
              <a:rPr lang="en-US" dirty="0"/>
              <a:t>Table JOINS</a:t>
            </a:r>
          </a:p>
        </p:txBody>
      </p:sp>
      <p:sp>
        <p:nvSpPr>
          <p:cNvPr id="6" name="Content Placeholder 16">
            <a:extLst>
              <a:ext uri="{FF2B5EF4-FFF2-40B4-BE49-F238E27FC236}">
                <a16:creationId xmlns:a16="http://schemas.microsoft.com/office/drawing/2014/main" id="{70F950E9-CCA7-3C5D-A8DE-E8F9CDE54F49}"/>
              </a:ext>
            </a:extLst>
          </p:cNvPr>
          <p:cNvSpPr txBox="1">
            <a:spLocks/>
          </p:cNvSpPr>
          <p:nvPr/>
        </p:nvSpPr>
        <p:spPr>
          <a:xfrm>
            <a:off x="377588" y="1316038"/>
            <a:ext cx="5741168" cy="4307522"/>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      CONTACT TABLE</a:t>
            </a:r>
          </a:p>
        </p:txBody>
      </p:sp>
      <p:sp>
        <p:nvSpPr>
          <p:cNvPr id="7" name="Content Placeholder 17">
            <a:extLst>
              <a:ext uri="{FF2B5EF4-FFF2-40B4-BE49-F238E27FC236}">
                <a16:creationId xmlns:a16="http://schemas.microsoft.com/office/drawing/2014/main" id="{719D4ECF-6CFC-C0BF-4492-1D78F6C32CE0}"/>
              </a:ext>
            </a:extLst>
          </p:cNvPr>
          <p:cNvSpPr txBox="1">
            <a:spLocks/>
          </p:cNvSpPr>
          <p:nvPr/>
        </p:nvSpPr>
        <p:spPr>
          <a:xfrm>
            <a:off x="6095999" y="2604818"/>
            <a:ext cx="5121321" cy="623211"/>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	MESSAGE TABLE</a:t>
            </a:r>
          </a:p>
        </p:txBody>
      </p:sp>
      <p:sp>
        <p:nvSpPr>
          <p:cNvPr id="8" name="TextBox 8">
            <a:extLst>
              <a:ext uri="{FF2B5EF4-FFF2-40B4-BE49-F238E27FC236}">
                <a16:creationId xmlns:a16="http://schemas.microsoft.com/office/drawing/2014/main" id="{BC5EF718-CBBD-E001-86A3-27567BD6C26A}"/>
              </a:ext>
            </a:extLst>
          </p:cNvPr>
          <p:cNvSpPr txBox="1">
            <a:spLocks noChangeArrowheads="1"/>
          </p:cNvSpPr>
          <p:nvPr/>
        </p:nvSpPr>
        <p:spPr bwMode="auto">
          <a:xfrm>
            <a:off x="96614" y="2516371"/>
            <a:ext cx="987907" cy="375687"/>
          </a:xfrm>
          <a:prstGeom prst="rect">
            <a:avLst/>
          </a:prstGeom>
          <a:solidFill>
            <a:srgbClr val="FF0000">
              <a:alpha val="2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1000" dirty="0"/>
          </a:p>
        </p:txBody>
      </p:sp>
      <p:sp>
        <p:nvSpPr>
          <p:cNvPr id="9" name="TextBox 9">
            <a:extLst>
              <a:ext uri="{FF2B5EF4-FFF2-40B4-BE49-F238E27FC236}">
                <a16:creationId xmlns:a16="http://schemas.microsoft.com/office/drawing/2014/main" id="{CD333D77-C01C-5E2E-3EDB-26FD86AB1F5C}"/>
              </a:ext>
            </a:extLst>
          </p:cNvPr>
          <p:cNvSpPr txBox="1">
            <a:spLocks noChangeArrowheads="1"/>
          </p:cNvSpPr>
          <p:nvPr/>
        </p:nvSpPr>
        <p:spPr bwMode="auto">
          <a:xfrm>
            <a:off x="10965712" y="4313468"/>
            <a:ext cx="1060498" cy="329416"/>
          </a:xfrm>
          <a:prstGeom prst="rect">
            <a:avLst/>
          </a:prstGeom>
          <a:solidFill>
            <a:srgbClr val="FF0000">
              <a:alpha val="2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1000" dirty="0"/>
          </a:p>
        </p:txBody>
      </p:sp>
      <p:cxnSp>
        <p:nvCxnSpPr>
          <p:cNvPr id="10" name="Straight Arrow Connector 9">
            <a:extLst>
              <a:ext uri="{FF2B5EF4-FFF2-40B4-BE49-F238E27FC236}">
                <a16:creationId xmlns:a16="http://schemas.microsoft.com/office/drawing/2014/main" id="{CD885698-D1F0-91DB-3002-ADE922490FD5}"/>
              </a:ext>
            </a:extLst>
          </p:cNvPr>
          <p:cNvCxnSpPr>
            <a:cxnSpLocks/>
          </p:cNvCxnSpPr>
          <p:nvPr/>
        </p:nvCxnSpPr>
        <p:spPr>
          <a:xfrm>
            <a:off x="1084521" y="2869021"/>
            <a:ext cx="10242698" cy="1589565"/>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21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7DF8A4-A60E-C87D-F482-30CE91CC8F4D}"/>
              </a:ext>
            </a:extLst>
          </p:cNvPr>
          <p:cNvSpPr>
            <a:spLocks noGrp="1"/>
          </p:cNvSpPr>
          <p:nvPr>
            <p:ph type="sldNum" sz="quarter" idx="12"/>
          </p:nvPr>
        </p:nvSpPr>
        <p:spPr/>
        <p:txBody>
          <a:bodyPr/>
          <a:lstStyle/>
          <a:p>
            <a:fld id="{0EBA9DDB-6B4F-E349-9000-1D5D9A9CB687}" type="slidenum">
              <a:rPr lang="en-US" smtClean="0"/>
              <a:pPr/>
              <a:t>14</a:t>
            </a:fld>
            <a:endParaRPr lang="en-US" dirty="0"/>
          </a:p>
        </p:txBody>
      </p:sp>
      <p:sp>
        <p:nvSpPr>
          <p:cNvPr id="4" name="Title 3">
            <a:extLst>
              <a:ext uri="{FF2B5EF4-FFF2-40B4-BE49-F238E27FC236}">
                <a16:creationId xmlns:a16="http://schemas.microsoft.com/office/drawing/2014/main" id="{E968B134-F74E-8567-F391-5A8F5171215F}"/>
              </a:ext>
            </a:extLst>
          </p:cNvPr>
          <p:cNvSpPr>
            <a:spLocks noGrp="1"/>
          </p:cNvSpPr>
          <p:nvPr>
            <p:ph type="title"/>
          </p:nvPr>
        </p:nvSpPr>
        <p:spPr/>
        <p:txBody>
          <a:bodyPr/>
          <a:lstStyle/>
          <a:p>
            <a:r>
              <a:rPr lang="en-US" dirty="0"/>
              <a:t>Introducing the </a:t>
            </a:r>
            <a:r>
              <a:rPr lang="en-US" dirty="0" err="1"/>
              <a:t>eWorkbook</a:t>
            </a:r>
            <a:endParaRPr lang="en-US" dirty="0"/>
          </a:p>
        </p:txBody>
      </p:sp>
      <p:pic>
        <p:nvPicPr>
          <p:cNvPr id="5" name="Content Placeholder 7">
            <a:extLst>
              <a:ext uri="{FF2B5EF4-FFF2-40B4-BE49-F238E27FC236}">
                <a16:creationId xmlns:a16="http://schemas.microsoft.com/office/drawing/2014/main" id="{55DA3589-533D-2315-354B-110C576C1C02}"/>
              </a:ext>
            </a:extLst>
          </p:cNvPr>
          <p:cNvPicPr>
            <a:picLocks noChangeAspect="1"/>
          </p:cNvPicPr>
          <p:nvPr/>
        </p:nvPicPr>
        <p:blipFill>
          <a:blip r:embed="rId3"/>
          <a:stretch>
            <a:fillRect/>
          </a:stretch>
        </p:blipFill>
        <p:spPr>
          <a:xfrm>
            <a:off x="1955422" y="1300070"/>
            <a:ext cx="8281156" cy="5350111"/>
          </a:xfrm>
          <a:prstGeom prst="rect">
            <a:avLst/>
          </a:prstGeom>
          <a:ln>
            <a:solidFill>
              <a:schemeClr val="accent1"/>
            </a:solidFill>
          </a:ln>
        </p:spPr>
      </p:pic>
    </p:spTree>
    <p:extLst>
      <p:ext uri="{BB962C8B-B14F-4D97-AF65-F5344CB8AC3E}">
        <p14:creationId xmlns:p14="http://schemas.microsoft.com/office/powerpoint/2010/main" val="18356892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FCCC39-E97F-B322-54F5-B3E265652182}"/>
              </a:ext>
            </a:extLst>
          </p:cNvPr>
          <p:cNvSpPr>
            <a:spLocks noGrp="1"/>
          </p:cNvSpPr>
          <p:nvPr>
            <p:ph type="sldNum" sz="quarter" idx="12"/>
          </p:nvPr>
        </p:nvSpPr>
        <p:spPr/>
        <p:txBody>
          <a:bodyPr/>
          <a:lstStyle/>
          <a:p>
            <a:fld id="{0EBA9DDB-6B4F-E349-9000-1D5D9A9CB687}" type="slidenum">
              <a:rPr lang="en-US" smtClean="0"/>
              <a:pPr/>
              <a:t>140</a:t>
            </a:fld>
            <a:endParaRPr lang="en-US" dirty="0"/>
          </a:p>
        </p:txBody>
      </p:sp>
      <p:sp>
        <p:nvSpPr>
          <p:cNvPr id="3" name="Title 2">
            <a:extLst>
              <a:ext uri="{FF2B5EF4-FFF2-40B4-BE49-F238E27FC236}">
                <a16:creationId xmlns:a16="http://schemas.microsoft.com/office/drawing/2014/main" id="{F0863310-4F0B-6984-0EAB-B9C11C12C2BC}"/>
              </a:ext>
            </a:extLst>
          </p:cNvPr>
          <p:cNvSpPr>
            <a:spLocks noGrp="1"/>
          </p:cNvSpPr>
          <p:nvPr>
            <p:ph type="title"/>
          </p:nvPr>
        </p:nvSpPr>
        <p:spPr/>
        <p:txBody>
          <a:bodyPr/>
          <a:lstStyle/>
          <a:p>
            <a:r>
              <a:rPr lang="en-US" dirty="0"/>
              <a:t>Adding a JOIN Statement to the Query</a:t>
            </a:r>
          </a:p>
        </p:txBody>
      </p:sp>
      <p:pic>
        <p:nvPicPr>
          <p:cNvPr id="6" name="Picture 5">
            <a:extLst>
              <a:ext uri="{FF2B5EF4-FFF2-40B4-BE49-F238E27FC236}">
                <a16:creationId xmlns:a16="http://schemas.microsoft.com/office/drawing/2014/main" id="{A0B8E53C-68A9-C1AC-EE77-CE51F41D2CB3}"/>
              </a:ext>
            </a:extLst>
          </p:cNvPr>
          <p:cNvPicPr>
            <a:picLocks noChangeAspect="1"/>
          </p:cNvPicPr>
          <p:nvPr/>
        </p:nvPicPr>
        <p:blipFill rotWithShape="1">
          <a:blip r:embed="rId3"/>
          <a:srcRect r="-216" b="28978"/>
          <a:stretch/>
        </p:blipFill>
        <p:spPr>
          <a:xfrm>
            <a:off x="1127050" y="1313734"/>
            <a:ext cx="9845749" cy="5278452"/>
          </a:xfrm>
          <a:prstGeom prst="rect">
            <a:avLst/>
          </a:prstGeom>
          <a:ln>
            <a:solidFill>
              <a:schemeClr val="accent4"/>
            </a:solidFill>
          </a:ln>
        </p:spPr>
      </p:pic>
    </p:spTree>
    <p:extLst>
      <p:ext uri="{BB962C8B-B14F-4D97-AF65-F5344CB8AC3E}">
        <p14:creationId xmlns:p14="http://schemas.microsoft.com/office/powerpoint/2010/main" val="19290022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D0019-44F6-BF6E-F633-A42559A6362C}"/>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141</a:t>
            </a:fld>
            <a:endParaRPr lang="en-US" dirty="0"/>
          </a:p>
        </p:txBody>
      </p:sp>
    </p:spTree>
    <p:extLst>
      <p:ext uri="{BB962C8B-B14F-4D97-AF65-F5344CB8AC3E}">
        <p14:creationId xmlns:p14="http://schemas.microsoft.com/office/powerpoint/2010/main" val="201252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26110F-0812-17AC-AC10-D3D64879D8CA}"/>
              </a:ext>
            </a:extLst>
          </p:cNvPr>
          <p:cNvPicPr>
            <a:picLocks noChangeAspect="1"/>
          </p:cNvPicPr>
          <p:nvPr/>
        </p:nvPicPr>
        <p:blipFill rotWithShape="1">
          <a:blip r:embed="rId3"/>
          <a:srcRect r="-1260" b="9790"/>
          <a:stretch/>
        </p:blipFill>
        <p:spPr>
          <a:xfrm>
            <a:off x="4144504" y="2393848"/>
            <a:ext cx="7801228" cy="4134053"/>
          </a:xfrm>
          <a:prstGeom prst="rect">
            <a:avLst/>
          </a:prstGeom>
          <a:ln>
            <a:solidFill>
              <a:schemeClr val="accent4"/>
            </a:solidFill>
          </a:ln>
        </p:spPr>
      </p:pic>
      <p:sp>
        <p:nvSpPr>
          <p:cNvPr id="2" name="Title 1">
            <a:extLst>
              <a:ext uri="{FF2B5EF4-FFF2-40B4-BE49-F238E27FC236}">
                <a16:creationId xmlns:a16="http://schemas.microsoft.com/office/drawing/2014/main" id="{693C06E5-2CA7-55A4-86C7-2DBF59EA43D0}"/>
              </a:ext>
            </a:extLst>
          </p:cNvPr>
          <p:cNvSpPr>
            <a:spLocks noGrp="1"/>
          </p:cNvSpPr>
          <p:nvPr>
            <p:ph type="title"/>
          </p:nvPr>
        </p:nvSpPr>
        <p:spPr/>
        <p:txBody>
          <a:bodyPr/>
          <a:lstStyle/>
          <a:p>
            <a:r>
              <a:rPr lang="en-US" dirty="0"/>
              <a:t>Now Locate the Attachment Filenames</a:t>
            </a:r>
          </a:p>
        </p:txBody>
      </p:sp>
      <p:grpSp>
        <p:nvGrpSpPr>
          <p:cNvPr id="4" name="Group 11">
            <a:extLst>
              <a:ext uri="{FF2B5EF4-FFF2-40B4-BE49-F238E27FC236}">
                <a16:creationId xmlns:a16="http://schemas.microsoft.com/office/drawing/2014/main" id="{6DEB91A4-BDF0-9A0D-2D5F-C3A52AB13346}"/>
              </a:ext>
            </a:extLst>
          </p:cNvPr>
          <p:cNvGrpSpPr>
            <a:grpSpLocks/>
          </p:cNvGrpSpPr>
          <p:nvPr/>
        </p:nvGrpSpPr>
        <p:grpSpPr bwMode="auto">
          <a:xfrm>
            <a:off x="315913" y="1196340"/>
            <a:ext cx="11617007" cy="859155"/>
            <a:chOff x="0" y="11950"/>
            <a:chExt cx="8534400" cy="1105649"/>
          </a:xfrm>
          <a:solidFill>
            <a:schemeClr val="accent1"/>
          </a:solidFill>
        </p:grpSpPr>
        <p:sp>
          <p:nvSpPr>
            <p:cNvPr id="5" name="Rounded Rectangle 12">
              <a:extLst>
                <a:ext uri="{FF2B5EF4-FFF2-40B4-BE49-F238E27FC236}">
                  <a16:creationId xmlns:a16="http://schemas.microsoft.com/office/drawing/2014/main" id="{B6F3E87B-359B-144D-C853-20A4B1A50833}"/>
                </a:ext>
              </a:extLst>
            </p:cNvPr>
            <p:cNvSpPr/>
            <p:nvPr/>
          </p:nvSpPr>
          <p:spPr bwMode="gray">
            <a:xfrm>
              <a:off x="0" y="11950"/>
              <a:ext cx="8534400" cy="1105649"/>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6" name="Rounded Rectangle 4">
              <a:extLst>
                <a:ext uri="{FF2B5EF4-FFF2-40B4-BE49-F238E27FC236}">
                  <a16:creationId xmlns:a16="http://schemas.microsoft.com/office/drawing/2014/main" id="{6FC84E57-C25B-E12B-851D-165E73DBE109}"/>
                </a:ext>
              </a:extLst>
            </p:cNvPr>
            <p:cNvSpPr/>
            <p:nvPr/>
          </p:nvSpPr>
          <p:spPr bwMode="gray">
            <a:xfrm>
              <a:off x="54005" y="65000"/>
              <a:ext cx="8426390" cy="999551"/>
            </a:xfrm>
            <a:prstGeom prst="rect">
              <a:avLst/>
            </a:prstGeom>
            <a:grp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defTabSz="933450" eaLnBrk="1" hangingPunct="1">
                <a:lnSpc>
                  <a:spcPct val="90000"/>
                </a:lnSpc>
                <a:spcAft>
                  <a:spcPct val="35000"/>
                </a:spcAft>
                <a:defRPr/>
              </a:pPr>
              <a:r>
                <a:rPr lang="en-US" sz="2400" dirty="0"/>
                <a:t>Search for a Table that meets your requirements, the identified record numbers (MESSAGE_ID) should be unique – that’s how you know you’re on the right track!</a:t>
              </a:r>
            </a:p>
          </p:txBody>
        </p:sp>
      </p:grpSp>
      <p:sp>
        <p:nvSpPr>
          <p:cNvPr id="7" name="Rounded Rectangle 14">
            <a:extLst>
              <a:ext uri="{FF2B5EF4-FFF2-40B4-BE49-F238E27FC236}">
                <a16:creationId xmlns:a16="http://schemas.microsoft.com/office/drawing/2014/main" id="{38B57EC7-9DE6-2276-583E-BF18E5395A76}"/>
              </a:ext>
            </a:extLst>
          </p:cNvPr>
          <p:cNvSpPr/>
          <p:nvPr/>
        </p:nvSpPr>
        <p:spPr>
          <a:xfrm>
            <a:off x="10639647" y="2393849"/>
            <a:ext cx="1293273" cy="4149828"/>
          </a:xfrm>
          <a:prstGeom prst="roundRect">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9" name="Slide Number Placeholder 8">
            <a:extLst>
              <a:ext uri="{FF2B5EF4-FFF2-40B4-BE49-F238E27FC236}">
                <a16:creationId xmlns:a16="http://schemas.microsoft.com/office/drawing/2014/main" id="{0F73FD6B-E593-5994-29F8-161A9DC34BF1}"/>
              </a:ext>
            </a:extLst>
          </p:cNvPr>
          <p:cNvSpPr>
            <a:spLocks noGrp="1"/>
          </p:cNvSpPr>
          <p:nvPr>
            <p:ph type="sldNum" sz="quarter" idx="12"/>
          </p:nvPr>
        </p:nvSpPr>
        <p:spPr/>
        <p:txBody>
          <a:bodyPr/>
          <a:lstStyle/>
          <a:p>
            <a:fld id="{0EBA9DDB-6B4F-E349-9000-1D5D9A9CB687}" type="slidenum">
              <a:rPr lang="en-US" smtClean="0"/>
              <a:pPr/>
              <a:t>142</a:t>
            </a:fld>
            <a:endParaRPr lang="en-US" dirty="0"/>
          </a:p>
        </p:txBody>
      </p:sp>
      <p:pic>
        <p:nvPicPr>
          <p:cNvPr id="10" name="Picture 9">
            <a:extLst>
              <a:ext uri="{FF2B5EF4-FFF2-40B4-BE49-F238E27FC236}">
                <a16:creationId xmlns:a16="http://schemas.microsoft.com/office/drawing/2014/main" id="{E47E0970-8376-F310-2BC1-A6D59C064541}"/>
              </a:ext>
            </a:extLst>
          </p:cNvPr>
          <p:cNvPicPr>
            <a:picLocks noChangeAspect="1"/>
          </p:cNvPicPr>
          <p:nvPr/>
        </p:nvPicPr>
        <p:blipFill>
          <a:blip r:embed="rId4"/>
          <a:stretch>
            <a:fillRect/>
          </a:stretch>
        </p:blipFill>
        <p:spPr>
          <a:xfrm>
            <a:off x="517008" y="2393846"/>
            <a:ext cx="3615331" cy="4134053"/>
          </a:xfrm>
          <a:prstGeom prst="rect">
            <a:avLst/>
          </a:prstGeom>
          <a:ln>
            <a:solidFill>
              <a:schemeClr val="accent4"/>
            </a:solidFill>
          </a:ln>
        </p:spPr>
      </p:pic>
    </p:spTree>
    <p:extLst>
      <p:ext uri="{BB962C8B-B14F-4D97-AF65-F5344CB8AC3E}">
        <p14:creationId xmlns:p14="http://schemas.microsoft.com/office/powerpoint/2010/main" val="10264106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F39C6F-67CE-72A6-343A-A773F5EF66FE}"/>
              </a:ext>
            </a:extLst>
          </p:cNvPr>
          <p:cNvSpPr>
            <a:spLocks noGrp="1"/>
          </p:cNvSpPr>
          <p:nvPr>
            <p:ph type="sldNum" sz="quarter" idx="12"/>
          </p:nvPr>
        </p:nvSpPr>
        <p:spPr/>
        <p:txBody>
          <a:bodyPr/>
          <a:lstStyle/>
          <a:p>
            <a:fld id="{0EBA9DDB-6B4F-E349-9000-1D5D9A9CB687}" type="slidenum">
              <a:rPr lang="en-US" smtClean="0"/>
              <a:pPr/>
              <a:t>143</a:t>
            </a:fld>
            <a:endParaRPr lang="en-US" dirty="0"/>
          </a:p>
        </p:txBody>
      </p:sp>
      <p:sp>
        <p:nvSpPr>
          <p:cNvPr id="3" name="Title 2">
            <a:extLst>
              <a:ext uri="{FF2B5EF4-FFF2-40B4-BE49-F238E27FC236}">
                <a16:creationId xmlns:a16="http://schemas.microsoft.com/office/drawing/2014/main" id="{D7330B59-978A-EE1A-2B34-B7728E098A31}"/>
              </a:ext>
            </a:extLst>
          </p:cNvPr>
          <p:cNvSpPr>
            <a:spLocks noGrp="1"/>
          </p:cNvSpPr>
          <p:nvPr>
            <p:ph type="title"/>
          </p:nvPr>
        </p:nvSpPr>
        <p:spPr/>
        <p:txBody>
          <a:bodyPr/>
          <a:lstStyle/>
          <a:p>
            <a:r>
              <a:rPr lang="en-US" dirty="0"/>
              <a:t>Aligning the Tables with Matching Column Entries</a:t>
            </a:r>
          </a:p>
        </p:txBody>
      </p:sp>
      <p:pic>
        <p:nvPicPr>
          <p:cNvPr id="7" name="Picture 6">
            <a:extLst>
              <a:ext uri="{FF2B5EF4-FFF2-40B4-BE49-F238E27FC236}">
                <a16:creationId xmlns:a16="http://schemas.microsoft.com/office/drawing/2014/main" id="{231F3ED2-3957-7750-7C8B-B3AA2AB1F1EA}"/>
              </a:ext>
            </a:extLst>
          </p:cNvPr>
          <p:cNvPicPr>
            <a:picLocks noChangeAspect="1"/>
          </p:cNvPicPr>
          <p:nvPr/>
        </p:nvPicPr>
        <p:blipFill>
          <a:blip r:embed="rId3"/>
          <a:stretch>
            <a:fillRect/>
          </a:stretch>
        </p:blipFill>
        <p:spPr>
          <a:xfrm>
            <a:off x="109753" y="1791946"/>
            <a:ext cx="2634119" cy="2949311"/>
          </a:xfrm>
          <a:prstGeom prst="rect">
            <a:avLst/>
          </a:prstGeom>
          <a:ln>
            <a:solidFill>
              <a:schemeClr val="tx1"/>
            </a:solidFill>
          </a:ln>
        </p:spPr>
      </p:pic>
      <p:pic>
        <p:nvPicPr>
          <p:cNvPr id="8" name="Picture 7">
            <a:extLst>
              <a:ext uri="{FF2B5EF4-FFF2-40B4-BE49-F238E27FC236}">
                <a16:creationId xmlns:a16="http://schemas.microsoft.com/office/drawing/2014/main" id="{F2306069-2E3E-3573-2620-9C18348CBB99}"/>
              </a:ext>
            </a:extLst>
          </p:cNvPr>
          <p:cNvPicPr>
            <a:picLocks noChangeAspect="1"/>
          </p:cNvPicPr>
          <p:nvPr/>
        </p:nvPicPr>
        <p:blipFill rotWithShape="1">
          <a:blip r:embed="rId4"/>
          <a:srcRect l="1" r="-228" b="28118"/>
          <a:stretch/>
        </p:blipFill>
        <p:spPr>
          <a:xfrm>
            <a:off x="2557967" y="1791946"/>
            <a:ext cx="9524280" cy="2949311"/>
          </a:xfrm>
          <a:prstGeom prst="rect">
            <a:avLst/>
          </a:prstGeom>
          <a:ln>
            <a:solidFill>
              <a:schemeClr val="tx1"/>
            </a:solidFill>
          </a:ln>
        </p:spPr>
      </p:pic>
      <p:sp>
        <p:nvSpPr>
          <p:cNvPr id="9" name="Rounded Rectangle 14">
            <a:extLst>
              <a:ext uri="{FF2B5EF4-FFF2-40B4-BE49-F238E27FC236}">
                <a16:creationId xmlns:a16="http://schemas.microsoft.com/office/drawing/2014/main" id="{19A0CCA0-C2B7-5EE5-904D-0F1F3CF3E3B3}"/>
              </a:ext>
            </a:extLst>
          </p:cNvPr>
          <p:cNvSpPr/>
          <p:nvPr/>
        </p:nvSpPr>
        <p:spPr>
          <a:xfrm>
            <a:off x="2557967" y="1791946"/>
            <a:ext cx="497121" cy="2949311"/>
          </a:xfrm>
          <a:prstGeom prst="roundRect">
            <a:avLst/>
          </a:prstGeom>
          <a:noFill/>
          <a:ln w="603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extLst>
      <p:ext uri="{BB962C8B-B14F-4D97-AF65-F5344CB8AC3E}">
        <p14:creationId xmlns:p14="http://schemas.microsoft.com/office/powerpoint/2010/main" val="7685221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B4BF90-A14D-AFFD-9E6F-23DB54969EF1}"/>
              </a:ext>
            </a:extLst>
          </p:cNvPr>
          <p:cNvPicPr>
            <a:picLocks noChangeAspect="1"/>
          </p:cNvPicPr>
          <p:nvPr/>
        </p:nvPicPr>
        <p:blipFill rotWithShape="1">
          <a:blip r:embed="rId3"/>
          <a:srcRect l="1" t="1095" r="50952" b="28118"/>
          <a:stretch/>
        </p:blipFill>
        <p:spPr>
          <a:xfrm>
            <a:off x="7380114" y="3694689"/>
            <a:ext cx="4660796" cy="2904381"/>
          </a:xfrm>
          <a:prstGeom prst="rect">
            <a:avLst/>
          </a:prstGeom>
          <a:ln>
            <a:solidFill>
              <a:schemeClr val="tx1"/>
            </a:solidFill>
          </a:ln>
        </p:spPr>
      </p:pic>
      <p:pic>
        <p:nvPicPr>
          <p:cNvPr id="11" name="Picture 10">
            <a:extLst>
              <a:ext uri="{FF2B5EF4-FFF2-40B4-BE49-F238E27FC236}">
                <a16:creationId xmlns:a16="http://schemas.microsoft.com/office/drawing/2014/main" id="{CA8D50FD-34A6-8003-93A0-443FA8C49D85}"/>
              </a:ext>
            </a:extLst>
          </p:cNvPr>
          <p:cNvPicPr>
            <a:picLocks noChangeAspect="1"/>
          </p:cNvPicPr>
          <p:nvPr/>
        </p:nvPicPr>
        <p:blipFill rotWithShape="1">
          <a:blip r:embed="rId4"/>
          <a:srcRect r="-1260" b="9790"/>
          <a:stretch/>
        </p:blipFill>
        <p:spPr>
          <a:xfrm>
            <a:off x="175016" y="1826779"/>
            <a:ext cx="7049738" cy="3735821"/>
          </a:xfrm>
          <a:prstGeom prst="rect">
            <a:avLst/>
          </a:prstGeom>
          <a:ln>
            <a:solidFill>
              <a:schemeClr val="accent4"/>
            </a:solidFill>
          </a:ln>
        </p:spPr>
      </p:pic>
      <p:sp>
        <p:nvSpPr>
          <p:cNvPr id="2" name="Slide Number Placeholder 1">
            <a:extLst>
              <a:ext uri="{FF2B5EF4-FFF2-40B4-BE49-F238E27FC236}">
                <a16:creationId xmlns:a16="http://schemas.microsoft.com/office/drawing/2014/main" id="{0E2CF042-2CD0-59F9-754A-DA07AD3E404F}"/>
              </a:ext>
            </a:extLst>
          </p:cNvPr>
          <p:cNvSpPr>
            <a:spLocks noGrp="1"/>
          </p:cNvSpPr>
          <p:nvPr>
            <p:ph type="sldNum" sz="quarter" idx="12"/>
          </p:nvPr>
        </p:nvSpPr>
        <p:spPr/>
        <p:txBody>
          <a:bodyPr/>
          <a:lstStyle/>
          <a:p>
            <a:fld id="{0EBA9DDB-6B4F-E349-9000-1D5D9A9CB687}" type="slidenum">
              <a:rPr lang="en-US" smtClean="0"/>
              <a:pPr/>
              <a:t>144</a:t>
            </a:fld>
            <a:endParaRPr lang="en-US" dirty="0"/>
          </a:p>
        </p:txBody>
      </p:sp>
      <p:sp>
        <p:nvSpPr>
          <p:cNvPr id="3" name="Title 2">
            <a:extLst>
              <a:ext uri="{FF2B5EF4-FFF2-40B4-BE49-F238E27FC236}">
                <a16:creationId xmlns:a16="http://schemas.microsoft.com/office/drawing/2014/main" id="{1220C34F-9EA6-4D12-1DCC-129B40C256A9}"/>
              </a:ext>
            </a:extLst>
          </p:cNvPr>
          <p:cNvSpPr>
            <a:spLocks noGrp="1"/>
          </p:cNvSpPr>
          <p:nvPr>
            <p:ph type="title"/>
          </p:nvPr>
        </p:nvSpPr>
        <p:spPr/>
        <p:txBody>
          <a:bodyPr/>
          <a:lstStyle/>
          <a:p>
            <a:r>
              <a:rPr lang="en-US" dirty="0"/>
              <a:t>JOIN the ATTACHMENT Table</a:t>
            </a:r>
          </a:p>
        </p:txBody>
      </p:sp>
      <p:sp>
        <p:nvSpPr>
          <p:cNvPr id="6" name="Content Placeholder 8">
            <a:extLst>
              <a:ext uri="{FF2B5EF4-FFF2-40B4-BE49-F238E27FC236}">
                <a16:creationId xmlns:a16="http://schemas.microsoft.com/office/drawing/2014/main" id="{3DF9CF66-1E2D-7A29-7F15-00251DD27EB3}"/>
              </a:ext>
            </a:extLst>
          </p:cNvPr>
          <p:cNvSpPr txBox="1">
            <a:spLocks/>
          </p:cNvSpPr>
          <p:nvPr/>
        </p:nvSpPr>
        <p:spPr>
          <a:xfrm>
            <a:off x="322062" y="1295400"/>
            <a:ext cx="5715948" cy="5562600"/>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	ATTACHMENT TABLE</a:t>
            </a:r>
          </a:p>
        </p:txBody>
      </p:sp>
      <p:sp>
        <p:nvSpPr>
          <p:cNvPr id="7" name="Content Placeholder 19">
            <a:extLst>
              <a:ext uri="{FF2B5EF4-FFF2-40B4-BE49-F238E27FC236}">
                <a16:creationId xmlns:a16="http://schemas.microsoft.com/office/drawing/2014/main" id="{522A07CD-4F4F-E166-0081-E1E7433E062A}"/>
              </a:ext>
            </a:extLst>
          </p:cNvPr>
          <p:cNvSpPr txBox="1">
            <a:spLocks/>
          </p:cNvSpPr>
          <p:nvPr/>
        </p:nvSpPr>
        <p:spPr>
          <a:xfrm>
            <a:off x="7371800" y="3122179"/>
            <a:ext cx="4576359" cy="3735821"/>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	MESSAGE TABLE</a:t>
            </a:r>
          </a:p>
        </p:txBody>
      </p:sp>
      <p:sp>
        <p:nvSpPr>
          <p:cNvPr id="8" name="TextBox 18">
            <a:extLst>
              <a:ext uri="{FF2B5EF4-FFF2-40B4-BE49-F238E27FC236}">
                <a16:creationId xmlns:a16="http://schemas.microsoft.com/office/drawing/2014/main" id="{CE1B5B06-95DA-6C48-AFB3-DAA1F1CC30C3}"/>
              </a:ext>
            </a:extLst>
          </p:cNvPr>
          <p:cNvSpPr txBox="1">
            <a:spLocks noChangeArrowheads="1"/>
          </p:cNvSpPr>
          <p:nvPr/>
        </p:nvSpPr>
        <p:spPr bwMode="auto">
          <a:xfrm>
            <a:off x="7380114" y="6003850"/>
            <a:ext cx="480891" cy="251607"/>
          </a:xfrm>
          <a:prstGeom prst="rect">
            <a:avLst/>
          </a:prstGeom>
          <a:solidFill>
            <a:srgbClr val="FF0000">
              <a:alpha val="2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1000" dirty="0"/>
          </a:p>
        </p:txBody>
      </p:sp>
      <p:cxnSp>
        <p:nvCxnSpPr>
          <p:cNvPr id="9" name="Straight Arrow Connector 8">
            <a:extLst>
              <a:ext uri="{FF2B5EF4-FFF2-40B4-BE49-F238E27FC236}">
                <a16:creationId xmlns:a16="http://schemas.microsoft.com/office/drawing/2014/main" id="{E13C4439-195F-F864-FBCC-7792628E3B19}"/>
              </a:ext>
            </a:extLst>
          </p:cNvPr>
          <p:cNvCxnSpPr>
            <a:cxnSpLocks/>
          </p:cNvCxnSpPr>
          <p:nvPr/>
        </p:nvCxnSpPr>
        <p:spPr>
          <a:xfrm>
            <a:off x="6393712" y="2729023"/>
            <a:ext cx="1205023" cy="34236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15">
            <a:extLst>
              <a:ext uri="{FF2B5EF4-FFF2-40B4-BE49-F238E27FC236}">
                <a16:creationId xmlns:a16="http://schemas.microsoft.com/office/drawing/2014/main" id="{87DF4909-3885-E153-4FED-1A699238589F}"/>
              </a:ext>
            </a:extLst>
          </p:cNvPr>
          <p:cNvSpPr txBox="1">
            <a:spLocks noChangeArrowheads="1"/>
          </p:cNvSpPr>
          <p:nvPr/>
        </p:nvSpPr>
        <p:spPr bwMode="auto">
          <a:xfrm>
            <a:off x="6153992" y="2524002"/>
            <a:ext cx="1070762" cy="259026"/>
          </a:xfrm>
          <a:prstGeom prst="rect">
            <a:avLst/>
          </a:prstGeom>
          <a:solidFill>
            <a:srgbClr val="FF0000">
              <a:alpha val="2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b="1">
                <a:solidFill>
                  <a:schemeClr val="tx1"/>
                </a:solidFill>
                <a:latin typeface="Times New Roman" panose="02020603050405020304" pitchFamily="18" charset="0"/>
                <a:ea typeface="MS PGothic" panose="020B0600070205080204" pitchFamily="34" charset="-128"/>
              </a:defRPr>
            </a:lvl1pPr>
            <a:lvl2pPr marL="742950" indent="-285750">
              <a:defRPr sz="4400" b="1">
                <a:solidFill>
                  <a:schemeClr val="tx1"/>
                </a:solidFill>
                <a:latin typeface="Times New Roman" panose="02020603050405020304" pitchFamily="18" charset="0"/>
                <a:ea typeface="MS PGothic" panose="020B0600070205080204" pitchFamily="34" charset="-128"/>
              </a:defRPr>
            </a:lvl2pPr>
            <a:lvl3pPr marL="1143000" indent="-228600">
              <a:defRPr sz="4400" b="1">
                <a:solidFill>
                  <a:schemeClr val="tx1"/>
                </a:solidFill>
                <a:latin typeface="Times New Roman" panose="02020603050405020304" pitchFamily="18" charset="0"/>
                <a:ea typeface="MS PGothic" panose="020B0600070205080204" pitchFamily="34" charset="-128"/>
              </a:defRPr>
            </a:lvl3pPr>
            <a:lvl4pPr marL="1600200" indent="-228600">
              <a:defRPr sz="4400" b="1">
                <a:solidFill>
                  <a:schemeClr val="tx1"/>
                </a:solidFill>
                <a:latin typeface="Times New Roman" panose="02020603050405020304" pitchFamily="18" charset="0"/>
                <a:ea typeface="MS PGothic" panose="020B0600070205080204" pitchFamily="34" charset="-128"/>
              </a:defRPr>
            </a:lvl4pPr>
            <a:lvl5pPr marL="2057400" indent="-228600">
              <a:defRPr sz="4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1000" dirty="0"/>
          </a:p>
        </p:txBody>
      </p:sp>
    </p:spTree>
    <p:extLst>
      <p:ext uri="{BB962C8B-B14F-4D97-AF65-F5344CB8AC3E}">
        <p14:creationId xmlns:p14="http://schemas.microsoft.com/office/powerpoint/2010/main" val="11685566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2936B-74EE-F61A-5F8D-2F4D980010CC}"/>
              </a:ext>
            </a:extLst>
          </p:cNvPr>
          <p:cNvSpPr>
            <a:spLocks noGrp="1"/>
          </p:cNvSpPr>
          <p:nvPr>
            <p:ph type="sldNum" sz="quarter" idx="12"/>
          </p:nvPr>
        </p:nvSpPr>
        <p:spPr/>
        <p:txBody>
          <a:bodyPr/>
          <a:lstStyle/>
          <a:p>
            <a:fld id="{0EBA9DDB-6B4F-E349-9000-1D5D9A9CB687}" type="slidenum">
              <a:rPr lang="en-US" smtClean="0"/>
              <a:pPr/>
              <a:t>145</a:t>
            </a:fld>
            <a:endParaRPr lang="en-US" dirty="0"/>
          </a:p>
        </p:txBody>
      </p:sp>
      <p:sp>
        <p:nvSpPr>
          <p:cNvPr id="3" name="Title 2">
            <a:extLst>
              <a:ext uri="{FF2B5EF4-FFF2-40B4-BE49-F238E27FC236}">
                <a16:creationId xmlns:a16="http://schemas.microsoft.com/office/drawing/2014/main" id="{34BB9FC9-90B4-5E68-2987-29D3DEB935A7}"/>
              </a:ext>
            </a:extLst>
          </p:cNvPr>
          <p:cNvSpPr>
            <a:spLocks noGrp="1"/>
          </p:cNvSpPr>
          <p:nvPr>
            <p:ph type="title"/>
          </p:nvPr>
        </p:nvSpPr>
        <p:spPr/>
        <p:txBody>
          <a:bodyPr/>
          <a:lstStyle/>
          <a:p>
            <a:r>
              <a:rPr lang="en-US" dirty="0"/>
              <a:t>Adding a Second JOIN Statement to the Query</a:t>
            </a:r>
          </a:p>
        </p:txBody>
      </p:sp>
      <p:pic>
        <p:nvPicPr>
          <p:cNvPr id="6" name="Picture 5">
            <a:extLst>
              <a:ext uri="{FF2B5EF4-FFF2-40B4-BE49-F238E27FC236}">
                <a16:creationId xmlns:a16="http://schemas.microsoft.com/office/drawing/2014/main" id="{9634B547-3F0B-2E5F-08F7-A9583A839FE8}"/>
              </a:ext>
            </a:extLst>
          </p:cNvPr>
          <p:cNvPicPr>
            <a:picLocks noChangeAspect="1"/>
          </p:cNvPicPr>
          <p:nvPr/>
        </p:nvPicPr>
        <p:blipFill rotWithShape="1">
          <a:blip r:embed="rId3"/>
          <a:srcRect r="1244" b="16603"/>
          <a:stretch/>
        </p:blipFill>
        <p:spPr>
          <a:xfrm>
            <a:off x="876819" y="1165776"/>
            <a:ext cx="10543636" cy="5263600"/>
          </a:xfrm>
          <a:prstGeom prst="rect">
            <a:avLst/>
          </a:prstGeom>
          <a:ln>
            <a:solidFill>
              <a:schemeClr val="accent4"/>
            </a:solidFill>
          </a:ln>
        </p:spPr>
      </p:pic>
    </p:spTree>
    <p:extLst>
      <p:ext uri="{BB962C8B-B14F-4D97-AF65-F5344CB8AC3E}">
        <p14:creationId xmlns:p14="http://schemas.microsoft.com/office/powerpoint/2010/main" val="15255091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1BF815-86DD-5B74-CE9D-6596BAA0ACED}"/>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146</a:t>
            </a:fld>
            <a:endParaRPr lang="en-US" dirty="0"/>
          </a:p>
        </p:txBody>
      </p:sp>
    </p:spTree>
    <p:extLst>
      <p:ext uri="{BB962C8B-B14F-4D97-AF65-F5344CB8AC3E}">
        <p14:creationId xmlns:p14="http://schemas.microsoft.com/office/powerpoint/2010/main" val="737225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1507C-E382-0C41-FA8F-352BAE5B793F}"/>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55A8DD44-BCE7-1827-0B05-4236B3452C63}"/>
              </a:ext>
            </a:extLst>
          </p:cNvPr>
          <p:cNvPicPr>
            <a:picLocks noChangeAspect="1"/>
          </p:cNvPicPr>
          <p:nvPr/>
        </p:nvPicPr>
        <p:blipFill>
          <a:blip r:embed="rId3"/>
          <a:stretch>
            <a:fillRect/>
          </a:stretch>
        </p:blipFill>
        <p:spPr>
          <a:xfrm>
            <a:off x="6315288" y="1793885"/>
            <a:ext cx="4729152" cy="4412311"/>
          </a:xfrm>
          <a:prstGeom prst="rect">
            <a:avLst/>
          </a:prstGeom>
          <a:ln>
            <a:solidFill>
              <a:schemeClr val="accent4"/>
            </a:solidFill>
          </a:ln>
        </p:spPr>
      </p:pic>
      <p:pic>
        <p:nvPicPr>
          <p:cNvPr id="18" name="Picture 17">
            <a:extLst>
              <a:ext uri="{FF2B5EF4-FFF2-40B4-BE49-F238E27FC236}">
                <a16:creationId xmlns:a16="http://schemas.microsoft.com/office/drawing/2014/main" id="{9A3F37F0-161C-52E1-2ABC-23AF8C6F11F3}"/>
              </a:ext>
            </a:extLst>
          </p:cNvPr>
          <p:cNvPicPr>
            <a:picLocks noChangeAspect="1"/>
          </p:cNvPicPr>
          <p:nvPr/>
        </p:nvPicPr>
        <p:blipFill rotWithShape="1">
          <a:blip r:embed="rId4"/>
          <a:srcRect r="10680" b="48326"/>
          <a:stretch/>
        </p:blipFill>
        <p:spPr>
          <a:xfrm>
            <a:off x="7274405" y="5692224"/>
            <a:ext cx="4488969" cy="796020"/>
          </a:xfrm>
          <a:prstGeom prst="rect">
            <a:avLst/>
          </a:prstGeom>
          <a:ln>
            <a:solidFill>
              <a:schemeClr val="accent4"/>
            </a:solidFill>
          </a:ln>
        </p:spPr>
      </p:pic>
      <p:pic>
        <p:nvPicPr>
          <p:cNvPr id="14" name="Picture 13">
            <a:extLst>
              <a:ext uri="{FF2B5EF4-FFF2-40B4-BE49-F238E27FC236}">
                <a16:creationId xmlns:a16="http://schemas.microsoft.com/office/drawing/2014/main" id="{C1FE3681-B159-20E5-E28B-98BEF543CA0E}"/>
              </a:ext>
            </a:extLst>
          </p:cNvPr>
          <p:cNvPicPr>
            <a:picLocks noChangeAspect="1"/>
          </p:cNvPicPr>
          <p:nvPr/>
        </p:nvPicPr>
        <p:blipFill>
          <a:blip r:embed="rId5"/>
          <a:stretch>
            <a:fillRect/>
          </a:stretch>
        </p:blipFill>
        <p:spPr>
          <a:xfrm>
            <a:off x="616094" y="1786268"/>
            <a:ext cx="5211253" cy="4391247"/>
          </a:xfrm>
          <a:prstGeom prst="rect">
            <a:avLst/>
          </a:prstGeom>
          <a:ln>
            <a:solidFill>
              <a:schemeClr val="accent4"/>
            </a:solidFill>
          </a:ln>
        </p:spPr>
      </p:pic>
      <p:pic>
        <p:nvPicPr>
          <p:cNvPr id="20" name="Picture 19">
            <a:extLst>
              <a:ext uri="{FF2B5EF4-FFF2-40B4-BE49-F238E27FC236}">
                <a16:creationId xmlns:a16="http://schemas.microsoft.com/office/drawing/2014/main" id="{0ABAF343-651C-7B7B-DFBC-A517413A2461}"/>
              </a:ext>
            </a:extLst>
          </p:cNvPr>
          <p:cNvPicPr>
            <a:picLocks noChangeAspect="1"/>
          </p:cNvPicPr>
          <p:nvPr/>
        </p:nvPicPr>
        <p:blipFill>
          <a:blip r:embed="rId6"/>
          <a:stretch>
            <a:fillRect/>
          </a:stretch>
        </p:blipFill>
        <p:spPr>
          <a:xfrm>
            <a:off x="1395761" y="5771949"/>
            <a:ext cx="4603289" cy="771980"/>
          </a:xfrm>
          <a:prstGeom prst="rect">
            <a:avLst/>
          </a:prstGeom>
          <a:ln>
            <a:solidFill>
              <a:schemeClr val="accent4"/>
            </a:solidFill>
          </a:ln>
        </p:spPr>
      </p:pic>
      <p:sp>
        <p:nvSpPr>
          <p:cNvPr id="2" name="Slide Number Placeholder 1">
            <a:extLst>
              <a:ext uri="{FF2B5EF4-FFF2-40B4-BE49-F238E27FC236}">
                <a16:creationId xmlns:a16="http://schemas.microsoft.com/office/drawing/2014/main" id="{80E3C448-BEEE-2D4D-D55E-74DFA2FCE6A2}"/>
              </a:ext>
            </a:extLst>
          </p:cNvPr>
          <p:cNvSpPr>
            <a:spLocks noGrp="1"/>
          </p:cNvSpPr>
          <p:nvPr>
            <p:ph type="sldNum" sz="quarter" idx="12"/>
          </p:nvPr>
        </p:nvSpPr>
        <p:spPr/>
        <p:txBody>
          <a:bodyPr/>
          <a:lstStyle/>
          <a:p>
            <a:fld id="{0EBA9DDB-6B4F-E349-9000-1D5D9A9CB687}" type="slidenum">
              <a:rPr lang="en-US" smtClean="0"/>
              <a:pPr/>
              <a:t>147</a:t>
            </a:fld>
            <a:endParaRPr lang="en-US" dirty="0"/>
          </a:p>
        </p:txBody>
      </p:sp>
      <p:sp>
        <p:nvSpPr>
          <p:cNvPr id="3" name="Title 2">
            <a:extLst>
              <a:ext uri="{FF2B5EF4-FFF2-40B4-BE49-F238E27FC236}">
                <a16:creationId xmlns:a16="http://schemas.microsoft.com/office/drawing/2014/main" id="{1F12493C-3774-504F-C8F1-30A79A49BA0B}"/>
              </a:ext>
            </a:extLst>
          </p:cNvPr>
          <p:cNvSpPr>
            <a:spLocks noGrp="1"/>
          </p:cNvSpPr>
          <p:nvPr>
            <p:ph type="title"/>
          </p:nvPr>
        </p:nvSpPr>
        <p:spPr/>
        <p:txBody>
          <a:bodyPr/>
          <a:lstStyle/>
          <a:p>
            <a:r>
              <a:rPr lang="en-US" dirty="0"/>
              <a:t>Did I Use the Correct JOIN?</a:t>
            </a:r>
          </a:p>
        </p:txBody>
      </p:sp>
      <p:grpSp>
        <p:nvGrpSpPr>
          <p:cNvPr id="12" name="Group 11">
            <a:extLst>
              <a:ext uri="{FF2B5EF4-FFF2-40B4-BE49-F238E27FC236}">
                <a16:creationId xmlns:a16="http://schemas.microsoft.com/office/drawing/2014/main" id="{CCFE4AA9-FD90-3D00-4D21-63A7D30670CC}"/>
              </a:ext>
            </a:extLst>
          </p:cNvPr>
          <p:cNvGrpSpPr/>
          <p:nvPr/>
        </p:nvGrpSpPr>
        <p:grpSpPr>
          <a:xfrm>
            <a:off x="616094" y="1165776"/>
            <a:ext cx="10505561" cy="5225060"/>
            <a:chOff x="1212305" y="-331868"/>
            <a:chExt cx="7741030" cy="4043182"/>
          </a:xfrm>
        </p:grpSpPr>
        <p:sp>
          <p:nvSpPr>
            <p:cNvPr id="6" name="Content Placeholder 13">
              <a:extLst>
                <a:ext uri="{FF2B5EF4-FFF2-40B4-BE49-F238E27FC236}">
                  <a16:creationId xmlns:a16="http://schemas.microsoft.com/office/drawing/2014/main" id="{F7EB0C4B-3796-BF8E-7C50-E07E09FE9BF0}"/>
                </a:ext>
              </a:extLst>
            </p:cNvPr>
            <p:cNvSpPr txBox="1">
              <a:spLocks/>
            </p:cNvSpPr>
            <p:nvPr/>
          </p:nvSpPr>
          <p:spPr>
            <a:xfrm>
              <a:off x="1212305" y="-331868"/>
              <a:ext cx="4626030" cy="480140"/>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LEFT JOIN = 36 records</a:t>
              </a:r>
            </a:p>
          </p:txBody>
        </p:sp>
        <p:sp>
          <p:nvSpPr>
            <p:cNvPr id="7" name="Content Placeholder 14">
              <a:extLst>
                <a:ext uri="{FF2B5EF4-FFF2-40B4-BE49-F238E27FC236}">
                  <a16:creationId xmlns:a16="http://schemas.microsoft.com/office/drawing/2014/main" id="{E324A523-4A75-A823-4DE4-F916113056EA}"/>
                </a:ext>
              </a:extLst>
            </p:cNvPr>
            <p:cNvSpPr txBox="1">
              <a:spLocks/>
            </p:cNvSpPr>
            <p:nvPr/>
          </p:nvSpPr>
          <p:spPr>
            <a:xfrm>
              <a:off x="5690366" y="-331868"/>
              <a:ext cx="3262969" cy="397866"/>
            </a:xfrm>
            <a:prstGeom prst="rect">
              <a:avLst/>
            </a:prstGeom>
          </p:spPr>
          <p:txBody>
            <a:bodyPr/>
            <a:lst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Arial"/>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Arial"/>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indent="0">
                <a:buFont typeface="Arial" panose="020B0604020202020204" pitchFamily="34" charset="0"/>
                <a:buNone/>
              </a:pPr>
              <a:r>
                <a:rPr lang="en-US" altLang="en-US" b="1" dirty="0"/>
                <a:t>INNER JOIN = 14 records</a:t>
              </a:r>
            </a:p>
          </p:txBody>
        </p:sp>
        <p:sp>
          <p:nvSpPr>
            <p:cNvPr id="9" name="Oval 8">
              <a:extLst>
                <a:ext uri="{FF2B5EF4-FFF2-40B4-BE49-F238E27FC236}">
                  <a16:creationId xmlns:a16="http://schemas.microsoft.com/office/drawing/2014/main" id="{E383DE09-1DBA-CCF6-5A8C-D3F365EF1948}"/>
                </a:ext>
              </a:extLst>
            </p:cNvPr>
            <p:cNvSpPr/>
            <p:nvPr/>
          </p:nvSpPr>
          <p:spPr>
            <a:xfrm>
              <a:off x="6919874" y="3333221"/>
              <a:ext cx="732917" cy="2815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 name="Oval 10">
              <a:extLst>
                <a:ext uri="{FF2B5EF4-FFF2-40B4-BE49-F238E27FC236}">
                  <a16:creationId xmlns:a16="http://schemas.microsoft.com/office/drawing/2014/main" id="{5953F5F0-7866-886F-B138-0B4A4761452F}"/>
                </a:ext>
              </a:extLst>
            </p:cNvPr>
            <p:cNvSpPr/>
            <p:nvPr/>
          </p:nvSpPr>
          <p:spPr>
            <a:xfrm>
              <a:off x="2531730" y="3425563"/>
              <a:ext cx="791135" cy="2857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spTree>
    <p:extLst>
      <p:ext uri="{BB962C8B-B14F-4D97-AF65-F5344CB8AC3E}">
        <p14:creationId xmlns:p14="http://schemas.microsoft.com/office/powerpoint/2010/main" val="228205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58F47-FE14-9F79-AD9A-548E6352BA4D}"/>
              </a:ext>
            </a:extLst>
          </p:cNvPr>
          <p:cNvSpPr>
            <a:spLocks noGrp="1"/>
          </p:cNvSpPr>
          <p:nvPr>
            <p:ph type="sldNum" sz="quarter" idx="12"/>
          </p:nvPr>
        </p:nvSpPr>
        <p:spPr/>
        <p:txBody>
          <a:bodyPr/>
          <a:lstStyle/>
          <a:p>
            <a:fld id="{0EBA9DDB-6B4F-E349-9000-1D5D9A9CB687}" type="slidenum">
              <a:rPr lang="en-US" smtClean="0"/>
              <a:pPr/>
              <a:t>148</a:t>
            </a:fld>
            <a:endParaRPr lang="en-US" dirty="0"/>
          </a:p>
        </p:txBody>
      </p:sp>
      <p:sp>
        <p:nvSpPr>
          <p:cNvPr id="3" name="Title 2">
            <a:extLst>
              <a:ext uri="{FF2B5EF4-FFF2-40B4-BE49-F238E27FC236}">
                <a16:creationId xmlns:a16="http://schemas.microsoft.com/office/drawing/2014/main" id="{6CCEF3A2-1F5C-CD9F-B048-338D81F33FCF}"/>
              </a:ext>
            </a:extLst>
          </p:cNvPr>
          <p:cNvSpPr>
            <a:spLocks noGrp="1"/>
          </p:cNvSpPr>
          <p:nvPr>
            <p:ph type="title"/>
          </p:nvPr>
        </p:nvSpPr>
        <p:spPr/>
        <p:txBody>
          <a:bodyPr/>
          <a:lstStyle/>
          <a:p>
            <a:r>
              <a:rPr lang="en-US" dirty="0"/>
              <a:t>Accounting for Data in Another Database Your Query</a:t>
            </a:r>
          </a:p>
        </p:txBody>
      </p:sp>
      <p:pic>
        <p:nvPicPr>
          <p:cNvPr id="7" name="Picture 6">
            <a:extLst>
              <a:ext uri="{FF2B5EF4-FFF2-40B4-BE49-F238E27FC236}">
                <a16:creationId xmlns:a16="http://schemas.microsoft.com/office/drawing/2014/main" id="{ECCDB8F4-8168-9491-5058-251870858869}"/>
              </a:ext>
            </a:extLst>
          </p:cNvPr>
          <p:cNvPicPr>
            <a:picLocks noChangeAspect="1"/>
          </p:cNvPicPr>
          <p:nvPr/>
        </p:nvPicPr>
        <p:blipFill>
          <a:blip r:embed="rId3"/>
          <a:stretch>
            <a:fillRect/>
          </a:stretch>
        </p:blipFill>
        <p:spPr>
          <a:xfrm>
            <a:off x="1598703" y="3072764"/>
            <a:ext cx="8994592" cy="3003190"/>
          </a:xfrm>
          <a:prstGeom prst="rect">
            <a:avLst/>
          </a:prstGeom>
          <a:ln>
            <a:solidFill>
              <a:schemeClr val="tx1"/>
            </a:solidFill>
          </a:ln>
        </p:spPr>
      </p:pic>
      <p:pic>
        <p:nvPicPr>
          <p:cNvPr id="9" name="Picture 8">
            <a:extLst>
              <a:ext uri="{FF2B5EF4-FFF2-40B4-BE49-F238E27FC236}">
                <a16:creationId xmlns:a16="http://schemas.microsoft.com/office/drawing/2014/main" id="{3872EEC2-1747-6EE7-6768-A6166BE20907}"/>
              </a:ext>
            </a:extLst>
          </p:cNvPr>
          <p:cNvPicPr>
            <a:picLocks noChangeAspect="1"/>
          </p:cNvPicPr>
          <p:nvPr/>
        </p:nvPicPr>
        <p:blipFill>
          <a:blip r:embed="rId4"/>
          <a:stretch>
            <a:fillRect/>
          </a:stretch>
        </p:blipFill>
        <p:spPr>
          <a:xfrm>
            <a:off x="-1" y="1801454"/>
            <a:ext cx="12192000" cy="384891"/>
          </a:xfrm>
          <a:prstGeom prst="rect">
            <a:avLst/>
          </a:prstGeom>
        </p:spPr>
      </p:pic>
      <p:sp>
        <p:nvSpPr>
          <p:cNvPr id="10" name="Rectangle: Rounded Corners 9">
            <a:extLst>
              <a:ext uri="{FF2B5EF4-FFF2-40B4-BE49-F238E27FC236}">
                <a16:creationId xmlns:a16="http://schemas.microsoft.com/office/drawing/2014/main" id="{54DC5038-1274-B971-8140-5CF6968A696D}"/>
              </a:ext>
            </a:extLst>
          </p:cNvPr>
          <p:cNvSpPr/>
          <p:nvPr/>
        </p:nvSpPr>
        <p:spPr>
          <a:xfrm>
            <a:off x="9023498" y="1616149"/>
            <a:ext cx="1658679" cy="7017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0404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DF43-034A-EC2C-E1C3-C1267E9555C6}"/>
              </a:ext>
            </a:extLst>
          </p:cNvPr>
          <p:cNvSpPr>
            <a:spLocks noGrp="1"/>
          </p:cNvSpPr>
          <p:nvPr>
            <p:ph type="title"/>
          </p:nvPr>
        </p:nvSpPr>
        <p:spPr/>
        <p:txBody>
          <a:bodyPr/>
          <a:lstStyle/>
          <a:p>
            <a:r>
              <a:rPr lang="en-US" dirty="0"/>
              <a:t>The Importance of Case Statements</a:t>
            </a:r>
          </a:p>
        </p:txBody>
      </p:sp>
      <p:pic>
        <p:nvPicPr>
          <p:cNvPr id="3" name="Content Placeholder 6">
            <a:extLst>
              <a:ext uri="{FF2B5EF4-FFF2-40B4-BE49-F238E27FC236}">
                <a16:creationId xmlns:a16="http://schemas.microsoft.com/office/drawing/2014/main" id="{9825ADDB-88B9-A10E-5E5E-796923E6D4DC}"/>
              </a:ext>
            </a:extLst>
          </p:cNvPr>
          <p:cNvPicPr>
            <a:picLocks noChangeAspect="1"/>
          </p:cNvPicPr>
          <p:nvPr/>
        </p:nvPicPr>
        <p:blipFill>
          <a:blip r:embed="rId3"/>
          <a:stretch>
            <a:fillRect/>
          </a:stretch>
        </p:blipFill>
        <p:spPr>
          <a:xfrm>
            <a:off x="365760" y="1276350"/>
            <a:ext cx="5193845" cy="2438423"/>
          </a:xfrm>
          <a:prstGeom prst="rect">
            <a:avLst/>
          </a:prstGeom>
          <a:ln>
            <a:solidFill>
              <a:schemeClr val="accent1"/>
            </a:solidFill>
          </a:ln>
        </p:spPr>
      </p:pic>
      <p:pic>
        <p:nvPicPr>
          <p:cNvPr id="4" name="Content Placeholder 8">
            <a:extLst>
              <a:ext uri="{FF2B5EF4-FFF2-40B4-BE49-F238E27FC236}">
                <a16:creationId xmlns:a16="http://schemas.microsoft.com/office/drawing/2014/main" id="{0D2D5C99-6B07-5D1C-E797-A9444B5FD233}"/>
              </a:ext>
            </a:extLst>
          </p:cNvPr>
          <p:cNvPicPr>
            <a:picLocks noChangeAspect="1"/>
          </p:cNvPicPr>
          <p:nvPr/>
        </p:nvPicPr>
        <p:blipFill>
          <a:blip r:embed="rId4"/>
          <a:stretch>
            <a:fillRect/>
          </a:stretch>
        </p:blipFill>
        <p:spPr>
          <a:xfrm>
            <a:off x="3942044" y="2420292"/>
            <a:ext cx="3643999" cy="4074999"/>
          </a:xfrm>
          <a:prstGeom prst="rect">
            <a:avLst/>
          </a:prstGeom>
          <a:ln>
            <a:solidFill>
              <a:schemeClr val="accent1"/>
            </a:solidFill>
          </a:ln>
        </p:spPr>
      </p:pic>
      <p:pic>
        <p:nvPicPr>
          <p:cNvPr id="5" name="Picture 4">
            <a:extLst>
              <a:ext uri="{FF2B5EF4-FFF2-40B4-BE49-F238E27FC236}">
                <a16:creationId xmlns:a16="http://schemas.microsoft.com/office/drawing/2014/main" id="{F7BD74DE-101E-06F4-1604-59FA8E9FD248}"/>
              </a:ext>
            </a:extLst>
          </p:cNvPr>
          <p:cNvPicPr>
            <a:picLocks noChangeAspect="1"/>
          </p:cNvPicPr>
          <p:nvPr/>
        </p:nvPicPr>
        <p:blipFill>
          <a:blip r:embed="rId5"/>
          <a:stretch>
            <a:fillRect/>
          </a:stretch>
        </p:blipFill>
        <p:spPr>
          <a:xfrm>
            <a:off x="7706553" y="2420292"/>
            <a:ext cx="3647247" cy="4075000"/>
          </a:xfrm>
          <a:prstGeom prst="rect">
            <a:avLst/>
          </a:prstGeom>
          <a:ln>
            <a:solidFill>
              <a:schemeClr val="accent1"/>
            </a:solidFill>
          </a:ln>
        </p:spPr>
      </p:pic>
      <p:sp>
        <p:nvSpPr>
          <p:cNvPr id="7" name="Chevron 18">
            <a:extLst>
              <a:ext uri="{FF2B5EF4-FFF2-40B4-BE49-F238E27FC236}">
                <a16:creationId xmlns:a16="http://schemas.microsoft.com/office/drawing/2014/main" id="{28C215B5-7D87-EE37-21C2-47305E328372}"/>
              </a:ext>
            </a:extLst>
          </p:cNvPr>
          <p:cNvSpPr/>
          <p:nvPr/>
        </p:nvSpPr>
        <p:spPr bwMode="ltGray">
          <a:xfrm>
            <a:off x="4774731" y="1357095"/>
            <a:ext cx="6189872" cy="935954"/>
          </a:xfrm>
          <a:prstGeom prst="chevron">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sz="2400"/>
          </a:p>
        </p:txBody>
      </p:sp>
      <p:sp>
        <p:nvSpPr>
          <p:cNvPr id="8" name="Chevron 4">
            <a:extLst>
              <a:ext uri="{FF2B5EF4-FFF2-40B4-BE49-F238E27FC236}">
                <a16:creationId xmlns:a16="http://schemas.microsoft.com/office/drawing/2014/main" id="{F2CDAC2E-6076-19A8-84C1-19AB5E7C6A88}"/>
              </a:ext>
            </a:extLst>
          </p:cNvPr>
          <p:cNvSpPr/>
          <p:nvPr/>
        </p:nvSpPr>
        <p:spPr bwMode="ltGray">
          <a:xfrm>
            <a:off x="5613902" y="1357095"/>
            <a:ext cx="4511529" cy="935954"/>
          </a:xfrm>
          <a:prstGeom prst="rect">
            <a:avLst/>
          </a:prstGeom>
        </p:spPr>
        <p:style>
          <a:lnRef idx="0">
            <a:scrgbClr r="0" g="0" b="0"/>
          </a:lnRef>
          <a:fillRef idx="0">
            <a:scrgbClr r="0" g="0" b="0"/>
          </a:fillRef>
          <a:effectRef idx="0">
            <a:scrgbClr r="0" g="0" b="0"/>
          </a:effectRef>
          <a:fontRef idx="minor">
            <a:schemeClr val="lt1"/>
          </a:fontRef>
        </p:style>
        <p:txBody>
          <a:bodyPr lIns="108014" tIns="72009" rIns="36005" bIns="72009" spcCol="1270" anchor="ctr"/>
          <a:lstStyle/>
          <a:p>
            <a:pPr algn="ctr" defTabSz="1200150" eaLnBrk="1" hangingPunct="1">
              <a:lnSpc>
                <a:spcPct val="90000"/>
              </a:lnSpc>
              <a:spcAft>
                <a:spcPct val="35000"/>
              </a:spcAft>
              <a:defRPr/>
            </a:pPr>
            <a:r>
              <a:rPr lang="en-US" sz="2400" dirty="0"/>
              <a:t>1</a:t>
            </a:r>
            <a:r>
              <a:rPr lang="en-US" sz="2400" baseline="30000" dirty="0"/>
              <a:t>st</a:t>
            </a:r>
            <a:r>
              <a:rPr lang="en-US" sz="2400" dirty="0"/>
              <a:t>: Identify the meaning             behind the flag</a:t>
            </a:r>
          </a:p>
        </p:txBody>
      </p:sp>
      <p:sp>
        <p:nvSpPr>
          <p:cNvPr id="10" name="Chevron 18">
            <a:extLst>
              <a:ext uri="{FF2B5EF4-FFF2-40B4-BE49-F238E27FC236}">
                <a16:creationId xmlns:a16="http://schemas.microsoft.com/office/drawing/2014/main" id="{96B2FF40-7077-837F-5FA5-E580ACC05ED2}"/>
              </a:ext>
            </a:extLst>
          </p:cNvPr>
          <p:cNvSpPr/>
          <p:nvPr/>
        </p:nvSpPr>
        <p:spPr bwMode="ltGray">
          <a:xfrm>
            <a:off x="373604" y="5784886"/>
            <a:ext cx="6189872" cy="935954"/>
          </a:xfrm>
          <a:prstGeom prst="chevron">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sz="2400"/>
          </a:p>
        </p:txBody>
      </p:sp>
      <p:sp>
        <p:nvSpPr>
          <p:cNvPr id="11" name="Chevron 4">
            <a:extLst>
              <a:ext uri="{FF2B5EF4-FFF2-40B4-BE49-F238E27FC236}">
                <a16:creationId xmlns:a16="http://schemas.microsoft.com/office/drawing/2014/main" id="{54006570-BCCC-E169-FF6E-8CE5897FC5E4}"/>
              </a:ext>
            </a:extLst>
          </p:cNvPr>
          <p:cNvSpPr/>
          <p:nvPr/>
        </p:nvSpPr>
        <p:spPr bwMode="ltGray">
          <a:xfrm>
            <a:off x="930436" y="5867400"/>
            <a:ext cx="5082088" cy="807720"/>
          </a:xfrm>
          <a:prstGeom prst="rect">
            <a:avLst/>
          </a:prstGeom>
          <a:solidFill>
            <a:schemeClr val="accent2">
              <a:lumMod val="60000"/>
              <a:lumOff val="40000"/>
            </a:schemeClr>
          </a:solidFill>
        </p:spPr>
        <p:style>
          <a:lnRef idx="0">
            <a:scrgbClr r="0" g="0" b="0"/>
          </a:lnRef>
          <a:fillRef idx="0">
            <a:scrgbClr r="0" g="0" b="0"/>
          </a:fillRef>
          <a:effectRef idx="0">
            <a:scrgbClr r="0" g="0" b="0"/>
          </a:effectRef>
          <a:fontRef idx="minor">
            <a:schemeClr val="lt1"/>
          </a:fontRef>
        </p:style>
        <p:txBody>
          <a:bodyPr lIns="108014" tIns="72009" rIns="36005" bIns="72009" spcCol="1270" anchor="ctr"/>
          <a:lstStyle/>
          <a:p>
            <a:pPr algn="ctr" defTabSz="1200150" eaLnBrk="1" hangingPunct="1">
              <a:lnSpc>
                <a:spcPct val="90000"/>
              </a:lnSpc>
              <a:spcAft>
                <a:spcPct val="35000"/>
              </a:spcAft>
              <a:defRPr/>
            </a:pPr>
            <a:r>
              <a:rPr lang="en-US" sz="2400" dirty="0"/>
              <a:t>2nd: Use a CASE STATEMENT                 to output the meaning in the results</a:t>
            </a:r>
          </a:p>
        </p:txBody>
      </p:sp>
      <p:sp>
        <p:nvSpPr>
          <p:cNvPr id="13" name="Slide Number Placeholder 12">
            <a:extLst>
              <a:ext uri="{FF2B5EF4-FFF2-40B4-BE49-F238E27FC236}">
                <a16:creationId xmlns:a16="http://schemas.microsoft.com/office/drawing/2014/main" id="{88840F46-7CF4-75E5-F15C-8E9F8FA53CB5}"/>
              </a:ext>
            </a:extLst>
          </p:cNvPr>
          <p:cNvSpPr>
            <a:spLocks noGrp="1"/>
          </p:cNvSpPr>
          <p:nvPr>
            <p:ph type="sldNum" sz="quarter" idx="12"/>
          </p:nvPr>
        </p:nvSpPr>
        <p:spPr/>
        <p:txBody>
          <a:bodyPr/>
          <a:lstStyle/>
          <a:p>
            <a:fld id="{0EBA9DDB-6B4F-E349-9000-1D5D9A9CB687}" type="slidenum">
              <a:rPr lang="en-US" smtClean="0"/>
              <a:pPr/>
              <a:t>149</a:t>
            </a:fld>
            <a:endParaRPr lang="en-US" dirty="0"/>
          </a:p>
        </p:txBody>
      </p:sp>
    </p:spTree>
    <p:extLst>
      <p:ext uri="{BB962C8B-B14F-4D97-AF65-F5344CB8AC3E}">
        <p14:creationId xmlns:p14="http://schemas.microsoft.com/office/powerpoint/2010/main" val="174954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BD506-018C-D324-D9B8-D39331DA89CD}"/>
              </a:ext>
            </a:extLst>
          </p:cNvPr>
          <p:cNvSpPr>
            <a:spLocks noGrp="1"/>
          </p:cNvSpPr>
          <p:nvPr>
            <p:ph type="sldNum" sz="quarter" idx="19"/>
          </p:nvPr>
        </p:nvSpPr>
        <p:spPr/>
        <p:txBody>
          <a:bodyPr/>
          <a:lstStyle/>
          <a:p>
            <a:fld id="{0EBA9DDB-6B4F-E349-9000-1D5D9A9CB687}" type="slidenum">
              <a:rPr lang="en-US" smtClean="0"/>
              <a:pPr/>
              <a:t>15</a:t>
            </a:fld>
            <a:endParaRPr lang="en-US" dirty="0"/>
          </a:p>
        </p:txBody>
      </p:sp>
      <p:sp>
        <p:nvSpPr>
          <p:cNvPr id="4" name="Arrow: Right 3">
            <a:extLst>
              <a:ext uri="{FF2B5EF4-FFF2-40B4-BE49-F238E27FC236}">
                <a16:creationId xmlns:a16="http://schemas.microsoft.com/office/drawing/2014/main" id="{C6975D95-E0B2-A587-EE12-0279B816DA2D}"/>
              </a:ext>
            </a:extLst>
          </p:cNvPr>
          <p:cNvSpPr/>
          <p:nvPr/>
        </p:nvSpPr>
        <p:spPr>
          <a:xfrm>
            <a:off x="4992442" y="1363456"/>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1968DC6-E49E-5132-0F19-193BC5F91F27}"/>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Tree>
    <p:extLst>
      <p:ext uri="{BB962C8B-B14F-4D97-AF65-F5344CB8AC3E}">
        <p14:creationId xmlns:p14="http://schemas.microsoft.com/office/powerpoint/2010/main" val="38580652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9C4C3-D089-A39B-3A75-01474C5ADA1E}"/>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latin typeface="Arial" panose="020B0604020202020204" pitchFamily="34" charset="0"/>
              </a:rPr>
              <a:pPr/>
              <a:t>150</a:t>
            </a:fld>
            <a:endParaRPr lang="en-US" dirty="0">
              <a:latin typeface="Arial" panose="020B0604020202020204" pitchFamily="34" charset="0"/>
            </a:endParaRPr>
          </a:p>
        </p:txBody>
      </p:sp>
    </p:spTree>
    <p:extLst>
      <p:ext uri="{BB962C8B-B14F-4D97-AF65-F5344CB8AC3E}">
        <p14:creationId xmlns:p14="http://schemas.microsoft.com/office/powerpoint/2010/main" val="2063919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69F99-23D1-CC7C-01E5-6AD066ADA8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91F1A2-B7EC-5A75-68D9-7737E79C9E23}"/>
              </a:ext>
            </a:extLst>
          </p:cNvPr>
          <p:cNvSpPr>
            <a:spLocks noGrp="1"/>
          </p:cNvSpPr>
          <p:nvPr>
            <p:ph type="title"/>
          </p:nvPr>
        </p:nvSpPr>
        <p:spPr>
          <a:xfrm>
            <a:off x="666426" y="2536941"/>
            <a:ext cx="11525574" cy="1784862"/>
          </a:xfrm>
        </p:spPr>
        <p:txBody>
          <a:bodyPr/>
          <a:lstStyle/>
          <a:p>
            <a:r>
              <a:rPr lang="en-US" sz="5000" dirty="0"/>
              <a:t>SQLite Table JOINS and Recovering Attachments</a:t>
            </a:r>
          </a:p>
        </p:txBody>
      </p:sp>
      <p:sp>
        <p:nvSpPr>
          <p:cNvPr id="6" name="Text Placeholder 5">
            <a:extLst>
              <a:ext uri="{FF2B5EF4-FFF2-40B4-BE49-F238E27FC236}">
                <a16:creationId xmlns:a16="http://schemas.microsoft.com/office/drawing/2014/main" id="{774FB10D-D81D-3A51-642E-9DC689F8D6A6}"/>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4EEB06A0-E3E2-8097-9EB8-7B0424B1EA43}"/>
              </a:ext>
            </a:extLst>
          </p:cNvPr>
          <p:cNvSpPr>
            <a:spLocks noGrp="1"/>
          </p:cNvSpPr>
          <p:nvPr>
            <p:ph type="body" sz="quarter" idx="11"/>
          </p:nvPr>
        </p:nvSpPr>
        <p:spPr/>
        <p:txBody>
          <a:bodyPr/>
          <a:lstStyle/>
          <a:p>
            <a:r>
              <a:rPr lang="en-US" dirty="0"/>
              <a:t>Lab 1.5</a:t>
            </a:r>
          </a:p>
        </p:txBody>
      </p:sp>
    </p:spTree>
    <p:extLst>
      <p:ext uri="{BB962C8B-B14F-4D97-AF65-F5344CB8AC3E}">
        <p14:creationId xmlns:p14="http://schemas.microsoft.com/office/powerpoint/2010/main" val="3647677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6558BE9-49D8-4EE4-F199-FDFF87335D7D}"/>
              </a:ext>
            </a:extLst>
          </p:cNvPr>
          <p:cNvSpPr>
            <a:spLocks noGrp="1"/>
          </p:cNvSpPr>
          <p:nvPr>
            <p:ph type="body" sz="quarter" idx="104"/>
          </p:nvPr>
        </p:nvSpPr>
        <p:spPr>
          <a:xfrm>
            <a:off x="8306435" y="4521204"/>
            <a:ext cx="2819402" cy="323165"/>
          </a:xfrm>
        </p:spPr>
        <p:txBody>
          <a:bodyPr/>
          <a:lstStyle/>
          <a:p>
            <a:r>
              <a:rPr lang="en-US" dirty="0"/>
              <a:t>DFIR RESOURCES</a:t>
            </a:r>
          </a:p>
        </p:txBody>
      </p:sp>
      <p:sp>
        <p:nvSpPr>
          <p:cNvPr id="8" name="Text Placeholder 7">
            <a:extLst>
              <a:ext uri="{FF2B5EF4-FFF2-40B4-BE49-F238E27FC236}">
                <a16:creationId xmlns:a16="http://schemas.microsoft.com/office/drawing/2014/main" id="{F7B8DE6E-32A0-4759-201F-2201B40A7FA9}"/>
              </a:ext>
            </a:extLst>
          </p:cNvPr>
          <p:cNvSpPr>
            <a:spLocks noGrp="1"/>
          </p:cNvSpPr>
          <p:nvPr>
            <p:ph type="body" sz="quarter" idx="105"/>
          </p:nvPr>
        </p:nvSpPr>
        <p:spPr>
          <a:xfrm>
            <a:off x="8306435" y="4853673"/>
            <a:ext cx="2819402" cy="323165"/>
          </a:xfrm>
        </p:spPr>
        <p:txBody>
          <a:bodyPr/>
          <a:lstStyle/>
          <a:p>
            <a:r>
              <a:rPr lang="en-US" dirty="0"/>
              <a:t>Digital-forensics.sans.org</a:t>
            </a:r>
          </a:p>
        </p:txBody>
      </p:sp>
      <p:sp>
        <p:nvSpPr>
          <p:cNvPr id="9" name="Text Placeholder 8">
            <a:extLst>
              <a:ext uri="{FF2B5EF4-FFF2-40B4-BE49-F238E27FC236}">
                <a16:creationId xmlns:a16="http://schemas.microsoft.com/office/drawing/2014/main" id="{F5C0D885-9492-BAE6-A72C-57ABA8841402}"/>
              </a:ext>
            </a:extLst>
          </p:cNvPr>
          <p:cNvSpPr>
            <a:spLocks noGrp="1"/>
          </p:cNvSpPr>
          <p:nvPr>
            <p:ph type="body" sz="quarter" idx="106"/>
          </p:nvPr>
        </p:nvSpPr>
        <p:spPr>
          <a:xfrm>
            <a:off x="8306434" y="5206325"/>
            <a:ext cx="4143376" cy="323165"/>
          </a:xfrm>
        </p:spPr>
        <p:txBody>
          <a:bodyPr/>
          <a:lstStyle/>
          <a:p>
            <a:r>
              <a:rPr lang="en-US" dirty="0"/>
              <a:t>@sansforensics</a:t>
            </a:r>
          </a:p>
        </p:txBody>
      </p:sp>
      <p:sp>
        <p:nvSpPr>
          <p:cNvPr id="13" name="Text Placeholder 3">
            <a:extLst>
              <a:ext uri="{FF2B5EF4-FFF2-40B4-BE49-F238E27FC236}">
                <a16:creationId xmlns:a16="http://schemas.microsoft.com/office/drawing/2014/main" id="{9272CF0E-CA39-5B76-E809-6A5A5A737F0C}"/>
              </a:ext>
            </a:extLst>
          </p:cNvPr>
          <p:cNvSpPr txBox="1">
            <a:spLocks/>
          </p:cNvSpPr>
          <p:nvPr/>
        </p:nvSpPr>
        <p:spPr>
          <a:xfrm>
            <a:off x="4059555" y="4521204"/>
            <a:ext cx="2819402"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1"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dirty="0"/>
              <a:t>AUTHOR</a:t>
            </a:r>
          </a:p>
        </p:txBody>
      </p:sp>
      <p:sp>
        <p:nvSpPr>
          <p:cNvPr id="14" name="Text Placeholder 3">
            <a:extLst>
              <a:ext uri="{FF2B5EF4-FFF2-40B4-BE49-F238E27FC236}">
                <a16:creationId xmlns:a16="http://schemas.microsoft.com/office/drawing/2014/main" id="{129CC523-EE12-28D6-1319-9DEF9CA09FF2}"/>
              </a:ext>
            </a:extLst>
          </p:cNvPr>
          <p:cNvSpPr txBox="1">
            <a:spLocks/>
          </p:cNvSpPr>
          <p:nvPr/>
        </p:nvSpPr>
        <p:spPr>
          <a:xfrm>
            <a:off x="4059555" y="4853673"/>
            <a:ext cx="2819402"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a:t>Domenica Crognale</a:t>
            </a:r>
            <a:endParaRPr lang="en-US" dirty="0"/>
          </a:p>
        </p:txBody>
      </p:sp>
      <p:sp>
        <p:nvSpPr>
          <p:cNvPr id="15" name="Text Placeholder 3">
            <a:extLst>
              <a:ext uri="{FF2B5EF4-FFF2-40B4-BE49-F238E27FC236}">
                <a16:creationId xmlns:a16="http://schemas.microsoft.com/office/drawing/2014/main" id="{37FFE5D6-9C99-F3C8-47CB-BAE28E070D73}"/>
              </a:ext>
            </a:extLst>
          </p:cNvPr>
          <p:cNvSpPr txBox="1">
            <a:spLocks/>
          </p:cNvSpPr>
          <p:nvPr/>
        </p:nvSpPr>
        <p:spPr>
          <a:xfrm>
            <a:off x="4059554" y="5206325"/>
            <a:ext cx="4143376"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a:t>domenica.crognale@gmail.com</a:t>
            </a:r>
            <a:endParaRPr lang="en-US" dirty="0"/>
          </a:p>
        </p:txBody>
      </p:sp>
      <p:sp>
        <p:nvSpPr>
          <p:cNvPr id="16" name="Text Placeholder 3">
            <a:extLst>
              <a:ext uri="{FF2B5EF4-FFF2-40B4-BE49-F238E27FC236}">
                <a16:creationId xmlns:a16="http://schemas.microsoft.com/office/drawing/2014/main" id="{300AA110-6E88-829E-A858-04ECE26438F0}"/>
              </a:ext>
            </a:extLst>
          </p:cNvPr>
          <p:cNvSpPr txBox="1">
            <a:spLocks/>
          </p:cNvSpPr>
          <p:nvPr/>
        </p:nvSpPr>
        <p:spPr>
          <a:xfrm>
            <a:off x="4059554" y="5556173"/>
            <a:ext cx="3505201"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dirty="0"/>
              <a:t>@domenicacrognal</a:t>
            </a:r>
          </a:p>
        </p:txBody>
      </p:sp>
      <p:sp>
        <p:nvSpPr>
          <p:cNvPr id="17" name="Text Placeholder 3">
            <a:extLst>
              <a:ext uri="{FF2B5EF4-FFF2-40B4-BE49-F238E27FC236}">
                <a16:creationId xmlns:a16="http://schemas.microsoft.com/office/drawing/2014/main" id="{E90E4245-B1EC-72BA-042F-6CE7A82C17AD}"/>
              </a:ext>
            </a:extLst>
          </p:cNvPr>
          <p:cNvSpPr txBox="1">
            <a:spLocks/>
          </p:cNvSpPr>
          <p:nvPr/>
        </p:nvSpPr>
        <p:spPr>
          <a:xfrm>
            <a:off x="333374" y="5207181"/>
            <a:ext cx="2819403"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dirty="0" err="1"/>
              <a:t>hmahalik@gmail.com</a:t>
            </a:r>
            <a:endParaRPr lang="en-US" dirty="0"/>
          </a:p>
        </p:txBody>
      </p:sp>
      <p:sp>
        <p:nvSpPr>
          <p:cNvPr id="18" name="Text Placeholder 3">
            <a:extLst>
              <a:ext uri="{FF2B5EF4-FFF2-40B4-BE49-F238E27FC236}">
                <a16:creationId xmlns:a16="http://schemas.microsoft.com/office/drawing/2014/main" id="{2948E30D-48E7-E8D6-7004-9F88406D8AA4}"/>
              </a:ext>
            </a:extLst>
          </p:cNvPr>
          <p:cNvSpPr txBox="1">
            <a:spLocks/>
          </p:cNvSpPr>
          <p:nvPr/>
        </p:nvSpPr>
        <p:spPr>
          <a:xfrm>
            <a:off x="333374" y="5557029"/>
            <a:ext cx="2819403"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dirty="0"/>
              <a:t>@heathermahalik</a:t>
            </a:r>
          </a:p>
        </p:txBody>
      </p:sp>
      <p:sp>
        <p:nvSpPr>
          <p:cNvPr id="19" name="Text Placeholder 3">
            <a:extLst>
              <a:ext uri="{FF2B5EF4-FFF2-40B4-BE49-F238E27FC236}">
                <a16:creationId xmlns:a16="http://schemas.microsoft.com/office/drawing/2014/main" id="{D9A617F2-AC36-FB85-FA90-4BCA978F167A}"/>
              </a:ext>
            </a:extLst>
          </p:cNvPr>
          <p:cNvSpPr txBox="1">
            <a:spLocks/>
          </p:cNvSpPr>
          <p:nvPr/>
        </p:nvSpPr>
        <p:spPr>
          <a:xfrm>
            <a:off x="333373" y="4863832"/>
            <a:ext cx="2819403" cy="323165"/>
          </a:xfrm>
          <a:prstGeom prst="rect">
            <a:avLst/>
          </a:prstGeom>
        </p:spPr>
        <p:txBody>
          <a:bodyPr wrap="square" lIns="54000" anchor="ctr">
            <a:spAutoFit/>
          </a:bodyPr>
          <a:lstStyle>
            <a:lvl1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500" b="0" i="0" kern="1200" cap="none" spc="150" baseline="0">
                <a:solidFill>
                  <a:srgbClr val="FFFFFF"/>
                </a:solidFill>
                <a:latin typeface="+mn-lt"/>
                <a:ea typeface="Verdana" panose="020B0604030504040204" pitchFamily="34" charset="0"/>
                <a:cs typeface="+mn-cs"/>
              </a:defRPr>
            </a:lvl1pPr>
            <a:lvl2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2pPr>
            <a:lvl3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3pPr>
            <a:lvl4pPr marL="0" marR="0" indent="0" algn="l" defTabSz="914400" rtl="0" eaLnBrk="1" fontAlgn="base" latinLnBrk="0" hangingPunct="1">
              <a:lnSpc>
                <a:spcPct val="100000"/>
              </a:lnSpc>
              <a:spcBef>
                <a:spcPct val="20000"/>
              </a:spcBef>
              <a:spcAft>
                <a:spcPct val="0"/>
              </a:spcAft>
              <a:buClrTx/>
              <a:buSzTx/>
              <a:buFont typeface="Verdana" panose="020B0604030504040204" pitchFamily="34" charset="0"/>
              <a:buNone/>
              <a:tabLst/>
              <a:defRPr lang="en-US" sz="1000" b="0" i="0" kern="1200" cap="all" spc="150" baseline="0">
                <a:solidFill>
                  <a:schemeClr val="tx1">
                    <a:alpha val="80000"/>
                  </a:schemeClr>
                </a:solidFill>
                <a:latin typeface="+mn-lt"/>
                <a:ea typeface="Verdana" panose="020B0604030504040204" pitchFamily="34" charset="0"/>
                <a:cs typeface="+mn-cs"/>
              </a:defRPr>
            </a:lvl4pPr>
            <a:lvl5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lang="en-US" sz="1000" b="0" kern="1200" cap="all" spc="150" baseline="0">
                <a:solidFill>
                  <a:schemeClr val="tx1">
                    <a:alpha val="80000"/>
                  </a:schemeClr>
                </a:solidFill>
                <a:latin typeface="+mn-lt"/>
                <a:ea typeface="+mn-ea"/>
                <a:cs typeface="+mn-cs"/>
              </a:defRPr>
            </a:lvl5pPr>
            <a:lvl6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6pPr>
            <a:lvl7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7pPr>
            <a:lvl8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mn-ea"/>
                <a:cs typeface="+mn-cs"/>
              </a:defRPr>
            </a:lvl8pPr>
            <a:lvl9pPr marL="0" indent="0" algn="l" defTabSz="914400" rtl="0" eaLnBrk="1" fontAlgn="ctr" latinLnBrk="0" hangingPunct="1">
              <a:lnSpc>
                <a:spcPct val="90000"/>
              </a:lnSpc>
              <a:spcBef>
                <a:spcPts val="300"/>
              </a:spcBef>
              <a:spcAft>
                <a:spcPts val="300"/>
              </a:spcAft>
              <a:buFont typeface="Arial"/>
              <a:buNone/>
              <a:defRPr sz="1000" b="0" kern="1200" cap="all" spc="150" baseline="0">
                <a:solidFill>
                  <a:schemeClr val="tx1">
                    <a:alpha val="80000"/>
                  </a:schemeClr>
                </a:solidFill>
                <a:latin typeface="+mn-lt"/>
                <a:ea typeface="Verdana" panose="020B0604030504040204" pitchFamily="34" charset="0"/>
                <a:cs typeface="+mn-cs"/>
              </a:defRPr>
            </a:lvl9pPr>
          </a:lstStyle>
          <a:p>
            <a:r>
              <a:rPr lang="en-US" dirty="0"/>
              <a:t>Heather Barnhart</a:t>
            </a:r>
          </a:p>
        </p:txBody>
      </p:sp>
      <p:sp>
        <p:nvSpPr>
          <p:cNvPr id="2" name="TextBox 1">
            <a:extLst>
              <a:ext uri="{FF2B5EF4-FFF2-40B4-BE49-F238E27FC236}">
                <a16:creationId xmlns:a16="http://schemas.microsoft.com/office/drawing/2014/main" id="{DFA7EC17-417D-CE8D-D566-166406195B82}"/>
              </a:ext>
            </a:extLst>
          </p:cNvPr>
          <p:cNvSpPr txBox="1"/>
          <p:nvPr/>
        </p:nvSpPr>
        <p:spPr>
          <a:xfrm>
            <a:off x="1895061" y="5035826"/>
            <a:ext cx="184731" cy="369332"/>
          </a:xfrm>
          <a:prstGeom prst="rect">
            <a:avLst/>
          </a:prstGeom>
          <a:noFill/>
        </p:spPr>
        <p:txBody>
          <a:bodyPr wrap="none" rtlCol="0">
            <a:spAutoFit/>
          </a:bodyPr>
          <a:lstStyle/>
          <a:p>
            <a:endParaRPr lang="en-US" dirty="0"/>
          </a:p>
        </p:txBody>
      </p:sp>
      <p:sp>
        <p:nvSpPr>
          <p:cNvPr id="3" name="Title 2">
            <a:extLst>
              <a:ext uri="{FF2B5EF4-FFF2-40B4-BE49-F238E27FC236}">
                <a16:creationId xmlns:a16="http://schemas.microsoft.com/office/drawing/2014/main" id="{137A82DF-DEAF-3AA1-A68E-6F56016A1807}"/>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Contacts and Resources</a:t>
            </a:r>
          </a:p>
        </p:txBody>
      </p:sp>
    </p:spTree>
    <p:extLst>
      <p:ext uri="{BB962C8B-B14F-4D97-AF65-F5344CB8AC3E}">
        <p14:creationId xmlns:p14="http://schemas.microsoft.com/office/powerpoint/2010/main" val="308213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C7A92-54AA-ED2A-8417-743B2836D83D}"/>
              </a:ext>
            </a:extLst>
          </p:cNvPr>
          <p:cNvSpPr>
            <a:spLocks noGrp="1"/>
          </p:cNvSpPr>
          <p:nvPr>
            <p:ph type="title"/>
          </p:nvPr>
        </p:nvSpPr>
        <p:spPr/>
        <p:txBody>
          <a:bodyPr/>
          <a:lstStyle/>
          <a:p>
            <a:r>
              <a:rPr lang="en-US" dirty="0"/>
              <a:t>Smartphones Considerations</a:t>
            </a:r>
          </a:p>
        </p:txBody>
      </p:sp>
      <p:sp>
        <p:nvSpPr>
          <p:cNvPr id="2" name="Slide Number Placeholder 1">
            <a:extLst>
              <a:ext uri="{FF2B5EF4-FFF2-40B4-BE49-F238E27FC236}">
                <a16:creationId xmlns:a16="http://schemas.microsoft.com/office/drawing/2014/main" id="{2DF234D2-89D4-B061-00C2-B5EBA6B82BF8}"/>
              </a:ext>
            </a:extLst>
          </p:cNvPr>
          <p:cNvSpPr>
            <a:spLocks noGrp="1"/>
          </p:cNvSpPr>
          <p:nvPr>
            <p:ph type="sldNum" sz="quarter" idx="15"/>
          </p:nvPr>
        </p:nvSpPr>
        <p:spPr/>
        <p:txBody>
          <a:bodyPr/>
          <a:lstStyle/>
          <a:p>
            <a:fld id="{0EBA9DDB-6B4F-E349-9000-1D5D9A9CB687}" type="slidenum">
              <a:rPr lang="en-US" smtClean="0"/>
              <a:pPr/>
              <a:t>16</a:t>
            </a:fld>
            <a:endParaRPr lang="en-US" dirty="0"/>
          </a:p>
        </p:txBody>
      </p:sp>
      <p:sp>
        <p:nvSpPr>
          <p:cNvPr id="5" name="Freeform: Shape 4">
            <a:extLst>
              <a:ext uri="{FF2B5EF4-FFF2-40B4-BE49-F238E27FC236}">
                <a16:creationId xmlns:a16="http://schemas.microsoft.com/office/drawing/2014/main" id="{32D04DD5-F2D3-2194-9C4B-37E6FFD26C39}"/>
              </a:ext>
            </a:extLst>
          </p:cNvPr>
          <p:cNvSpPr/>
          <p:nvPr/>
        </p:nvSpPr>
        <p:spPr>
          <a:xfrm>
            <a:off x="428625" y="12166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dirty="0"/>
              <a:t>How many people do </a:t>
            </a:r>
            <a:r>
              <a:rPr lang="en-US" sz="2000" b="0" i="1" kern="1200" dirty="0"/>
              <a:t>not</a:t>
            </a:r>
            <a:r>
              <a:rPr lang="en-US" sz="2000" b="0" i="0" kern="1200" dirty="0"/>
              <a:t> use a mobile device?</a:t>
            </a:r>
            <a:endParaRPr lang="en-US" sz="2000" kern="1200" dirty="0"/>
          </a:p>
        </p:txBody>
      </p:sp>
      <p:sp>
        <p:nvSpPr>
          <p:cNvPr id="7" name="Freeform: Shape 6">
            <a:extLst>
              <a:ext uri="{FF2B5EF4-FFF2-40B4-BE49-F238E27FC236}">
                <a16:creationId xmlns:a16="http://schemas.microsoft.com/office/drawing/2014/main" id="{2353F98D-B972-BF9D-F1B1-39C7306A9DAD}"/>
              </a:ext>
            </a:extLst>
          </p:cNvPr>
          <p:cNvSpPr/>
          <p:nvPr/>
        </p:nvSpPr>
        <p:spPr>
          <a:xfrm>
            <a:off x="428625" y="17422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dirty="0"/>
              <a:t>How many investigations do not involve a mobile device?</a:t>
            </a:r>
            <a:endParaRPr lang="en-US" sz="2000" kern="1200" dirty="0"/>
          </a:p>
        </p:txBody>
      </p:sp>
      <p:sp>
        <p:nvSpPr>
          <p:cNvPr id="8" name="Freeform: Shape 7">
            <a:extLst>
              <a:ext uri="{FF2B5EF4-FFF2-40B4-BE49-F238E27FC236}">
                <a16:creationId xmlns:a16="http://schemas.microsoft.com/office/drawing/2014/main" id="{8454C195-DAAA-A15C-DCF3-AA2FB979ACA2}"/>
              </a:ext>
            </a:extLst>
          </p:cNvPr>
          <p:cNvSpPr/>
          <p:nvPr/>
        </p:nvSpPr>
        <p:spPr>
          <a:xfrm>
            <a:off x="428625" y="22678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Are smartphones replacing the need for laptops and desktops?</a:t>
            </a:r>
            <a:endParaRPr lang="en-US" sz="2000" kern="1200"/>
          </a:p>
        </p:txBody>
      </p:sp>
      <p:sp>
        <p:nvSpPr>
          <p:cNvPr id="9" name="Freeform: Shape 8">
            <a:extLst>
              <a:ext uri="{FF2B5EF4-FFF2-40B4-BE49-F238E27FC236}">
                <a16:creationId xmlns:a16="http://schemas.microsoft.com/office/drawing/2014/main" id="{A70860EE-1FF9-966D-9F67-396923FC7D1B}"/>
              </a:ext>
            </a:extLst>
          </p:cNvPr>
          <p:cNvSpPr/>
          <p:nvPr/>
        </p:nvSpPr>
        <p:spPr>
          <a:xfrm>
            <a:off x="428625" y="27934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What is syncing to cloud?</a:t>
            </a:r>
            <a:endParaRPr lang="en-US" sz="2000" kern="1200"/>
          </a:p>
        </p:txBody>
      </p:sp>
      <p:sp>
        <p:nvSpPr>
          <p:cNvPr id="10" name="Freeform: Shape 9">
            <a:extLst>
              <a:ext uri="{FF2B5EF4-FFF2-40B4-BE49-F238E27FC236}">
                <a16:creationId xmlns:a16="http://schemas.microsoft.com/office/drawing/2014/main" id="{5C5A79F3-954A-EE4C-B4DD-2FCACF420449}"/>
              </a:ext>
            </a:extLst>
          </p:cNvPr>
          <p:cNvSpPr/>
          <p:nvPr/>
        </p:nvSpPr>
        <p:spPr>
          <a:xfrm>
            <a:off x="428625" y="33190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Will the data on the devices be similar? Where does it exist?</a:t>
            </a:r>
            <a:endParaRPr lang="en-US" sz="2000" kern="1200"/>
          </a:p>
        </p:txBody>
      </p:sp>
      <p:sp>
        <p:nvSpPr>
          <p:cNvPr id="11" name="Freeform: Shape 10">
            <a:extLst>
              <a:ext uri="{FF2B5EF4-FFF2-40B4-BE49-F238E27FC236}">
                <a16:creationId xmlns:a16="http://schemas.microsoft.com/office/drawing/2014/main" id="{C729B404-BAC0-325B-7718-5DC444594C57}"/>
              </a:ext>
            </a:extLst>
          </p:cNvPr>
          <p:cNvSpPr/>
          <p:nvPr/>
        </p:nvSpPr>
        <p:spPr>
          <a:xfrm>
            <a:off x="428625" y="38446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Will your tools support acquisition?</a:t>
            </a:r>
            <a:endParaRPr lang="en-US" sz="2000" kern="1200"/>
          </a:p>
        </p:txBody>
      </p:sp>
      <p:sp>
        <p:nvSpPr>
          <p:cNvPr id="12" name="Freeform: Shape 11">
            <a:extLst>
              <a:ext uri="{FF2B5EF4-FFF2-40B4-BE49-F238E27FC236}">
                <a16:creationId xmlns:a16="http://schemas.microsoft.com/office/drawing/2014/main" id="{E5A1E3B3-8559-EDD3-5ED7-4BA1FED3A030}"/>
              </a:ext>
            </a:extLst>
          </p:cNvPr>
          <p:cNvSpPr/>
          <p:nvPr/>
        </p:nvSpPr>
        <p:spPr>
          <a:xfrm>
            <a:off x="428625" y="43702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Will the type of acquisition provide you everything you need for analysis?</a:t>
            </a:r>
            <a:endParaRPr lang="en-US" sz="2000" kern="1200"/>
          </a:p>
        </p:txBody>
      </p:sp>
      <p:sp>
        <p:nvSpPr>
          <p:cNvPr id="13" name="Freeform: Shape 12">
            <a:extLst>
              <a:ext uri="{FF2B5EF4-FFF2-40B4-BE49-F238E27FC236}">
                <a16:creationId xmlns:a16="http://schemas.microsoft.com/office/drawing/2014/main" id="{C83278E3-852F-0B1D-AE9D-1608DC1DFB32}"/>
              </a:ext>
            </a:extLst>
          </p:cNvPr>
          <p:cNvSpPr/>
          <p:nvPr/>
        </p:nvSpPr>
        <p:spPr>
          <a:xfrm>
            <a:off x="428625" y="48958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a:t>Will your tools provide the the data parsing needed for analysis?</a:t>
            </a:r>
            <a:endParaRPr lang="en-US" sz="2000" kern="1200"/>
          </a:p>
        </p:txBody>
      </p:sp>
      <p:sp>
        <p:nvSpPr>
          <p:cNvPr id="14" name="Freeform: Shape 13">
            <a:extLst>
              <a:ext uri="{FF2B5EF4-FFF2-40B4-BE49-F238E27FC236}">
                <a16:creationId xmlns:a16="http://schemas.microsoft.com/office/drawing/2014/main" id="{7D73F38E-07F6-3267-3D9E-0DDDA418766D}"/>
              </a:ext>
            </a:extLst>
          </p:cNvPr>
          <p:cNvSpPr/>
          <p:nvPr/>
        </p:nvSpPr>
        <p:spPr>
          <a:xfrm>
            <a:off x="428625" y="5421493"/>
            <a:ext cx="11142051" cy="468000"/>
          </a:xfrm>
          <a:custGeom>
            <a:avLst/>
            <a:gdLst>
              <a:gd name="connsiteX0" fmla="*/ 0 w 11142051"/>
              <a:gd name="connsiteY0" fmla="*/ 78002 h 468000"/>
              <a:gd name="connsiteX1" fmla="*/ 78002 w 11142051"/>
              <a:gd name="connsiteY1" fmla="*/ 0 h 468000"/>
              <a:gd name="connsiteX2" fmla="*/ 11064049 w 11142051"/>
              <a:gd name="connsiteY2" fmla="*/ 0 h 468000"/>
              <a:gd name="connsiteX3" fmla="*/ 11142051 w 11142051"/>
              <a:gd name="connsiteY3" fmla="*/ 78002 h 468000"/>
              <a:gd name="connsiteX4" fmla="*/ 11142051 w 11142051"/>
              <a:gd name="connsiteY4" fmla="*/ 389998 h 468000"/>
              <a:gd name="connsiteX5" fmla="*/ 11064049 w 11142051"/>
              <a:gd name="connsiteY5" fmla="*/ 468000 h 468000"/>
              <a:gd name="connsiteX6" fmla="*/ 78002 w 11142051"/>
              <a:gd name="connsiteY6" fmla="*/ 468000 h 468000"/>
              <a:gd name="connsiteX7" fmla="*/ 0 w 11142051"/>
              <a:gd name="connsiteY7" fmla="*/ 389998 h 468000"/>
              <a:gd name="connsiteX8" fmla="*/ 0 w 11142051"/>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2051" h="468000">
                <a:moveTo>
                  <a:pt x="0" y="78002"/>
                </a:moveTo>
                <a:cubicBezTo>
                  <a:pt x="0" y="34923"/>
                  <a:pt x="34923" y="0"/>
                  <a:pt x="78002" y="0"/>
                </a:cubicBezTo>
                <a:lnTo>
                  <a:pt x="11064049" y="0"/>
                </a:lnTo>
                <a:cubicBezTo>
                  <a:pt x="11107128" y="0"/>
                  <a:pt x="11142051" y="34923"/>
                  <a:pt x="11142051" y="78002"/>
                </a:cubicBezTo>
                <a:lnTo>
                  <a:pt x="11142051" y="389998"/>
                </a:lnTo>
                <a:cubicBezTo>
                  <a:pt x="11142051" y="433077"/>
                  <a:pt x="11107128" y="468000"/>
                  <a:pt x="11064049" y="468000"/>
                </a:cubicBezTo>
                <a:lnTo>
                  <a:pt x="78002" y="468000"/>
                </a:lnTo>
                <a:cubicBezTo>
                  <a:pt x="34923" y="468000"/>
                  <a:pt x="0" y="433077"/>
                  <a:pt x="0" y="389998"/>
                </a:cubicBezTo>
                <a:lnTo>
                  <a:pt x="0" y="780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46" tIns="99046" rIns="99046" bIns="99046" numCol="1" spcCol="1270" anchor="ctr" anchorCtr="0">
            <a:noAutofit/>
          </a:bodyPr>
          <a:lstStyle/>
          <a:p>
            <a:pPr marL="0" lvl="0" indent="0" algn="l" defTabSz="889000">
              <a:lnSpc>
                <a:spcPct val="90000"/>
              </a:lnSpc>
              <a:spcBef>
                <a:spcPct val="0"/>
              </a:spcBef>
              <a:spcAft>
                <a:spcPct val="35000"/>
              </a:spcAft>
              <a:buNone/>
            </a:pPr>
            <a:r>
              <a:rPr lang="en-US" sz="2000" b="0" i="0" kern="1200" dirty="0"/>
              <a:t>What is smartphone forensics?</a:t>
            </a:r>
            <a:endParaRPr lang="en-US" sz="2000" kern="1200" dirty="0"/>
          </a:p>
        </p:txBody>
      </p:sp>
      <p:sp>
        <p:nvSpPr>
          <p:cNvPr id="15" name="Freeform: Shape 14">
            <a:extLst>
              <a:ext uri="{FF2B5EF4-FFF2-40B4-BE49-F238E27FC236}">
                <a16:creationId xmlns:a16="http://schemas.microsoft.com/office/drawing/2014/main" id="{F60B5FD8-ED2F-D1BA-B0EC-FC39F2DA9953}"/>
              </a:ext>
            </a:extLst>
          </p:cNvPr>
          <p:cNvSpPr/>
          <p:nvPr/>
        </p:nvSpPr>
        <p:spPr>
          <a:xfrm>
            <a:off x="405475" y="5889493"/>
            <a:ext cx="11142051" cy="786599"/>
          </a:xfrm>
          <a:custGeom>
            <a:avLst/>
            <a:gdLst>
              <a:gd name="connsiteX0" fmla="*/ 0 w 11142051"/>
              <a:gd name="connsiteY0" fmla="*/ 0 h 786599"/>
              <a:gd name="connsiteX1" fmla="*/ 11142051 w 11142051"/>
              <a:gd name="connsiteY1" fmla="*/ 0 h 786599"/>
              <a:gd name="connsiteX2" fmla="*/ 11142051 w 11142051"/>
              <a:gd name="connsiteY2" fmla="*/ 786599 h 786599"/>
              <a:gd name="connsiteX3" fmla="*/ 0 w 11142051"/>
              <a:gd name="connsiteY3" fmla="*/ 786599 h 786599"/>
              <a:gd name="connsiteX4" fmla="*/ 0 w 11142051"/>
              <a:gd name="connsiteY4" fmla="*/ 0 h 78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2051" h="786599">
                <a:moveTo>
                  <a:pt x="0" y="0"/>
                </a:moveTo>
                <a:lnTo>
                  <a:pt x="11142051" y="0"/>
                </a:lnTo>
                <a:lnTo>
                  <a:pt x="11142051" y="786599"/>
                </a:lnTo>
                <a:lnTo>
                  <a:pt x="0" y="7865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b="0" i="0" kern="1200" dirty="0"/>
              <a:t>How deep do you have to dive?</a:t>
            </a:r>
            <a:endParaRPr lang="en-US" kern="1200" dirty="0"/>
          </a:p>
          <a:p>
            <a:pPr marL="171450" lvl="1" indent="-171450" algn="l" defTabSz="711200">
              <a:lnSpc>
                <a:spcPct val="90000"/>
              </a:lnSpc>
              <a:spcBef>
                <a:spcPct val="0"/>
              </a:spcBef>
              <a:spcAft>
                <a:spcPct val="20000"/>
              </a:spcAft>
              <a:buChar char="•"/>
            </a:pPr>
            <a:r>
              <a:rPr lang="en-US" b="0" i="0" kern="1200" dirty="0"/>
              <a:t>Is it okay to go from acquisition to reporting?</a:t>
            </a:r>
            <a:endParaRPr lang="en-US" kern="1200" dirty="0"/>
          </a:p>
          <a:p>
            <a:pPr marL="171450" lvl="1" indent="-171450" algn="l" defTabSz="711200">
              <a:lnSpc>
                <a:spcPct val="90000"/>
              </a:lnSpc>
              <a:spcBef>
                <a:spcPct val="0"/>
              </a:spcBef>
              <a:spcAft>
                <a:spcPct val="20000"/>
              </a:spcAft>
              <a:buChar char="•"/>
            </a:pPr>
            <a:r>
              <a:rPr lang="en-US" b="0" i="1" kern="1200" dirty="0"/>
              <a:t>Almost everything you do on the device will leave a trace</a:t>
            </a:r>
            <a:endParaRPr lang="en-US" kern="1200" dirty="0"/>
          </a:p>
        </p:txBody>
      </p:sp>
    </p:spTree>
    <p:extLst>
      <p:ext uri="{BB962C8B-B14F-4D97-AF65-F5344CB8AC3E}">
        <p14:creationId xmlns:p14="http://schemas.microsoft.com/office/powerpoint/2010/main" val="3823827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9BF82-40CE-0ED1-351B-4D5A71C303F0}"/>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17</a:t>
            </a:fld>
            <a:endParaRPr lang="en-US" dirty="0"/>
          </a:p>
        </p:txBody>
      </p:sp>
    </p:spTree>
    <p:extLst>
      <p:ext uri="{BB962C8B-B14F-4D97-AF65-F5344CB8AC3E}">
        <p14:creationId xmlns:p14="http://schemas.microsoft.com/office/powerpoint/2010/main" val="291372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E05705-F910-D11D-7EE6-5B09B9C1C782}"/>
              </a:ext>
            </a:extLst>
          </p:cNvPr>
          <p:cNvSpPr>
            <a:spLocks noGrp="1"/>
          </p:cNvSpPr>
          <p:nvPr>
            <p:ph type="title"/>
          </p:nvPr>
        </p:nvSpPr>
        <p:spPr/>
        <p:txBody>
          <a:bodyPr/>
          <a:lstStyle/>
          <a:p>
            <a:r>
              <a:rPr lang="en-US" dirty="0"/>
              <a:t>Cellular Technology (1)</a:t>
            </a:r>
          </a:p>
        </p:txBody>
      </p:sp>
      <p:sp>
        <p:nvSpPr>
          <p:cNvPr id="3" name="Slide Number Placeholder 2">
            <a:extLst>
              <a:ext uri="{FF2B5EF4-FFF2-40B4-BE49-F238E27FC236}">
                <a16:creationId xmlns:a16="http://schemas.microsoft.com/office/drawing/2014/main" id="{8864F7A6-2F5B-CFFB-B7AE-8D352AA4ECAF}"/>
              </a:ext>
            </a:extLst>
          </p:cNvPr>
          <p:cNvSpPr>
            <a:spLocks noGrp="1"/>
          </p:cNvSpPr>
          <p:nvPr>
            <p:ph type="sldNum" sz="quarter" idx="15"/>
          </p:nvPr>
        </p:nvSpPr>
        <p:spPr/>
        <p:txBody>
          <a:bodyPr/>
          <a:lstStyle/>
          <a:p>
            <a:fld id="{0EBA9DDB-6B4F-E349-9000-1D5D9A9CB687}" type="slidenum">
              <a:rPr lang="en-US" smtClean="0"/>
              <a:pPr/>
              <a:t>18</a:t>
            </a:fld>
            <a:endParaRPr lang="en-US" dirty="0"/>
          </a:p>
        </p:txBody>
      </p:sp>
      <p:sp>
        <p:nvSpPr>
          <p:cNvPr id="4" name="Freeform: Shape 3">
            <a:extLst>
              <a:ext uri="{FF2B5EF4-FFF2-40B4-BE49-F238E27FC236}">
                <a16:creationId xmlns:a16="http://schemas.microsoft.com/office/drawing/2014/main" id="{D31CDD0D-4A0F-111D-9F67-06B2678DDB4B}"/>
              </a:ext>
            </a:extLst>
          </p:cNvPr>
          <p:cNvSpPr/>
          <p:nvPr/>
        </p:nvSpPr>
        <p:spPr>
          <a:xfrm>
            <a:off x="428625" y="1325501"/>
            <a:ext cx="11334750" cy="772200"/>
          </a:xfrm>
          <a:custGeom>
            <a:avLst/>
            <a:gdLst>
              <a:gd name="connsiteX0" fmla="*/ 0 w 11334750"/>
              <a:gd name="connsiteY0" fmla="*/ 128703 h 772200"/>
              <a:gd name="connsiteX1" fmla="*/ 128703 w 11334750"/>
              <a:gd name="connsiteY1" fmla="*/ 0 h 772200"/>
              <a:gd name="connsiteX2" fmla="*/ 11206047 w 11334750"/>
              <a:gd name="connsiteY2" fmla="*/ 0 h 772200"/>
              <a:gd name="connsiteX3" fmla="*/ 11334750 w 11334750"/>
              <a:gd name="connsiteY3" fmla="*/ 128703 h 772200"/>
              <a:gd name="connsiteX4" fmla="*/ 11334750 w 11334750"/>
              <a:gd name="connsiteY4" fmla="*/ 643497 h 772200"/>
              <a:gd name="connsiteX5" fmla="*/ 11206047 w 11334750"/>
              <a:gd name="connsiteY5" fmla="*/ 772200 h 772200"/>
              <a:gd name="connsiteX6" fmla="*/ 128703 w 11334750"/>
              <a:gd name="connsiteY6" fmla="*/ 772200 h 772200"/>
              <a:gd name="connsiteX7" fmla="*/ 0 w 11334750"/>
              <a:gd name="connsiteY7" fmla="*/ 643497 h 772200"/>
              <a:gd name="connsiteX8" fmla="*/ 0 w 11334750"/>
              <a:gd name="connsiteY8" fmla="*/ 128703 h 7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772200">
                <a:moveTo>
                  <a:pt x="0" y="128703"/>
                </a:moveTo>
                <a:cubicBezTo>
                  <a:pt x="0" y="57622"/>
                  <a:pt x="57622" y="0"/>
                  <a:pt x="128703" y="0"/>
                </a:cubicBezTo>
                <a:lnTo>
                  <a:pt x="11206047" y="0"/>
                </a:lnTo>
                <a:cubicBezTo>
                  <a:pt x="11277128" y="0"/>
                  <a:pt x="11334750" y="57622"/>
                  <a:pt x="11334750" y="128703"/>
                </a:cubicBezTo>
                <a:lnTo>
                  <a:pt x="11334750" y="643497"/>
                </a:lnTo>
                <a:cubicBezTo>
                  <a:pt x="11334750" y="714578"/>
                  <a:pt x="11277128" y="772200"/>
                  <a:pt x="11206047" y="772200"/>
                </a:cubicBezTo>
                <a:lnTo>
                  <a:pt x="128703" y="772200"/>
                </a:lnTo>
                <a:cubicBezTo>
                  <a:pt x="57622" y="772200"/>
                  <a:pt x="0" y="714578"/>
                  <a:pt x="0" y="643497"/>
                </a:cubicBezTo>
                <a:lnTo>
                  <a:pt x="0" y="128703"/>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3426" tIns="163426" rIns="163426" bIns="163426" numCol="1" spcCol="1270" anchor="ctr" anchorCtr="0">
            <a:noAutofit/>
          </a:bodyPr>
          <a:lstStyle/>
          <a:p>
            <a:pPr marL="0" lvl="0" indent="0" algn="l" defTabSz="1466850">
              <a:lnSpc>
                <a:spcPct val="90000"/>
              </a:lnSpc>
              <a:spcBef>
                <a:spcPct val="0"/>
              </a:spcBef>
              <a:spcAft>
                <a:spcPct val="35000"/>
              </a:spcAft>
              <a:buNone/>
            </a:pPr>
            <a:r>
              <a:rPr lang="en-US" sz="2400" kern="1200" dirty="0"/>
              <a:t>CDMA - Code Division Multiple Access</a:t>
            </a:r>
          </a:p>
        </p:txBody>
      </p:sp>
      <p:sp>
        <p:nvSpPr>
          <p:cNvPr id="6" name="Freeform: Shape 5">
            <a:extLst>
              <a:ext uri="{FF2B5EF4-FFF2-40B4-BE49-F238E27FC236}">
                <a16:creationId xmlns:a16="http://schemas.microsoft.com/office/drawing/2014/main" id="{93E67C2C-F717-15EE-5DE5-1C8594F7ED13}"/>
              </a:ext>
            </a:extLst>
          </p:cNvPr>
          <p:cNvSpPr/>
          <p:nvPr/>
        </p:nvSpPr>
        <p:spPr>
          <a:xfrm>
            <a:off x="328417" y="2132426"/>
            <a:ext cx="11334750" cy="853875"/>
          </a:xfrm>
          <a:custGeom>
            <a:avLst/>
            <a:gdLst>
              <a:gd name="connsiteX0" fmla="*/ 0 w 11334750"/>
              <a:gd name="connsiteY0" fmla="*/ 0 h 853875"/>
              <a:gd name="connsiteX1" fmla="*/ 11334750 w 11334750"/>
              <a:gd name="connsiteY1" fmla="*/ 0 h 853875"/>
              <a:gd name="connsiteX2" fmla="*/ 11334750 w 11334750"/>
              <a:gd name="connsiteY2" fmla="*/ 853875 h 853875"/>
              <a:gd name="connsiteX3" fmla="*/ 0 w 11334750"/>
              <a:gd name="connsiteY3" fmla="*/ 853875 h 853875"/>
              <a:gd name="connsiteX4" fmla="*/ 0 w 11334750"/>
              <a:gd name="connsiteY4" fmla="*/ 0 h 8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853875">
                <a:moveTo>
                  <a:pt x="0" y="0"/>
                </a:moveTo>
                <a:lnTo>
                  <a:pt x="11334750" y="0"/>
                </a:lnTo>
                <a:lnTo>
                  <a:pt x="11334750" y="853875"/>
                </a:lnTo>
                <a:lnTo>
                  <a:pt x="0" y="853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200" kern="1200" dirty="0"/>
              <a:t>Countries used: United States, Korea, Japan, India, and China</a:t>
            </a:r>
          </a:p>
          <a:p>
            <a:pPr marL="228600" lvl="1" indent="-228600" algn="l" defTabSz="1155700">
              <a:lnSpc>
                <a:spcPct val="90000"/>
              </a:lnSpc>
              <a:spcBef>
                <a:spcPct val="0"/>
              </a:spcBef>
              <a:spcAft>
                <a:spcPct val="20000"/>
              </a:spcAft>
              <a:buChar char="•"/>
            </a:pPr>
            <a:r>
              <a:rPr lang="en-US" sz="2200" kern="1200" dirty="0"/>
              <a:t>Some Carriers: Verizon, U.S. Cellular and Sprint</a:t>
            </a:r>
          </a:p>
        </p:txBody>
      </p:sp>
      <p:sp>
        <p:nvSpPr>
          <p:cNvPr id="8" name="Freeform: Shape 7">
            <a:extLst>
              <a:ext uri="{FF2B5EF4-FFF2-40B4-BE49-F238E27FC236}">
                <a16:creationId xmlns:a16="http://schemas.microsoft.com/office/drawing/2014/main" id="{FAEAF210-E5EC-99CE-64DB-48656738CD8E}"/>
              </a:ext>
            </a:extLst>
          </p:cNvPr>
          <p:cNvSpPr/>
          <p:nvPr/>
        </p:nvSpPr>
        <p:spPr>
          <a:xfrm>
            <a:off x="428625" y="2951576"/>
            <a:ext cx="11334750" cy="772200"/>
          </a:xfrm>
          <a:custGeom>
            <a:avLst/>
            <a:gdLst>
              <a:gd name="connsiteX0" fmla="*/ 0 w 11334750"/>
              <a:gd name="connsiteY0" fmla="*/ 128703 h 772200"/>
              <a:gd name="connsiteX1" fmla="*/ 128703 w 11334750"/>
              <a:gd name="connsiteY1" fmla="*/ 0 h 772200"/>
              <a:gd name="connsiteX2" fmla="*/ 11206047 w 11334750"/>
              <a:gd name="connsiteY2" fmla="*/ 0 h 772200"/>
              <a:gd name="connsiteX3" fmla="*/ 11334750 w 11334750"/>
              <a:gd name="connsiteY3" fmla="*/ 128703 h 772200"/>
              <a:gd name="connsiteX4" fmla="*/ 11334750 w 11334750"/>
              <a:gd name="connsiteY4" fmla="*/ 643497 h 772200"/>
              <a:gd name="connsiteX5" fmla="*/ 11206047 w 11334750"/>
              <a:gd name="connsiteY5" fmla="*/ 772200 h 772200"/>
              <a:gd name="connsiteX6" fmla="*/ 128703 w 11334750"/>
              <a:gd name="connsiteY6" fmla="*/ 772200 h 772200"/>
              <a:gd name="connsiteX7" fmla="*/ 0 w 11334750"/>
              <a:gd name="connsiteY7" fmla="*/ 643497 h 772200"/>
              <a:gd name="connsiteX8" fmla="*/ 0 w 11334750"/>
              <a:gd name="connsiteY8" fmla="*/ 128703 h 7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772200">
                <a:moveTo>
                  <a:pt x="0" y="128703"/>
                </a:moveTo>
                <a:cubicBezTo>
                  <a:pt x="0" y="57622"/>
                  <a:pt x="57622" y="0"/>
                  <a:pt x="128703" y="0"/>
                </a:cubicBezTo>
                <a:lnTo>
                  <a:pt x="11206047" y="0"/>
                </a:lnTo>
                <a:cubicBezTo>
                  <a:pt x="11277128" y="0"/>
                  <a:pt x="11334750" y="57622"/>
                  <a:pt x="11334750" y="128703"/>
                </a:cubicBezTo>
                <a:lnTo>
                  <a:pt x="11334750" y="643497"/>
                </a:lnTo>
                <a:cubicBezTo>
                  <a:pt x="11334750" y="714578"/>
                  <a:pt x="11277128" y="772200"/>
                  <a:pt x="11206047" y="772200"/>
                </a:cubicBezTo>
                <a:lnTo>
                  <a:pt x="128703" y="772200"/>
                </a:lnTo>
                <a:cubicBezTo>
                  <a:pt x="57622" y="772200"/>
                  <a:pt x="0" y="714578"/>
                  <a:pt x="0" y="643497"/>
                </a:cubicBezTo>
                <a:lnTo>
                  <a:pt x="0" y="128703"/>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3426" tIns="163426" rIns="163426" bIns="163426" numCol="1" spcCol="1270" anchor="ctr" anchorCtr="0">
            <a:noAutofit/>
          </a:bodyPr>
          <a:lstStyle/>
          <a:p>
            <a:pPr marL="0" lvl="0" indent="0" algn="l" defTabSz="1466850">
              <a:lnSpc>
                <a:spcPct val="90000"/>
              </a:lnSpc>
              <a:spcBef>
                <a:spcPct val="0"/>
              </a:spcBef>
              <a:spcAft>
                <a:spcPct val="35000"/>
              </a:spcAft>
              <a:buNone/>
            </a:pPr>
            <a:r>
              <a:rPr lang="en-US" sz="2400" kern="1200" dirty="0"/>
              <a:t>GSM - Global System for Mobile Communications</a:t>
            </a:r>
          </a:p>
        </p:txBody>
      </p:sp>
      <p:sp>
        <p:nvSpPr>
          <p:cNvPr id="9" name="Freeform: Shape 8">
            <a:extLst>
              <a:ext uri="{FF2B5EF4-FFF2-40B4-BE49-F238E27FC236}">
                <a16:creationId xmlns:a16="http://schemas.microsoft.com/office/drawing/2014/main" id="{44402DF6-BDA3-06E5-0E3D-6A8227155171}"/>
              </a:ext>
            </a:extLst>
          </p:cNvPr>
          <p:cNvSpPr/>
          <p:nvPr/>
        </p:nvSpPr>
        <p:spPr>
          <a:xfrm>
            <a:off x="315891" y="3758501"/>
            <a:ext cx="11334750" cy="853875"/>
          </a:xfrm>
          <a:custGeom>
            <a:avLst/>
            <a:gdLst>
              <a:gd name="connsiteX0" fmla="*/ 0 w 11334750"/>
              <a:gd name="connsiteY0" fmla="*/ 0 h 853875"/>
              <a:gd name="connsiteX1" fmla="*/ 11334750 w 11334750"/>
              <a:gd name="connsiteY1" fmla="*/ 0 h 853875"/>
              <a:gd name="connsiteX2" fmla="*/ 11334750 w 11334750"/>
              <a:gd name="connsiteY2" fmla="*/ 853875 h 853875"/>
              <a:gd name="connsiteX3" fmla="*/ 0 w 11334750"/>
              <a:gd name="connsiteY3" fmla="*/ 853875 h 853875"/>
              <a:gd name="connsiteX4" fmla="*/ 0 w 11334750"/>
              <a:gd name="connsiteY4" fmla="*/ 0 h 8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853875">
                <a:moveTo>
                  <a:pt x="0" y="0"/>
                </a:moveTo>
                <a:lnTo>
                  <a:pt x="11334750" y="0"/>
                </a:lnTo>
                <a:lnTo>
                  <a:pt x="11334750" y="853875"/>
                </a:lnTo>
                <a:lnTo>
                  <a:pt x="0" y="853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200" kern="1200" dirty="0"/>
              <a:t>Countries used: The rest of the world</a:t>
            </a:r>
          </a:p>
          <a:p>
            <a:pPr marL="228600" lvl="1" indent="-228600" algn="l" defTabSz="1155700">
              <a:lnSpc>
                <a:spcPct val="90000"/>
              </a:lnSpc>
              <a:spcBef>
                <a:spcPct val="0"/>
              </a:spcBef>
              <a:spcAft>
                <a:spcPct val="20000"/>
              </a:spcAft>
              <a:buChar char="•"/>
            </a:pPr>
            <a:r>
              <a:rPr lang="en-US" sz="2200" kern="1200" dirty="0"/>
              <a:t>Some Carriers: AT&amp;T, T-Mobile, Verizon (unlocked)</a:t>
            </a:r>
          </a:p>
        </p:txBody>
      </p:sp>
      <p:sp>
        <p:nvSpPr>
          <p:cNvPr id="10" name="Freeform: Shape 9">
            <a:extLst>
              <a:ext uri="{FF2B5EF4-FFF2-40B4-BE49-F238E27FC236}">
                <a16:creationId xmlns:a16="http://schemas.microsoft.com/office/drawing/2014/main" id="{F6F8E7F6-0C39-BD08-9D0D-90DA71383609}"/>
              </a:ext>
            </a:extLst>
          </p:cNvPr>
          <p:cNvSpPr/>
          <p:nvPr/>
        </p:nvSpPr>
        <p:spPr>
          <a:xfrm>
            <a:off x="428625" y="4577651"/>
            <a:ext cx="11334750" cy="772200"/>
          </a:xfrm>
          <a:custGeom>
            <a:avLst/>
            <a:gdLst>
              <a:gd name="connsiteX0" fmla="*/ 0 w 11334750"/>
              <a:gd name="connsiteY0" fmla="*/ 128703 h 772200"/>
              <a:gd name="connsiteX1" fmla="*/ 128703 w 11334750"/>
              <a:gd name="connsiteY1" fmla="*/ 0 h 772200"/>
              <a:gd name="connsiteX2" fmla="*/ 11206047 w 11334750"/>
              <a:gd name="connsiteY2" fmla="*/ 0 h 772200"/>
              <a:gd name="connsiteX3" fmla="*/ 11334750 w 11334750"/>
              <a:gd name="connsiteY3" fmla="*/ 128703 h 772200"/>
              <a:gd name="connsiteX4" fmla="*/ 11334750 w 11334750"/>
              <a:gd name="connsiteY4" fmla="*/ 643497 h 772200"/>
              <a:gd name="connsiteX5" fmla="*/ 11206047 w 11334750"/>
              <a:gd name="connsiteY5" fmla="*/ 772200 h 772200"/>
              <a:gd name="connsiteX6" fmla="*/ 128703 w 11334750"/>
              <a:gd name="connsiteY6" fmla="*/ 772200 h 772200"/>
              <a:gd name="connsiteX7" fmla="*/ 0 w 11334750"/>
              <a:gd name="connsiteY7" fmla="*/ 643497 h 772200"/>
              <a:gd name="connsiteX8" fmla="*/ 0 w 11334750"/>
              <a:gd name="connsiteY8" fmla="*/ 128703 h 7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772200">
                <a:moveTo>
                  <a:pt x="0" y="128703"/>
                </a:moveTo>
                <a:cubicBezTo>
                  <a:pt x="0" y="57622"/>
                  <a:pt x="57622" y="0"/>
                  <a:pt x="128703" y="0"/>
                </a:cubicBezTo>
                <a:lnTo>
                  <a:pt x="11206047" y="0"/>
                </a:lnTo>
                <a:cubicBezTo>
                  <a:pt x="11277128" y="0"/>
                  <a:pt x="11334750" y="57622"/>
                  <a:pt x="11334750" y="128703"/>
                </a:cubicBezTo>
                <a:lnTo>
                  <a:pt x="11334750" y="643497"/>
                </a:lnTo>
                <a:cubicBezTo>
                  <a:pt x="11334750" y="714578"/>
                  <a:pt x="11277128" y="772200"/>
                  <a:pt x="11206047" y="772200"/>
                </a:cubicBezTo>
                <a:lnTo>
                  <a:pt x="128703" y="772200"/>
                </a:lnTo>
                <a:cubicBezTo>
                  <a:pt x="57622" y="772200"/>
                  <a:pt x="0" y="714578"/>
                  <a:pt x="0" y="643497"/>
                </a:cubicBezTo>
                <a:lnTo>
                  <a:pt x="0" y="128703"/>
                </a:lnTo>
                <a:close/>
              </a:path>
            </a:pathLst>
          </a:custGeom>
          <a:solidFill>
            <a:schemeClr val="accent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3426" tIns="163426" rIns="163426" bIns="163426" numCol="1" spcCol="1270" anchor="ctr" anchorCtr="0">
            <a:noAutofit/>
          </a:bodyPr>
          <a:lstStyle/>
          <a:p>
            <a:pPr marL="0" lvl="0" indent="0" algn="l" defTabSz="1466850">
              <a:lnSpc>
                <a:spcPct val="90000"/>
              </a:lnSpc>
              <a:spcBef>
                <a:spcPct val="0"/>
              </a:spcBef>
              <a:spcAft>
                <a:spcPct val="35000"/>
              </a:spcAft>
              <a:buNone/>
            </a:pPr>
            <a:r>
              <a:rPr lang="en-US" sz="2400" kern="1200" dirty="0"/>
              <a:t>3G &gt;4G/LTE &gt; 5G </a:t>
            </a:r>
          </a:p>
        </p:txBody>
      </p:sp>
      <p:sp>
        <p:nvSpPr>
          <p:cNvPr id="11" name="Freeform: Shape 10">
            <a:extLst>
              <a:ext uri="{FF2B5EF4-FFF2-40B4-BE49-F238E27FC236}">
                <a16:creationId xmlns:a16="http://schemas.microsoft.com/office/drawing/2014/main" id="{9468B0F6-0C85-9303-AF00-A600E8008A11}"/>
              </a:ext>
            </a:extLst>
          </p:cNvPr>
          <p:cNvSpPr/>
          <p:nvPr/>
        </p:nvSpPr>
        <p:spPr>
          <a:xfrm>
            <a:off x="315891" y="5349851"/>
            <a:ext cx="11334750" cy="1263735"/>
          </a:xfrm>
          <a:custGeom>
            <a:avLst/>
            <a:gdLst>
              <a:gd name="connsiteX0" fmla="*/ 0 w 11334750"/>
              <a:gd name="connsiteY0" fmla="*/ 0 h 1263735"/>
              <a:gd name="connsiteX1" fmla="*/ 11334750 w 11334750"/>
              <a:gd name="connsiteY1" fmla="*/ 0 h 1263735"/>
              <a:gd name="connsiteX2" fmla="*/ 11334750 w 11334750"/>
              <a:gd name="connsiteY2" fmla="*/ 1263735 h 1263735"/>
              <a:gd name="connsiteX3" fmla="*/ 0 w 11334750"/>
              <a:gd name="connsiteY3" fmla="*/ 1263735 h 1263735"/>
              <a:gd name="connsiteX4" fmla="*/ 0 w 11334750"/>
              <a:gd name="connsiteY4" fmla="*/ 0 h 126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1263735">
                <a:moveTo>
                  <a:pt x="0" y="0"/>
                </a:moveTo>
                <a:lnTo>
                  <a:pt x="11334750" y="0"/>
                </a:lnTo>
                <a:lnTo>
                  <a:pt x="11334750" y="1263735"/>
                </a:lnTo>
                <a:lnTo>
                  <a:pt x="0" y="12637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432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200" kern="1200" dirty="0"/>
              <a:t>The “G” represents the generation</a:t>
            </a:r>
          </a:p>
          <a:p>
            <a:pPr marL="228600" lvl="1" indent="-228600" algn="l" defTabSz="1155700">
              <a:lnSpc>
                <a:spcPct val="90000"/>
              </a:lnSpc>
              <a:spcBef>
                <a:spcPct val="0"/>
              </a:spcBef>
              <a:spcAft>
                <a:spcPct val="20000"/>
              </a:spcAft>
              <a:buChar char="•"/>
            </a:pPr>
            <a:r>
              <a:rPr lang="en-US" sz="2200" kern="1200" dirty="0"/>
              <a:t>Each generation provides improvements on speed and technology</a:t>
            </a:r>
          </a:p>
          <a:p>
            <a:pPr marL="228600" lvl="1" indent="-228600" algn="l" defTabSz="1155700">
              <a:lnSpc>
                <a:spcPct val="90000"/>
              </a:lnSpc>
              <a:spcBef>
                <a:spcPct val="0"/>
              </a:spcBef>
              <a:spcAft>
                <a:spcPct val="20000"/>
              </a:spcAft>
              <a:buChar char="•"/>
            </a:pPr>
            <a:r>
              <a:rPr lang="en-US" sz="2200" kern="1200" dirty="0"/>
              <a:t>This may show up in your extraction summary from your forensic tool</a:t>
            </a:r>
          </a:p>
        </p:txBody>
      </p:sp>
    </p:spTree>
    <p:extLst>
      <p:ext uri="{BB962C8B-B14F-4D97-AF65-F5344CB8AC3E}">
        <p14:creationId xmlns:p14="http://schemas.microsoft.com/office/powerpoint/2010/main" val="2881348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15B335-1328-D6E9-69D9-FEE66008E2DE}"/>
              </a:ext>
            </a:extLst>
          </p:cNvPr>
          <p:cNvSpPr>
            <a:spLocks noGrp="1"/>
          </p:cNvSpPr>
          <p:nvPr>
            <p:ph type="sldNum" sz="quarter" idx="12"/>
          </p:nvPr>
        </p:nvSpPr>
        <p:spPr/>
        <p:txBody>
          <a:bodyPr/>
          <a:lstStyle/>
          <a:p>
            <a:fld id="{0EBA9DDB-6B4F-E349-9000-1D5D9A9CB687}" type="slidenum">
              <a:rPr lang="en-US" smtClean="0"/>
              <a:pPr/>
              <a:t>19</a:t>
            </a:fld>
            <a:endParaRPr lang="en-US" dirty="0"/>
          </a:p>
        </p:txBody>
      </p:sp>
      <p:sp>
        <p:nvSpPr>
          <p:cNvPr id="5" name="Title 4">
            <a:extLst>
              <a:ext uri="{FF2B5EF4-FFF2-40B4-BE49-F238E27FC236}">
                <a16:creationId xmlns:a16="http://schemas.microsoft.com/office/drawing/2014/main" id="{5F27AF0B-DA26-9EC5-FC27-763F3E4E5E43}"/>
              </a:ext>
            </a:extLst>
          </p:cNvPr>
          <p:cNvSpPr>
            <a:spLocks noGrp="1"/>
          </p:cNvSpPr>
          <p:nvPr>
            <p:ph type="title"/>
          </p:nvPr>
        </p:nvSpPr>
        <p:spPr/>
        <p:txBody>
          <a:bodyPr/>
          <a:lstStyle/>
          <a:p>
            <a:r>
              <a:rPr lang="en-US" dirty="0"/>
              <a:t>Cellular Technology (2)</a:t>
            </a:r>
          </a:p>
        </p:txBody>
      </p:sp>
      <p:sp>
        <p:nvSpPr>
          <p:cNvPr id="4" name="Content Placeholder 3">
            <a:extLst>
              <a:ext uri="{FF2B5EF4-FFF2-40B4-BE49-F238E27FC236}">
                <a16:creationId xmlns:a16="http://schemas.microsoft.com/office/drawing/2014/main" id="{EA2D5BB4-B50E-6F95-0581-3EE4580DD3AF}"/>
              </a:ext>
            </a:extLst>
          </p:cNvPr>
          <p:cNvSpPr>
            <a:spLocks noGrp="1"/>
          </p:cNvSpPr>
          <p:nvPr>
            <p:ph sz="quarter" idx="18"/>
          </p:nvPr>
        </p:nvSpPr>
        <p:spPr>
          <a:xfrm>
            <a:off x="428625" y="1383959"/>
            <a:ext cx="5572125" cy="5472111"/>
          </a:xfrm>
        </p:spPr>
        <p:txBody>
          <a:bodyPr>
            <a:normAutofit/>
          </a:bodyPr>
          <a:lstStyle/>
          <a:p>
            <a:pPr marL="0" indent="0">
              <a:buNone/>
            </a:pPr>
            <a:r>
              <a:rPr lang="en-US" b="1" dirty="0"/>
              <a:t>          GSM</a:t>
            </a:r>
          </a:p>
          <a:p>
            <a:pPr marL="0" indent="0" algn="ctr">
              <a:buNone/>
            </a:pPr>
            <a:endParaRPr lang="en-US" sz="2800" b="1" dirty="0"/>
          </a:p>
          <a:p>
            <a:pPr marL="0" indent="0">
              <a:buNone/>
            </a:pPr>
            <a:r>
              <a:rPr lang="en-US" sz="3200" dirty="0"/>
              <a:t>	</a:t>
            </a:r>
            <a:r>
              <a:rPr lang="en-US" dirty="0"/>
              <a:t>IMEI</a:t>
            </a:r>
          </a:p>
          <a:p>
            <a:pPr marL="0" indent="0">
              <a:buNone/>
            </a:pPr>
            <a:endParaRPr lang="en-US" sz="3200" dirty="0"/>
          </a:p>
          <a:p>
            <a:pPr marL="0" indent="0">
              <a:buNone/>
            </a:pPr>
            <a:r>
              <a:rPr lang="en-US" sz="3200" dirty="0"/>
              <a:t>	</a:t>
            </a:r>
            <a:r>
              <a:rPr lang="en-US" dirty="0"/>
              <a:t>MSISDN</a:t>
            </a:r>
          </a:p>
          <a:p>
            <a:pPr marL="0" indent="0">
              <a:buNone/>
            </a:pPr>
            <a:endParaRPr lang="en-US" sz="3200" dirty="0"/>
          </a:p>
          <a:p>
            <a:pPr marL="0" indent="0">
              <a:buNone/>
            </a:pPr>
            <a:r>
              <a:rPr lang="en-US" sz="3200" dirty="0"/>
              <a:t>	</a:t>
            </a:r>
            <a:r>
              <a:rPr lang="en-US" dirty="0"/>
              <a:t>IMSI</a:t>
            </a:r>
          </a:p>
        </p:txBody>
      </p:sp>
      <p:sp>
        <p:nvSpPr>
          <p:cNvPr id="12" name="Content Placeholder 11">
            <a:extLst>
              <a:ext uri="{FF2B5EF4-FFF2-40B4-BE49-F238E27FC236}">
                <a16:creationId xmlns:a16="http://schemas.microsoft.com/office/drawing/2014/main" id="{0E3CF55F-05C0-2BC1-E93F-6A66C3C02E90}"/>
              </a:ext>
            </a:extLst>
          </p:cNvPr>
          <p:cNvSpPr>
            <a:spLocks noGrp="1"/>
          </p:cNvSpPr>
          <p:nvPr>
            <p:ph sz="quarter" idx="19"/>
          </p:nvPr>
        </p:nvSpPr>
        <p:spPr>
          <a:xfrm>
            <a:off x="6397068" y="1377169"/>
            <a:ext cx="5572125" cy="5052207"/>
          </a:xfrm>
        </p:spPr>
        <p:txBody>
          <a:bodyPr/>
          <a:lstStyle/>
          <a:p>
            <a:pPr marL="0" indent="0">
              <a:buNone/>
            </a:pPr>
            <a:r>
              <a:rPr lang="en-US" b="1" dirty="0"/>
              <a:t>           CDMA</a:t>
            </a:r>
          </a:p>
          <a:p>
            <a:pPr marL="0" indent="0" algn="ctr">
              <a:buNone/>
            </a:pPr>
            <a:endParaRPr lang="en-US" sz="2800" b="1" dirty="0"/>
          </a:p>
          <a:p>
            <a:pPr marL="0" indent="0">
              <a:buNone/>
            </a:pPr>
            <a:r>
              <a:rPr lang="en-US" sz="3200" dirty="0"/>
              <a:t>	</a:t>
            </a:r>
            <a:r>
              <a:rPr lang="en-US" dirty="0"/>
              <a:t>ESN/MEID</a:t>
            </a:r>
          </a:p>
          <a:p>
            <a:pPr marL="0" indent="0">
              <a:buNone/>
            </a:pPr>
            <a:endParaRPr lang="en-US" sz="3200" dirty="0"/>
          </a:p>
          <a:p>
            <a:pPr marL="0" indent="0">
              <a:buNone/>
            </a:pPr>
            <a:r>
              <a:rPr lang="en-US" sz="3200" dirty="0"/>
              <a:t>	</a:t>
            </a:r>
            <a:r>
              <a:rPr lang="en-US" dirty="0"/>
              <a:t>MDN</a:t>
            </a:r>
          </a:p>
          <a:p>
            <a:pPr marL="0" indent="0">
              <a:buNone/>
            </a:pPr>
            <a:endParaRPr lang="en-US" sz="3200" dirty="0"/>
          </a:p>
          <a:p>
            <a:pPr marL="0" indent="0">
              <a:buNone/>
            </a:pPr>
            <a:r>
              <a:rPr lang="en-US" sz="3200" dirty="0"/>
              <a:t>	</a:t>
            </a:r>
            <a:r>
              <a:rPr lang="en-US" dirty="0"/>
              <a:t>MIN</a:t>
            </a:r>
            <a:endParaRPr lang="en-US" sz="2800" dirty="0"/>
          </a:p>
        </p:txBody>
      </p:sp>
      <p:sp>
        <p:nvSpPr>
          <p:cNvPr id="14" name="Arrow: Right 13">
            <a:extLst>
              <a:ext uri="{FF2B5EF4-FFF2-40B4-BE49-F238E27FC236}">
                <a16:creationId xmlns:a16="http://schemas.microsoft.com/office/drawing/2014/main" id="{0C91252E-1D59-F1B3-242C-DC62B8FAE3AD}"/>
              </a:ext>
            </a:extLst>
          </p:cNvPr>
          <p:cNvSpPr/>
          <p:nvPr/>
        </p:nvSpPr>
        <p:spPr>
          <a:xfrm>
            <a:off x="2545372" y="2539383"/>
            <a:ext cx="4445737" cy="291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DC4886AE-2A4F-2BEA-0F57-4BD14057E0BE}"/>
              </a:ext>
            </a:extLst>
          </p:cNvPr>
          <p:cNvSpPr/>
          <p:nvPr/>
        </p:nvSpPr>
        <p:spPr>
          <a:xfrm>
            <a:off x="3148313" y="3698483"/>
            <a:ext cx="3842795" cy="328245"/>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2737E632-D9C0-40D2-3CC2-05714F32AF5C}"/>
              </a:ext>
            </a:extLst>
          </p:cNvPr>
          <p:cNvSpPr/>
          <p:nvPr/>
        </p:nvSpPr>
        <p:spPr>
          <a:xfrm>
            <a:off x="2354872" y="4893938"/>
            <a:ext cx="4636236" cy="29189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3891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5F594C8-FAEC-5F83-782D-83F8DC9C317C}"/>
              </a:ext>
            </a:extLst>
          </p:cNvPr>
          <p:cNvSpPr>
            <a:spLocks noGrp="1"/>
          </p:cNvSpPr>
          <p:nvPr>
            <p:ph type="sldNum" sz="quarter" idx="12"/>
          </p:nvPr>
        </p:nvSpPr>
        <p:spPr/>
        <p:txBody>
          <a:bodyPr/>
          <a:lstStyle/>
          <a:p>
            <a:pPr>
              <a:spcAft>
                <a:spcPts val="600"/>
              </a:spcAft>
            </a:pPr>
            <a:fld id="{0EBA9DDB-6B4F-E349-9000-1D5D9A9CB687}" type="slidenum">
              <a:rPr lang="en-US" smtClean="0"/>
              <a:pPr>
                <a:spcAft>
                  <a:spcPts val="600"/>
                </a:spcAft>
              </a:pPr>
              <a:t>2</a:t>
            </a:fld>
            <a:endParaRPr lang="en-US"/>
          </a:p>
        </p:txBody>
      </p:sp>
      <p:sp>
        <p:nvSpPr>
          <p:cNvPr id="2" name="Title 1">
            <a:extLst>
              <a:ext uri="{FF2B5EF4-FFF2-40B4-BE49-F238E27FC236}">
                <a16:creationId xmlns:a16="http://schemas.microsoft.com/office/drawing/2014/main" id="{373723B6-0ED8-5825-1D6C-43CF811E16E2}"/>
              </a:ext>
            </a:extLst>
          </p:cNvPr>
          <p:cNvSpPr>
            <a:spLocks noGrp="1"/>
          </p:cNvSpPr>
          <p:nvPr>
            <p:ph type="title"/>
          </p:nvPr>
        </p:nvSpPr>
        <p:spPr/>
        <p:txBody>
          <a:bodyPr wrap="square" anchor="t">
            <a:normAutofit/>
          </a:bodyPr>
          <a:lstStyle/>
          <a:p>
            <a:r>
              <a:rPr lang="en-US" dirty="0"/>
              <a:t>Table of Contents</a:t>
            </a:r>
          </a:p>
        </p:txBody>
      </p:sp>
    </p:spTree>
    <p:extLst>
      <p:ext uri="{BB962C8B-B14F-4D97-AF65-F5344CB8AC3E}">
        <p14:creationId xmlns:p14="http://schemas.microsoft.com/office/powerpoint/2010/main" val="164546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9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887EC-7E5D-AC0A-5AD1-9F46CCD02F97}"/>
              </a:ext>
            </a:extLst>
          </p:cNvPr>
          <p:cNvSpPr>
            <a:spLocks noGrp="1"/>
          </p:cNvSpPr>
          <p:nvPr>
            <p:ph type="title"/>
          </p:nvPr>
        </p:nvSpPr>
        <p:spPr/>
        <p:txBody>
          <a:bodyPr/>
          <a:lstStyle/>
          <a:p>
            <a:r>
              <a:rPr lang="en-US" dirty="0"/>
              <a:t>SIM Card Identifiers</a:t>
            </a:r>
          </a:p>
        </p:txBody>
      </p:sp>
      <p:sp>
        <p:nvSpPr>
          <p:cNvPr id="2" name="Slide Number Placeholder 1">
            <a:extLst>
              <a:ext uri="{FF2B5EF4-FFF2-40B4-BE49-F238E27FC236}">
                <a16:creationId xmlns:a16="http://schemas.microsoft.com/office/drawing/2014/main" id="{E2D5DF88-C8DD-E364-153B-EECD4055AECB}"/>
              </a:ext>
            </a:extLst>
          </p:cNvPr>
          <p:cNvSpPr>
            <a:spLocks noGrp="1"/>
          </p:cNvSpPr>
          <p:nvPr>
            <p:ph type="sldNum" sz="quarter" idx="15"/>
          </p:nvPr>
        </p:nvSpPr>
        <p:spPr/>
        <p:txBody>
          <a:bodyPr/>
          <a:lstStyle/>
          <a:p>
            <a:fld id="{0EBA9DDB-6B4F-E349-9000-1D5D9A9CB687}" type="slidenum">
              <a:rPr lang="en-US" smtClean="0"/>
              <a:pPr/>
              <a:t>21</a:t>
            </a:fld>
            <a:endParaRPr lang="en-US" dirty="0"/>
          </a:p>
        </p:txBody>
      </p:sp>
      <p:grpSp>
        <p:nvGrpSpPr>
          <p:cNvPr id="6" name="Group 5">
            <a:extLst>
              <a:ext uri="{FF2B5EF4-FFF2-40B4-BE49-F238E27FC236}">
                <a16:creationId xmlns:a16="http://schemas.microsoft.com/office/drawing/2014/main" id="{C7E29547-A0C5-9186-1A75-9C9563B55880}"/>
              </a:ext>
            </a:extLst>
          </p:cNvPr>
          <p:cNvGrpSpPr/>
          <p:nvPr/>
        </p:nvGrpSpPr>
        <p:grpSpPr>
          <a:xfrm rot="5400000">
            <a:off x="4901217" y="1349127"/>
            <a:ext cx="2557392" cy="8155556"/>
            <a:chOff x="2070946" y="447804"/>
            <a:chExt cx="2895600" cy="8521566"/>
          </a:xfrm>
        </p:grpSpPr>
        <p:pic>
          <p:nvPicPr>
            <p:cNvPr id="7" name="Picture 6">
              <a:extLst>
                <a:ext uri="{FF2B5EF4-FFF2-40B4-BE49-F238E27FC236}">
                  <a16:creationId xmlns:a16="http://schemas.microsoft.com/office/drawing/2014/main" id="{F47467D9-032C-9509-7259-B1DB4635772F}"/>
                </a:ext>
              </a:extLst>
            </p:cNvPr>
            <p:cNvPicPr>
              <a:picLocks noChangeAspect="1"/>
            </p:cNvPicPr>
            <p:nvPr/>
          </p:nvPicPr>
          <p:blipFill>
            <a:blip r:embed="rId3"/>
            <a:stretch>
              <a:fillRect/>
            </a:stretch>
          </p:blipFill>
          <p:spPr>
            <a:xfrm rot="16200000">
              <a:off x="1121150" y="1397601"/>
              <a:ext cx="4795194" cy="2895599"/>
            </a:xfrm>
            <a:prstGeom prst="rect">
              <a:avLst/>
            </a:prstGeom>
            <a:ln w="38100" cap="sq">
              <a:solidFill>
                <a:srgbClr val="000000"/>
              </a:solidFill>
              <a:prstDash val="solid"/>
              <a:miter lim="800000"/>
            </a:ln>
            <a:effectLst/>
          </p:spPr>
        </p:pic>
        <p:pic>
          <p:nvPicPr>
            <p:cNvPr id="8" name="Picture 7">
              <a:extLst>
                <a:ext uri="{FF2B5EF4-FFF2-40B4-BE49-F238E27FC236}">
                  <a16:creationId xmlns:a16="http://schemas.microsoft.com/office/drawing/2014/main" id="{4D25EE25-442F-F77B-CE0B-E45D48639873}"/>
                </a:ext>
              </a:extLst>
            </p:cNvPr>
            <p:cNvPicPr>
              <a:picLocks noChangeAspect="1"/>
            </p:cNvPicPr>
            <p:nvPr/>
          </p:nvPicPr>
          <p:blipFill>
            <a:blip r:embed="rId4"/>
            <a:stretch>
              <a:fillRect/>
            </a:stretch>
          </p:blipFill>
          <p:spPr>
            <a:xfrm rot="16200000">
              <a:off x="1894692" y="5897516"/>
              <a:ext cx="3248108" cy="2895600"/>
            </a:xfrm>
            <a:prstGeom prst="rect">
              <a:avLst/>
            </a:prstGeom>
            <a:ln w="38100" cap="sq">
              <a:solidFill>
                <a:srgbClr val="000000"/>
              </a:solidFill>
              <a:prstDash val="solid"/>
              <a:miter lim="800000"/>
            </a:ln>
            <a:effectLst/>
          </p:spPr>
        </p:pic>
      </p:grpSp>
      <p:graphicFrame>
        <p:nvGraphicFramePr>
          <p:cNvPr id="11" name="Content Placeholder 10">
            <a:extLst>
              <a:ext uri="{FF2B5EF4-FFF2-40B4-BE49-F238E27FC236}">
                <a16:creationId xmlns:a16="http://schemas.microsoft.com/office/drawing/2014/main" id="{41D546CC-5F63-003F-ECA3-E9BD1ACAFFBD}"/>
              </a:ext>
            </a:extLst>
          </p:cNvPr>
          <p:cNvGraphicFramePr>
            <a:graphicFrameLocks noGrp="1"/>
          </p:cNvGraphicFramePr>
          <p:nvPr>
            <p:ph sz="quarter" idx="12"/>
            <p:extLst>
              <p:ext uri="{D42A27DB-BD31-4B8C-83A1-F6EECF244321}">
                <p14:modId xmlns:p14="http://schemas.microsoft.com/office/powerpoint/2010/main" val="2668101107"/>
              </p:ext>
            </p:extLst>
          </p:nvPr>
        </p:nvGraphicFramePr>
        <p:xfrm>
          <a:off x="428625" y="1233488"/>
          <a:ext cx="11334750" cy="54721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5181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673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38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36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19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7938-0AFB-AAE0-6A2C-54FD7DC56C36}"/>
              </a:ext>
            </a:extLst>
          </p:cNvPr>
          <p:cNvSpPr>
            <a:spLocks noGrp="1"/>
          </p:cNvSpPr>
          <p:nvPr>
            <p:ph type="title"/>
          </p:nvPr>
        </p:nvSpPr>
        <p:spPr>
          <a:xfrm>
            <a:off x="428624" y="428624"/>
            <a:ext cx="11334750" cy="623211"/>
          </a:xfrm>
        </p:spPr>
        <p:txBody>
          <a:bodyPr/>
          <a:lstStyle/>
          <a:p>
            <a:r>
              <a:rPr lang="en-US" dirty="0"/>
              <a:t>Solid State (Flash) Memory Properties</a:t>
            </a:r>
          </a:p>
        </p:txBody>
      </p:sp>
      <p:sp>
        <p:nvSpPr>
          <p:cNvPr id="5" name="Slide Number Placeholder 4">
            <a:extLst>
              <a:ext uri="{FF2B5EF4-FFF2-40B4-BE49-F238E27FC236}">
                <a16:creationId xmlns:a16="http://schemas.microsoft.com/office/drawing/2014/main" id="{97626E94-349D-6628-5E6F-DA5742685713}"/>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26</a:t>
            </a:fld>
            <a:endParaRPr lang="en-US" dirty="0"/>
          </a:p>
        </p:txBody>
      </p:sp>
      <p:sp>
        <p:nvSpPr>
          <p:cNvPr id="3" name="Content Placeholder 2">
            <a:extLst>
              <a:ext uri="{FF2B5EF4-FFF2-40B4-BE49-F238E27FC236}">
                <a16:creationId xmlns:a16="http://schemas.microsoft.com/office/drawing/2014/main" id="{54F3B491-87AD-C47F-E70F-9295564D1564}"/>
              </a:ext>
            </a:extLst>
          </p:cNvPr>
          <p:cNvSpPr>
            <a:spLocks noGrp="1"/>
          </p:cNvSpPr>
          <p:nvPr>
            <p:ph sz="quarter" idx="12"/>
          </p:nvPr>
        </p:nvSpPr>
        <p:spPr>
          <a:xfrm>
            <a:off x="428625" y="1233488"/>
            <a:ext cx="11334750" cy="5472111"/>
          </a:xfrm>
        </p:spPr>
        <p:txBody>
          <a:bodyPr/>
          <a:lstStyle/>
          <a:p>
            <a:r>
              <a:rPr lang="en-US" dirty="0"/>
              <a:t>Retains data when not powered</a:t>
            </a:r>
          </a:p>
          <a:p>
            <a:r>
              <a:rPr lang="en-US" dirty="0"/>
              <a:t>Limited number of rewrites</a:t>
            </a:r>
          </a:p>
          <a:p>
            <a:r>
              <a:rPr lang="en-US" dirty="0"/>
              <a:t>Wear leveling assists in moving the data around to preserve the device</a:t>
            </a:r>
          </a:p>
          <a:p>
            <a:r>
              <a:rPr lang="en-US" dirty="0"/>
              <a:t>Solid state memory is organized in:</a:t>
            </a:r>
          </a:p>
          <a:p>
            <a:pPr lvl="1"/>
            <a:r>
              <a:rPr lang="en-US" dirty="0"/>
              <a:t>Cells</a:t>
            </a:r>
          </a:p>
          <a:p>
            <a:pPr lvl="1"/>
            <a:r>
              <a:rPr lang="en-US" dirty="0"/>
              <a:t>Pages</a:t>
            </a:r>
          </a:p>
          <a:p>
            <a:pPr lvl="1"/>
            <a:r>
              <a:rPr lang="en-US" dirty="0"/>
              <a:t>Blocks</a:t>
            </a:r>
          </a:p>
          <a:p>
            <a:endParaRPr lang="en-US" dirty="0"/>
          </a:p>
        </p:txBody>
      </p:sp>
      <p:sp>
        <p:nvSpPr>
          <p:cNvPr id="4" name="Slide Number Placeholder 3">
            <a:extLst>
              <a:ext uri="{FF2B5EF4-FFF2-40B4-BE49-F238E27FC236}">
                <a16:creationId xmlns:a16="http://schemas.microsoft.com/office/drawing/2014/main" id="{D08A0D8A-5AF3-0417-4CFC-EE7712C8AC1E}"/>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26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F3BBEC26-1196-F842-C7A8-19E3D8090235}"/>
              </a:ext>
            </a:extLst>
          </p:cNvPr>
          <p:cNvPicPr>
            <a:picLocks noChangeAspect="1"/>
          </p:cNvPicPr>
          <p:nvPr/>
        </p:nvPicPr>
        <p:blipFill>
          <a:blip r:embed="rId3"/>
          <a:stretch>
            <a:fillRect/>
          </a:stretch>
        </p:blipFill>
        <p:spPr>
          <a:xfrm>
            <a:off x="5552269" y="3191373"/>
            <a:ext cx="5603617" cy="3405370"/>
          </a:xfrm>
          <a:prstGeom prst="rect">
            <a:avLst/>
          </a:prstGeom>
          <a:noFill/>
        </p:spPr>
      </p:pic>
    </p:spTree>
    <p:extLst>
      <p:ext uri="{BB962C8B-B14F-4D97-AF65-F5344CB8AC3E}">
        <p14:creationId xmlns:p14="http://schemas.microsoft.com/office/powerpoint/2010/main" val="2966054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D30A71-DB5F-E52C-3DEB-E0590497E6F2}"/>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27</a:t>
            </a:fld>
            <a:endParaRPr lang="en-US" dirty="0"/>
          </a:p>
        </p:txBody>
      </p:sp>
    </p:spTree>
    <p:extLst>
      <p:ext uri="{BB962C8B-B14F-4D97-AF65-F5344CB8AC3E}">
        <p14:creationId xmlns:p14="http://schemas.microsoft.com/office/powerpoint/2010/main" val="3769636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0427B-8DEE-BCFF-6E93-49278D6C1DAE}"/>
              </a:ext>
            </a:extLst>
          </p:cNvPr>
          <p:cNvSpPr>
            <a:spLocks noGrp="1"/>
          </p:cNvSpPr>
          <p:nvPr>
            <p:ph type="sldNum" sz="quarter" idx="18"/>
          </p:nvPr>
        </p:nvSpPr>
        <p:spPr/>
        <p:txBody>
          <a:bodyPr/>
          <a:lstStyle/>
          <a:p>
            <a:fld id="{0EBA9DDB-6B4F-E349-9000-1D5D9A9CB687}" type="slidenum">
              <a:rPr lang="en-US" smtClean="0"/>
              <a:pPr/>
              <a:t>28</a:t>
            </a:fld>
            <a:endParaRPr lang="en-US" dirty="0"/>
          </a:p>
        </p:txBody>
      </p:sp>
      <p:graphicFrame>
        <p:nvGraphicFramePr>
          <p:cNvPr id="5" name="Diagram 4">
            <a:extLst>
              <a:ext uri="{FF2B5EF4-FFF2-40B4-BE49-F238E27FC236}">
                <a16:creationId xmlns:a16="http://schemas.microsoft.com/office/drawing/2014/main" id="{8DF3762E-880F-0C58-D09B-2E2A221C6FEA}"/>
              </a:ext>
            </a:extLst>
          </p:cNvPr>
          <p:cNvGraphicFramePr/>
          <p:nvPr>
            <p:extLst>
              <p:ext uri="{D42A27DB-BD31-4B8C-83A1-F6EECF244321}">
                <p14:modId xmlns:p14="http://schemas.microsoft.com/office/powerpoint/2010/main" val="2465810107"/>
              </p:ext>
            </p:extLst>
          </p:nvPr>
        </p:nvGraphicFramePr>
        <p:xfrm>
          <a:off x="428625" y="1233488"/>
          <a:ext cx="11334750" cy="5199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762DCE1A-6267-8A64-09D5-248C05D88AC5}"/>
              </a:ext>
            </a:extLst>
          </p:cNvPr>
          <p:cNvSpPr>
            <a:spLocks noGrp="1"/>
          </p:cNvSpPr>
          <p:nvPr>
            <p:ph type="title"/>
          </p:nvPr>
        </p:nvSpPr>
        <p:spPr/>
        <p:txBody>
          <a:bodyPr/>
          <a:lstStyle/>
          <a:p>
            <a:r>
              <a:rPr lang="en-US" dirty="0"/>
              <a:t>Garbage Collection and Database Vacuuming</a:t>
            </a:r>
          </a:p>
        </p:txBody>
      </p:sp>
    </p:spTree>
    <p:extLst>
      <p:ext uri="{BB962C8B-B14F-4D97-AF65-F5344CB8AC3E}">
        <p14:creationId xmlns:p14="http://schemas.microsoft.com/office/powerpoint/2010/main" val="200821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1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F592F-1DF4-0882-4197-4E6EA346C47F}"/>
              </a:ext>
            </a:extLst>
          </p:cNvPr>
          <p:cNvSpPr txBox="1"/>
          <p:nvPr/>
        </p:nvSpPr>
        <p:spPr>
          <a:xfrm>
            <a:off x="9215438" y="1014413"/>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6E86BE79-6358-0342-F4FD-AD56BB50300E}"/>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Agenda</a:t>
            </a:r>
          </a:p>
        </p:txBody>
      </p:sp>
    </p:spTree>
    <p:extLst>
      <p:ext uri="{BB962C8B-B14F-4D97-AF65-F5344CB8AC3E}">
        <p14:creationId xmlns:p14="http://schemas.microsoft.com/office/powerpoint/2010/main" val="1121735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A3FD-4BED-04C5-865C-BAEDF2D6E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2AEED-548D-A82D-BCDE-4FD0D2CC4E52}"/>
              </a:ext>
            </a:extLst>
          </p:cNvPr>
          <p:cNvSpPr>
            <a:spLocks noGrp="1"/>
          </p:cNvSpPr>
          <p:nvPr>
            <p:ph type="title"/>
          </p:nvPr>
        </p:nvSpPr>
        <p:spPr/>
        <p:txBody>
          <a:bodyPr/>
          <a:lstStyle/>
          <a:p>
            <a:r>
              <a:rPr lang="en-US" dirty="0"/>
              <a:t>Smartphone Component Consideration</a:t>
            </a:r>
          </a:p>
        </p:txBody>
      </p:sp>
      <p:sp>
        <p:nvSpPr>
          <p:cNvPr id="4" name="Slide Number Placeholder 16">
            <a:extLst>
              <a:ext uri="{FF2B5EF4-FFF2-40B4-BE49-F238E27FC236}">
                <a16:creationId xmlns:a16="http://schemas.microsoft.com/office/drawing/2014/main" id="{5963C042-F999-793C-5AF2-BBF7FEE70B08}"/>
              </a:ext>
            </a:extLst>
          </p:cNvPr>
          <p:cNvSpPr>
            <a:spLocks noGrp="1"/>
          </p:cNvSpPr>
          <p:nvPr>
            <p:ph type="sldNum" sz="quarter" idx="15"/>
          </p:nvPr>
        </p:nvSpPr>
        <p:spPr/>
        <p:txBody>
          <a:bodyPr/>
          <a:lstStyle/>
          <a:p>
            <a:fld id="{0EBA9DDB-6B4F-E349-9000-1D5D9A9CB687}" type="slidenum">
              <a:rPr lang="en-US" smtClean="0"/>
              <a:pPr/>
              <a:t>30</a:t>
            </a:fld>
            <a:endParaRPr lang="en-US" dirty="0"/>
          </a:p>
        </p:txBody>
      </p:sp>
      <p:sp>
        <p:nvSpPr>
          <p:cNvPr id="3" name="Content Placeholder 2">
            <a:extLst>
              <a:ext uri="{FF2B5EF4-FFF2-40B4-BE49-F238E27FC236}">
                <a16:creationId xmlns:a16="http://schemas.microsoft.com/office/drawing/2014/main" id="{4585D942-DE10-1EF4-F5BC-03D5EBAE73C7}"/>
              </a:ext>
            </a:extLst>
          </p:cNvPr>
          <p:cNvSpPr>
            <a:spLocks noGrp="1"/>
          </p:cNvSpPr>
          <p:nvPr>
            <p:ph sz="quarter" idx="12"/>
          </p:nvPr>
        </p:nvSpPr>
        <p:spPr/>
        <p:txBody>
          <a:bodyPr/>
          <a:lstStyle/>
          <a:p>
            <a:endParaRPr lang="en-US" dirty="0"/>
          </a:p>
        </p:txBody>
      </p:sp>
      <p:sp>
        <p:nvSpPr>
          <p:cNvPr id="6" name="Rectangle 5">
            <a:extLst>
              <a:ext uri="{FF2B5EF4-FFF2-40B4-BE49-F238E27FC236}">
                <a16:creationId xmlns:a16="http://schemas.microsoft.com/office/drawing/2014/main" id="{CF2EB7D3-88A6-550E-C9D5-3B06733E0BE3}"/>
              </a:ext>
            </a:extLst>
          </p:cNvPr>
          <p:cNvSpPr/>
          <p:nvPr/>
        </p:nvSpPr>
        <p:spPr>
          <a:xfrm>
            <a:off x="316526" y="1280974"/>
            <a:ext cx="11653801" cy="5424625"/>
          </a:xfrm>
          <a:prstGeom prst="rect">
            <a:avLst/>
          </a:prstGeom>
          <a:solidFill>
            <a:schemeClr val="bg1"/>
          </a:solidFill>
        </p:spPr>
        <p:txBody>
          <a:bodyPr/>
          <a:lstStyle/>
          <a:p>
            <a:endParaRPr lang="en-US" sz="2400"/>
          </a:p>
        </p:txBody>
      </p:sp>
      <p:sp>
        <p:nvSpPr>
          <p:cNvPr id="7" name="Arrow: Right 6">
            <a:extLst>
              <a:ext uri="{FF2B5EF4-FFF2-40B4-BE49-F238E27FC236}">
                <a16:creationId xmlns:a16="http://schemas.microsoft.com/office/drawing/2014/main" id="{90FC1D9F-0BEE-17AD-4446-8AF1C60C8280}"/>
              </a:ext>
            </a:extLst>
          </p:cNvPr>
          <p:cNvSpPr/>
          <p:nvPr/>
        </p:nvSpPr>
        <p:spPr>
          <a:xfrm>
            <a:off x="1190561" y="1280974"/>
            <a:ext cx="9905730" cy="5424625"/>
          </a:xfrm>
          <a:prstGeom prst="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4FF8656A-CBAF-EEF1-1967-6047D7219452}"/>
              </a:ext>
            </a:extLst>
          </p:cNvPr>
          <p:cNvSpPr/>
          <p:nvPr/>
        </p:nvSpPr>
        <p:spPr>
          <a:xfrm>
            <a:off x="322358" y="2908361"/>
            <a:ext cx="2805333" cy="2169850"/>
          </a:xfrm>
          <a:custGeom>
            <a:avLst/>
            <a:gdLst>
              <a:gd name="connsiteX0" fmla="*/ 0 w 2805333"/>
              <a:gd name="connsiteY0" fmla="*/ 361649 h 2169850"/>
              <a:gd name="connsiteX1" fmla="*/ 361649 w 2805333"/>
              <a:gd name="connsiteY1" fmla="*/ 0 h 2169850"/>
              <a:gd name="connsiteX2" fmla="*/ 2443684 w 2805333"/>
              <a:gd name="connsiteY2" fmla="*/ 0 h 2169850"/>
              <a:gd name="connsiteX3" fmla="*/ 2805333 w 2805333"/>
              <a:gd name="connsiteY3" fmla="*/ 361649 h 2169850"/>
              <a:gd name="connsiteX4" fmla="*/ 2805333 w 2805333"/>
              <a:gd name="connsiteY4" fmla="*/ 1808201 h 2169850"/>
              <a:gd name="connsiteX5" fmla="*/ 2443684 w 2805333"/>
              <a:gd name="connsiteY5" fmla="*/ 2169850 h 2169850"/>
              <a:gd name="connsiteX6" fmla="*/ 361649 w 2805333"/>
              <a:gd name="connsiteY6" fmla="*/ 2169850 h 2169850"/>
              <a:gd name="connsiteX7" fmla="*/ 0 w 2805333"/>
              <a:gd name="connsiteY7" fmla="*/ 1808201 h 2169850"/>
              <a:gd name="connsiteX8" fmla="*/ 0 w 2805333"/>
              <a:gd name="connsiteY8" fmla="*/ 361649 h 21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333" h="2169850">
                <a:moveTo>
                  <a:pt x="0" y="361649"/>
                </a:moveTo>
                <a:cubicBezTo>
                  <a:pt x="0" y="161916"/>
                  <a:pt x="161916" y="0"/>
                  <a:pt x="361649" y="0"/>
                </a:cubicBezTo>
                <a:lnTo>
                  <a:pt x="2443684" y="0"/>
                </a:lnTo>
                <a:cubicBezTo>
                  <a:pt x="2643417" y="0"/>
                  <a:pt x="2805333" y="161916"/>
                  <a:pt x="2805333" y="361649"/>
                </a:cubicBezTo>
                <a:lnTo>
                  <a:pt x="2805333" y="1808201"/>
                </a:lnTo>
                <a:cubicBezTo>
                  <a:pt x="2805333" y="2007934"/>
                  <a:pt x="2643417" y="2169850"/>
                  <a:pt x="2443684" y="2169850"/>
                </a:cubicBezTo>
                <a:lnTo>
                  <a:pt x="361649" y="2169850"/>
                </a:lnTo>
                <a:cubicBezTo>
                  <a:pt x="161916" y="2169850"/>
                  <a:pt x="0" y="2007934"/>
                  <a:pt x="0" y="1808201"/>
                </a:cubicBezTo>
                <a:lnTo>
                  <a:pt x="0" y="36164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4983" tIns="204983" rIns="204983" bIns="204983" numCol="1" spcCol="1270" anchor="ctr" anchorCtr="0">
            <a:noAutofit/>
          </a:bodyPr>
          <a:lstStyle/>
          <a:p>
            <a:pPr marL="0" lvl="0" indent="0" algn="ctr" defTabSz="1155700" rtl="0">
              <a:lnSpc>
                <a:spcPct val="90000"/>
              </a:lnSpc>
              <a:spcBef>
                <a:spcPct val="0"/>
              </a:spcBef>
              <a:spcAft>
                <a:spcPct val="35000"/>
              </a:spcAft>
              <a:buNone/>
            </a:pPr>
            <a:r>
              <a:rPr lang="en-US" sz="2400" kern="1200" dirty="0"/>
              <a:t>Will your tool acquire the SIM and SD card?</a:t>
            </a:r>
          </a:p>
        </p:txBody>
      </p:sp>
      <p:sp>
        <p:nvSpPr>
          <p:cNvPr id="9" name="Freeform: Shape 8">
            <a:extLst>
              <a:ext uri="{FF2B5EF4-FFF2-40B4-BE49-F238E27FC236}">
                <a16:creationId xmlns:a16="http://schemas.microsoft.com/office/drawing/2014/main" id="{D1258315-65E5-8CB4-CFB2-4F08050A7407}"/>
              </a:ext>
            </a:extLst>
          </p:cNvPr>
          <p:cNvSpPr/>
          <p:nvPr/>
        </p:nvSpPr>
        <p:spPr>
          <a:xfrm>
            <a:off x="3267959" y="2908361"/>
            <a:ext cx="2805333" cy="2169850"/>
          </a:xfrm>
          <a:custGeom>
            <a:avLst/>
            <a:gdLst>
              <a:gd name="connsiteX0" fmla="*/ 0 w 2805333"/>
              <a:gd name="connsiteY0" fmla="*/ 361649 h 2169850"/>
              <a:gd name="connsiteX1" fmla="*/ 361649 w 2805333"/>
              <a:gd name="connsiteY1" fmla="*/ 0 h 2169850"/>
              <a:gd name="connsiteX2" fmla="*/ 2443684 w 2805333"/>
              <a:gd name="connsiteY2" fmla="*/ 0 h 2169850"/>
              <a:gd name="connsiteX3" fmla="*/ 2805333 w 2805333"/>
              <a:gd name="connsiteY3" fmla="*/ 361649 h 2169850"/>
              <a:gd name="connsiteX4" fmla="*/ 2805333 w 2805333"/>
              <a:gd name="connsiteY4" fmla="*/ 1808201 h 2169850"/>
              <a:gd name="connsiteX5" fmla="*/ 2443684 w 2805333"/>
              <a:gd name="connsiteY5" fmla="*/ 2169850 h 2169850"/>
              <a:gd name="connsiteX6" fmla="*/ 361649 w 2805333"/>
              <a:gd name="connsiteY6" fmla="*/ 2169850 h 2169850"/>
              <a:gd name="connsiteX7" fmla="*/ 0 w 2805333"/>
              <a:gd name="connsiteY7" fmla="*/ 1808201 h 2169850"/>
              <a:gd name="connsiteX8" fmla="*/ 0 w 2805333"/>
              <a:gd name="connsiteY8" fmla="*/ 361649 h 21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333" h="2169850">
                <a:moveTo>
                  <a:pt x="0" y="361649"/>
                </a:moveTo>
                <a:cubicBezTo>
                  <a:pt x="0" y="161916"/>
                  <a:pt x="161916" y="0"/>
                  <a:pt x="361649" y="0"/>
                </a:cubicBezTo>
                <a:lnTo>
                  <a:pt x="2443684" y="0"/>
                </a:lnTo>
                <a:cubicBezTo>
                  <a:pt x="2643417" y="0"/>
                  <a:pt x="2805333" y="161916"/>
                  <a:pt x="2805333" y="361649"/>
                </a:cubicBezTo>
                <a:lnTo>
                  <a:pt x="2805333" y="1808201"/>
                </a:lnTo>
                <a:cubicBezTo>
                  <a:pt x="2805333" y="2007934"/>
                  <a:pt x="2643417" y="2169850"/>
                  <a:pt x="2443684" y="2169850"/>
                </a:cubicBezTo>
                <a:lnTo>
                  <a:pt x="361649" y="2169850"/>
                </a:lnTo>
                <a:cubicBezTo>
                  <a:pt x="161916" y="2169850"/>
                  <a:pt x="0" y="2007934"/>
                  <a:pt x="0" y="1808201"/>
                </a:cubicBezTo>
                <a:lnTo>
                  <a:pt x="0" y="36164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4983" tIns="204983" rIns="204983" bIns="204983" numCol="1" spcCol="1270" anchor="ctr" anchorCtr="0">
            <a:noAutofit/>
          </a:bodyPr>
          <a:lstStyle/>
          <a:p>
            <a:pPr marL="0" lvl="0" indent="0" algn="ctr" defTabSz="1155700" rtl="0">
              <a:lnSpc>
                <a:spcPct val="90000"/>
              </a:lnSpc>
              <a:spcBef>
                <a:spcPct val="0"/>
              </a:spcBef>
              <a:spcAft>
                <a:spcPct val="35000"/>
              </a:spcAft>
              <a:buNone/>
            </a:pPr>
            <a:r>
              <a:rPr lang="en-US" sz="2400" kern="1200" dirty="0"/>
              <a:t>Will the phone lock if the SIM card is removed?</a:t>
            </a:r>
          </a:p>
        </p:txBody>
      </p:sp>
      <p:sp>
        <p:nvSpPr>
          <p:cNvPr id="10" name="Freeform: Shape 9">
            <a:extLst>
              <a:ext uri="{FF2B5EF4-FFF2-40B4-BE49-F238E27FC236}">
                <a16:creationId xmlns:a16="http://schemas.microsoft.com/office/drawing/2014/main" id="{5B0700A5-B856-7C1E-74E6-E7ED8967E49A}"/>
              </a:ext>
            </a:extLst>
          </p:cNvPr>
          <p:cNvSpPr/>
          <p:nvPr/>
        </p:nvSpPr>
        <p:spPr>
          <a:xfrm>
            <a:off x="6213559" y="2908361"/>
            <a:ext cx="2805333" cy="2169850"/>
          </a:xfrm>
          <a:custGeom>
            <a:avLst/>
            <a:gdLst>
              <a:gd name="connsiteX0" fmla="*/ 0 w 2805333"/>
              <a:gd name="connsiteY0" fmla="*/ 361649 h 2169850"/>
              <a:gd name="connsiteX1" fmla="*/ 361649 w 2805333"/>
              <a:gd name="connsiteY1" fmla="*/ 0 h 2169850"/>
              <a:gd name="connsiteX2" fmla="*/ 2443684 w 2805333"/>
              <a:gd name="connsiteY2" fmla="*/ 0 h 2169850"/>
              <a:gd name="connsiteX3" fmla="*/ 2805333 w 2805333"/>
              <a:gd name="connsiteY3" fmla="*/ 361649 h 2169850"/>
              <a:gd name="connsiteX4" fmla="*/ 2805333 w 2805333"/>
              <a:gd name="connsiteY4" fmla="*/ 1808201 h 2169850"/>
              <a:gd name="connsiteX5" fmla="*/ 2443684 w 2805333"/>
              <a:gd name="connsiteY5" fmla="*/ 2169850 h 2169850"/>
              <a:gd name="connsiteX6" fmla="*/ 361649 w 2805333"/>
              <a:gd name="connsiteY6" fmla="*/ 2169850 h 2169850"/>
              <a:gd name="connsiteX7" fmla="*/ 0 w 2805333"/>
              <a:gd name="connsiteY7" fmla="*/ 1808201 h 2169850"/>
              <a:gd name="connsiteX8" fmla="*/ 0 w 2805333"/>
              <a:gd name="connsiteY8" fmla="*/ 361649 h 21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333" h="2169850">
                <a:moveTo>
                  <a:pt x="0" y="361649"/>
                </a:moveTo>
                <a:cubicBezTo>
                  <a:pt x="0" y="161916"/>
                  <a:pt x="161916" y="0"/>
                  <a:pt x="361649" y="0"/>
                </a:cubicBezTo>
                <a:lnTo>
                  <a:pt x="2443684" y="0"/>
                </a:lnTo>
                <a:cubicBezTo>
                  <a:pt x="2643417" y="0"/>
                  <a:pt x="2805333" y="161916"/>
                  <a:pt x="2805333" y="361649"/>
                </a:cubicBezTo>
                <a:lnTo>
                  <a:pt x="2805333" y="1808201"/>
                </a:lnTo>
                <a:cubicBezTo>
                  <a:pt x="2805333" y="2007934"/>
                  <a:pt x="2643417" y="2169850"/>
                  <a:pt x="2443684" y="2169850"/>
                </a:cubicBezTo>
                <a:lnTo>
                  <a:pt x="361649" y="2169850"/>
                </a:lnTo>
                <a:cubicBezTo>
                  <a:pt x="161916" y="2169850"/>
                  <a:pt x="0" y="2007934"/>
                  <a:pt x="0" y="1808201"/>
                </a:cubicBezTo>
                <a:lnTo>
                  <a:pt x="0" y="36164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04983" tIns="204983" rIns="204983" bIns="204983" numCol="1" spcCol="1270" anchor="ctr" anchorCtr="0">
            <a:noAutofit/>
          </a:bodyPr>
          <a:lstStyle/>
          <a:p>
            <a:pPr marL="0" lvl="0" indent="0" algn="ctr" defTabSz="1155700" rtl="0">
              <a:lnSpc>
                <a:spcPct val="90000"/>
              </a:lnSpc>
              <a:spcBef>
                <a:spcPct val="0"/>
              </a:spcBef>
              <a:spcAft>
                <a:spcPct val="35000"/>
              </a:spcAft>
              <a:buNone/>
            </a:pPr>
            <a:r>
              <a:rPr lang="en-US" sz="2400" kern="1200" dirty="0"/>
              <a:t>What will change if the data is pulled through the device?</a:t>
            </a:r>
          </a:p>
        </p:txBody>
      </p:sp>
      <p:sp>
        <p:nvSpPr>
          <p:cNvPr id="11" name="Freeform: Shape 10">
            <a:extLst>
              <a:ext uri="{FF2B5EF4-FFF2-40B4-BE49-F238E27FC236}">
                <a16:creationId xmlns:a16="http://schemas.microsoft.com/office/drawing/2014/main" id="{D985286F-7D7D-F78D-3CAA-C5EFE5E2ED41}"/>
              </a:ext>
            </a:extLst>
          </p:cNvPr>
          <p:cNvSpPr/>
          <p:nvPr/>
        </p:nvSpPr>
        <p:spPr>
          <a:xfrm>
            <a:off x="9159160" y="2908361"/>
            <a:ext cx="2805333" cy="2169850"/>
          </a:xfrm>
          <a:custGeom>
            <a:avLst/>
            <a:gdLst>
              <a:gd name="connsiteX0" fmla="*/ 0 w 2805333"/>
              <a:gd name="connsiteY0" fmla="*/ 361649 h 2169850"/>
              <a:gd name="connsiteX1" fmla="*/ 361649 w 2805333"/>
              <a:gd name="connsiteY1" fmla="*/ 0 h 2169850"/>
              <a:gd name="connsiteX2" fmla="*/ 2443684 w 2805333"/>
              <a:gd name="connsiteY2" fmla="*/ 0 h 2169850"/>
              <a:gd name="connsiteX3" fmla="*/ 2805333 w 2805333"/>
              <a:gd name="connsiteY3" fmla="*/ 361649 h 2169850"/>
              <a:gd name="connsiteX4" fmla="*/ 2805333 w 2805333"/>
              <a:gd name="connsiteY4" fmla="*/ 1808201 h 2169850"/>
              <a:gd name="connsiteX5" fmla="*/ 2443684 w 2805333"/>
              <a:gd name="connsiteY5" fmla="*/ 2169850 h 2169850"/>
              <a:gd name="connsiteX6" fmla="*/ 361649 w 2805333"/>
              <a:gd name="connsiteY6" fmla="*/ 2169850 h 2169850"/>
              <a:gd name="connsiteX7" fmla="*/ 0 w 2805333"/>
              <a:gd name="connsiteY7" fmla="*/ 1808201 h 2169850"/>
              <a:gd name="connsiteX8" fmla="*/ 0 w 2805333"/>
              <a:gd name="connsiteY8" fmla="*/ 361649 h 21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333" h="2169850">
                <a:moveTo>
                  <a:pt x="0" y="361649"/>
                </a:moveTo>
                <a:cubicBezTo>
                  <a:pt x="0" y="161916"/>
                  <a:pt x="161916" y="0"/>
                  <a:pt x="361649" y="0"/>
                </a:cubicBezTo>
                <a:lnTo>
                  <a:pt x="2443684" y="0"/>
                </a:lnTo>
                <a:cubicBezTo>
                  <a:pt x="2643417" y="0"/>
                  <a:pt x="2805333" y="161916"/>
                  <a:pt x="2805333" y="361649"/>
                </a:cubicBezTo>
                <a:lnTo>
                  <a:pt x="2805333" y="1808201"/>
                </a:lnTo>
                <a:cubicBezTo>
                  <a:pt x="2805333" y="2007934"/>
                  <a:pt x="2643417" y="2169850"/>
                  <a:pt x="2443684" y="2169850"/>
                </a:cubicBezTo>
                <a:lnTo>
                  <a:pt x="361649" y="2169850"/>
                </a:lnTo>
                <a:cubicBezTo>
                  <a:pt x="161916" y="2169850"/>
                  <a:pt x="0" y="2007934"/>
                  <a:pt x="0" y="1808201"/>
                </a:cubicBezTo>
                <a:lnTo>
                  <a:pt x="0" y="36164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4983" tIns="204983" rIns="204983" bIns="204983" numCol="1" spcCol="1270" anchor="ctr" anchorCtr="0">
            <a:noAutofit/>
          </a:bodyPr>
          <a:lstStyle/>
          <a:p>
            <a:pPr marL="0" lvl="0" indent="0" algn="ctr" defTabSz="1155700" rtl="0">
              <a:lnSpc>
                <a:spcPct val="90000"/>
              </a:lnSpc>
              <a:spcBef>
                <a:spcPct val="0"/>
              </a:spcBef>
              <a:spcAft>
                <a:spcPct val="35000"/>
              </a:spcAft>
              <a:buNone/>
            </a:pPr>
            <a:r>
              <a:rPr lang="en-US" sz="2400" kern="1200" dirty="0"/>
              <a:t>What if you   miss it?</a:t>
            </a:r>
          </a:p>
        </p:txBody>
      </p:sp>
    </p:spTree>
    <p:extLst>
      <p:ext uri="{BB962C8B-B14F-4D97-AF65-F5344CB8AC3E}">
        <p14:creationId xmlns:p14="http://schemas.microsoft.com/office/powerpoint/2010/main" val="3017308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1CA74-89A9-A00D-E790-65191BB157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C0B648-FBDB-956F-AB4C-B880940AB2B0}"/>
              </a:ext>
            </a:extLst>
          </p:cNvPr>
          <p:cNvSpPr>
            <a:spLocks noGrp="1"/>
          </p:cNvSpPr>
          <p:nvPr>
            <p:ph type="title"/>
          </p:nvPr>
        </p:nvSpPr>
        <p:spPr/>
        <p:txBody>
          <a:bodyPr/>
          <a:lstStyle/>
          <a:p>
            <a:r>
              <a:rPr lang="en-US" dirty="0"/>
              <a:t>SD Cards Defined</a:t>
            </a:r>
          </a:p>
        </p:txBody>
      </p:sp>
      <p:sp>
        <p:nvSpPr>
          <p:cNvPr id="2" name="Slide Number Placeholder 1">
            <a:extLst>
              <a:ext uri="{FF2B5EF4-FFF2-40B4-BE49-F238E27FC236}">
                <a16:creationId xmlns:a16="http://schemas.microsoft.com/office/drawing/2014/main" id="{40EA5AAD-7986-CFC7-913C-90B6E4189213}"/>
              </a:ext>
            </a:extLst>
          </p:cNvPr>
          <p:cNvSpPr>
            <a:spLocks noGrp="1"/>
          </p:cNvSpPr>
          <p:nvPr>
            <p:ph type="sldNum" sz="quarter" idx="15"/>
          </p:nvPr>
        </p:nvSpPr>
        <p:spPr/>
        <p:txBody>
          <a:bodyPr/>
          <a:lstStyle/>
          <a:p>
            <a:fld id="{0EBA9DDB-6B4F-E349-9000-1D5D9A9CB687}" type="slidenum">
              <a:rPr lang="en-US" smtClean="0"/>
              <a:pPr/>
              <a:t>31</a:t>
            </a:fld>
            <a:endParaRPr lang="en-US" dirty="0"/>
          </a:p>
        </p:txBody>
      </p:sp>
      <p:graphicFrame>
        <p:nvGraphicFramePr>
          <p:cNvPr id="6" name="Content Placeholder 4">
            <a:extLst>
              <a:ext uri="{FF2B5EF4-FFF2-40B4-BE49-F238E27FC236}">
                <a16:creationId xmlns:a16="http://schemas.microsoft.com/office/drawing/2014/main" id="{EC259B9E-AFC2-112B-8A0A-9D9C89B1221C}"/>
              </a:ext>
            </a:extLst>
          </p:cNvPr>
          <p:cNvGraphicFramePr>
            <a:graphicFrameLocks noGrp="1"/>
          </p:cNvGraphicFramePr>
          <p:nvPr>
            <p:ph sz="quarter" idx="12"/>
            <p:extLst>
              <p:ext uri="{D42A27DB-BD31-4B8C-83A1-F6EECF244321}">
                <p14:modId xmlns:p14="http://schemas.microsoft.com/office/powerpoint/2010/main" val="3561259653"/>
              </p:ext>
            </p:extLst>
          </p:nvPr>
        </p:nvGraphicFramePr>
        <p:xfrm>
          <a:off x="428625" y="1233488"/>
          <a:ext cx="11334750" cy="54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967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E8714-46A4-70DA-0AF7-73633697CA9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AD786F8-7859-4A08-4679-22C75CF7B322}"/>
              </a:ext>
            </a:extLst>
          </p:cNvPr>
          <p:cNvSpPr>
            <a:spLocks noGrp="1"/>
          </p:cNvSpPr>
          <p:nvPr>
            <p:ph type="title"/>
          </p:nvPr>
        </p:nvSpPr>
        <p:spPr/>
        <p:txBody>
          <a:bodyPr/>
          <a:lstStyle/>
          <a:p>
            <a:r>
              <a:rPr lang="en-US" dirty="0"/>
              <a:t>SD Cards Analysis</a:t>
            </a:r>
          </a:p>
        </p:txBody>
      </p:sp>
      <p:sp>
        <p:nvSpPr>
          <p:cNvPr id="3" name="Slide Number Placeholder 2">
            <a:extLst>
              <a:ext uri="{FF2B5EF4-FFF2-40B4-BE49-F238E27FC236}">
                <a16:creationId xmlns:a16="http://schemas.microsoft.com/office/drawing/2014/main" id="{739BD6E7-7635-6979-C803-3AFE359869FB}"/>
              </a:ext>
            </a:extLst>
          </p:cNvPr>
          <p:cNvSpPr>
            <a:spLocks noGrp="1"/>
          </p:cNvSpPr>
          <p:nvPr>
            <p:ph type="sldNum" sz="quarter" idx="15"/>
          </p:nvPr>
        </p:nvSpPr>
        <p:spPr/>
        <p:txBody>
          <a:bodyPr/>
          <a:lstStyle/>
          <a:p>
            <a:fld id="{0EBA9DDB-6B4F-E349-9000-1D5D9A9CB687}" type="slidenum">
              <a:rPr lang="en-US" smtClean="0"/>
              <a:pPr/>
              <a:t>32</a:t>
            </a:fld>
            <a:endParaRPr lang="en-US" dirty="0"/>
          </a:p>
        </p:txBody>
      </p:sp>
      <p:pic>
        <p:nvPicPr>
          <p:cNvPr id="5" name="Content Placeholder 5" descr="FileSystem.jpg">
            <a:extLst>
              <a:ext uri="{FF2B5EF4-FFF2-40B4-BE49-F238E27FC236}">
                <a16:creationId xmlns:a16="http://schemas.microsoft.com/office/drawing/2014/main" id="{FBCE4244-40E0-42D7-E188-C9AF749C5E57}"/>
              </a:ext>
            </a:extLst>
          </p:cNvPr>
          <p:cNvPicPr>
            <a:picLocks noChangeAspect="1"/>
          </p:cNvPicPr>
          <p:nvPr/>
        </p:nvPicPr>
        <p:blipFill>
          <a:blip r:embed="rId3"/>
          <a:stretch>
            <a:fillRect/>
          </a:stretch>
        </p:blipFill>
        <p:spPr>
          <a:xfrm>
            <a:off x="1240994" y="1274617"/>
            <a:ext cx="3711066" cy="5306291"/>
          </a:xfrm>
          <a:prstGeom prst="rect">
            <a:avLst/>
          </a:prstGeom>
          <a:ln>
            <a:solidFill>
              <a:schemeClr val="tx1">
                <a:lumMod val="50000"/>
                <a:lumOff val="50000"/>
              </a:schemeClr>
            </a:solidFill>
          </a:ln>
        </p:spPr>
      </p:pic>
      <p:pic>
        <p:nvPicPr>
          <p:cNvPr id="6" name="Content Placeholder 5" descr="Deleted_data.jpg">
            <a:extLst>
              <a:ext uri="{FF2B5EF4-FFF2-40B4-BE49-F238E27FC236}">
                <a16:creationId xmlns:a16="http://schemas.microsoft.com/office/drawing/2014/main" id="{C76395F1-1362-C28B-DF92-CCF4D2A849A8}"/>
              </a:ext>
            </a:extLst>
          </p:cNvPr>
          <p:cNvPicPr>
            <a:picLocks noChangeAspect="1"/>
          </p:cNvPicPr>
          <p:nvPr/>
        </p:nvPicPr>
        <p:blipFill>
          <a:blip r:embed="rId4"/>
          <a:stretch>
            <a:fillRect/>
          </a:stretch>
        </p:blipFill>
        <p:spPr>
          <a:xfrm>
            <a:off x="5539347" y="1274617"/>
            <a:ext cx="5411659" cy="5306291"/>
          </a:xfrm>
          <a:prstGeom prst="rect">
            <a:avLst/>
          </a:prstGeom>
          <a:ln>
            <a:solidFill>
              <a:schemeClr val="tx1"/>
            </a:solidFill>
          </a:ln>
        </p:spPr>
      </p:pic>
      <p:sp>
        <p:nvSpPr>
          <p:cNvPr id="7" name="Rectangle 6">
            <a:extLst>
              <a:ext uri="{FF2B5EF4-FFF2-40B4-BE49-F238E27FC236}">
                <a16:creationId xmlns:a16="http://schemas.microsoft.com/office/drawing/2014/main" id="{FE1E548E-C9F6-AD29-B777-3F01AEA99719}"/>
              </a:ext>
            </a:extLst>
          </p:cNvPr>
          <p:cNvSpPr/>
          <p:nvPr/>
        </p:nvSpPr>
        <p:spPr>
          <a:xfrm>
            <a:off x="9747896" y="3053434"/>
            <a:ext cx="323165" cy="170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092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84A8A2-4603-278B-8A13-681028E2A780}"/>
            </a:ext>
          </a:extLst>
        </p:cNvPr>
        <p:cNvGrpSpPr/>
        <p:nvPr/>
      </p:nvGrpSpPr>
      <p:grpSpPr>
        <a:xfrm>
          <a:off x="0" y="0"/>
          <a:ext cx="0" cy="0"/>
          <a:chOff x="0" y="0"/>
          <a:chExt cx="0" cy="0"/>
        </a:xfrm>
      </p:grpSpPr>
    </p:spTree>
    <p:extLst>
      <p:ext uri="{BB962C8B-B14F-4D97-AF65-F5344CB8AC3E}">
        <p14:creationId xmlns:p14="http://schemas.microsoft.com/office/powerpoint/2010/main" val="3370049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1B0404-0A11-53CA-7AA4-226ACCF6A2A1}"/>
            </a:ext>
          </a:extLst>
        </p:cNvPr>
        <p:cNvGrpSpPr/>
        <p:nvPr/>
      </p:nvGrpSpPr>
      <p:grpSpPr>
        <a:xfrm>
          <a:off x="0" y="0"/>
          <a:ext cx="0" cy="0"/>
          <a:chOff x="0" y="0"/>
          <a:chExt cx="0" cy="0"/>
        </a:xfrm>
      </p:grpSpPr>
    </p:spTree>
    <p:extLst>
      <p:ext uri="{BB962C8B-B14F-4D97-AF65-F5344CB8AC3E}">
        <p14:creationId xmlns:p14="http://schemas.microsoft.com/office/powerpoint/2010/main" val="1802673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51BB84-4E3E-6E87-2AE2-CE550CEAB05C}"/>
            </a:ext>
          </a:extLst>
        </p:cNvPr>
        <p:cNvGrpSpPr/>
        <p:nvPr/>
      </p:nvGrpSpPr>
      <p:grpSpPr>
        <a:xfrm>
          <a:off x="0" y="0"/>
          <a:ext cx="0" cy="0"/>
          <a:chOff x="0" y="0"/>
          <a:chExt cx="0" cy="0"/>
        </a:xfrm>
      </p:grpSpPr>
    </p:spTree>
    <p:extLst>
      <p:ext uri="{BB962C8B-B14F-4D97-AF65-F5344CB8AC3E}">
        <p14:creationId xmlns:p14="http://schemas.microsoft.com/office/powerpoint/2010/main" val="399079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4B240-9639-4AFF-612A-A0E0B2AC3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8A434-20DB-4B85-98F2-5FA640FDBEE7}"/>
              </a:ext>
            </a:extLst>
          </p:cNvPr>
          <p:cNvSpPr>
            <a:spLocks noGrp="1"/>
          </p:cNvSpPr>
          <p:nvPr>
            <p:ph type="title"/>
          </p:nvPr>
        </p:nvSpPr>
        <p:spPr/>
        <p:txBody>
          <a:bodyPr/>
          <a:lstStyle/>
          <a:p>
            <a:r>
              <a:rPr lang="en-US" dirty="0"/>
              <a:t>Media Card Encryption</a:t>
            </a:r>
          </a:p>
        </p:txBody>
      </p:sp>
      <p:sp>
        <p:nvSpPr>
          <p:cNvPr id="4" name="Slide Number Placeholder 5">
            <a:extLst>
              <a:ext uri="{FF2B5EF4-FFF2-40B4-BE49-F238E27FC236}">
                <a16:creationId xmlns:a16="http://schemas.microsoft.com/office/drawing/2014/main" id="{405A8592-AB4D-786A-9971-B2E453F2E90A}"/>
              </a:ext>
            </a:extLst>
          </p:cNvPr>
          <p:cNvSpPr>
            <a:spLocks noGrp="1"/>
          </p:cNvSpPr>
          <p:nvPr>
            <p:ph type="sldNum" sz="quarter" idx="15"/>
          </p:nvPr>
        </p:nvSpPr>
        <p:spPr/>
        <p:txBody>
          <a:bodyPr/>
          <a:lstStyle/>
          <a:p>
            <a:fld id="{0EBA9DDB-6B4F-E349-9000-1D5D9A9CB687}" type="slidenum">
              <a:rPr lang="en-US" smtClean="0"/>
              <a:pPr/>
              <a:t>36</a:t>
            </a:fld>
            <a:endParaRPr lang="en-US" dirty="0"/>
          </a:p>
        </p:txBody>
      </p:sp>
      <p:sp>
        <p:nvSpPr>
          <p:cNvPr id="3" name="Content Placeholder 2">
            <a:extLst>
              <a:ext uri="{FF2B5EF4-FFF2-40B4-BE49-F238E27FC236}">
                <a16:creationId xmlns:a16="http://schemas.microsoft.com/office/drawing/2014/main" id="{D2802676-F3DA-9CAB-C05F-FD2C161D4F8A}"/>
              </a:ext>
            </a:extLst>
          </p:cNvPr>
          <p:cNvSpPr>
            <a:spLocks noGrp="1"/>
          </p:cNvSpPr>
          <p:nvPr>
            <p:ph sz="quarter" idx="12"/>
          </p:nvPr>
        </p:nvSpPr>
        <p:spPr>
          <a:xfrm>
            <a:off x="428625" y="1233488"/>
            <a:ext cx="7198299" cy="5472111"/>
          </a:xfrm>
        </p:spPr>
        <p:txBody>
          <a:bodyPr>
            <a:noAutofit/>
          </a:bodyPr>
          <a:lstStyle/>
          <a:p>
            <a:r>
              <a:rPr lang="en-US" dirty="0"/>
              <a:t>Media card encryption is tied to device passcode.</a:t>
            </a:r>
          </a:p>
          <a:p>
            <a:r>
              <a:rPr lang="en-US" dirty="0"/>
              <a:t>Change settings if you have access to device.</a:t>
            </a:r>
          </a:p>
          <a:p>
            <a:r>
              <a:rPr lang="en-US" dirty="0"/>
              <a:t>Without the original device, encrypted media cards are inaccessible.</a:t>
            </a:r>
          </a:p>
          <a:p>
            <a:endParaRPr lang="en-US" dirty="0"/>
          </a:p>
        </p:txBody>
      </p:sp>
      <p:grpSp>
        <p:nvGrpSpPr>
          <p:cNvPr id="15" name="Group 14">
            <a:extLst>
              <a:ext uri="{FF2B5EF4-FFF2-40B4-BE49-F238E27FC236}">
                <a16:creationId xmlns:a16="http://schemas.microsoft.com/office/drawing/2014/main" id="{2FD7DB23-2420-EA01-1EC0-82B080667BC8}"/>
              </a:ext>
            </a:extLst>
          </p:cNvPr>
          <p:cNvGrpSpPr/>
          <p:nvPr/>
        </p:nvGrpSpPr>
        <p:grpSpPr>
          <a:xfrm>
            <a:off x="2304260" y="1316181"/>
            <a:ext cx="9545785" cy="5389418"/>
            <a:chOff x="162080" y="1049037"/>
            <a:chExt cx="8151677" cy="4316457"/>
          </a:xfrm>
        </p:grpSpPr>
        <p:pic>
          <p:nvPicPr>
            <p:cNvPr id="6" name="Picture 5">
              <a:extLst>
                <a:ext uri="{FF2B5EF4-FFF2-40B4-BE49-F238E27FC236}">
                  <a16:creationId xmlns:a16="http://schemas.microsoft.com/office/drawing/2014/main" id="{32DDD69F-DA91-E0A0-6B51-47B313E389B5}"/>
                </a:ext>
              </a:extLst>
            </p:cNvPr>
            <p:cNvPicPr>
              <a:picLocks noChangeAspect="1"/>
            </p:cNvPicPr>
            <p:nvPr/>
          </p:nvPicPr>
          <p:blipFill rotWithShape="1">
            <a:blip r:embed="rId3"/>
            <a:srcRect l="-1" r="2642" b="33461"/>
            <a:stretch/>
          </p:blipFill>
          <p:spPr>
            <a:xfrm>
              <a:off x="3690829" y="3032668"/>
              <a:ext cx="3867246" cy="2332826"/>
            </a:xfrm>
            <a:prstGeom prst="rect">
              <a:avLst/>
            </a:prstGeom>
            <a:ln>
              <a:solidFill>
                <a:schemeClr val="tx1"/>
              </a:solidFill>
            </a:ln>
          </p:spPr>
        </p:pic>
        <p:pic>
          <p:nvPicPr>
            <p:cNvPr id="7" name="Picture 6">
              <a:extLst>
                <a:ext uri="{FF2B5EF4-FFF2-40B4-BE49-F238E27FC236}">
                  <a16:creationId xmlns:a16="http://schemas.microsoft.com/office/drawing/2014/main" id="{008F0305-EF2B-AC18-8E45-96C6806B7A3E}"/>
                </a:ext>
              </a:extLst>
            </p:cNvPr>
            <p:cNvPicPr>
              <a:picLocks noChangeAspect="1"/>
            </p:cNvPicPr>
            <p:nvPr/>
          </p:nvPicPr>
          <p:blipFill rotWithShape="1">
            <a:blip r:embed="rId4"/>
            <a:srcRect r="4063" b="25818"/>
            <a:stretch/>
          </p:blipFill>
          <p:spPr>
            <a:xfrm>
              <a:off x="162080" y="3032668"/>
              <a:ext cx="3467941" cy="2332826"/>
            </a:xfrm>
            <a:prstGeom prst="rect">
              <a:avLst/>
            </a:prstGeom>
            <a:ln>
              <a:solidFill>
                <a:schemeClr val="tx1"/>
              </a:solidFill>
            </a:ln>
          </p:spPr>
        </p:pic>
        <p:sp>
          <p:nvSpPr>
            <p:cNvPr id="8" name="Rectangle 7">
              <a:extLst>
                <a:ext uri="{FF2B5EF4-FFF2-40B4-BE49-F238E27FC236}">
                  <a16:creationId xmlns:a16="http://schemas.microsoft.com/office/drawing/2014/main" id="{9A7B7D51-DA57-99F5-AF48-37AF679BEEF7}"/>
                </a:ext>
              </a:extLst>
            </p:cNvPr>
            <p:cNvSpPr/>
            <p:nvPr/>
          </p:nvSpPr>
          <p:spPr>
            <a:xfrm rot="20342296">
              <a:off x="335874" y="4024869"/>
              <a:ext cx="3031599"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Encrypted</a:t>
              </a:r>
            </a:p>
          </p:txBody>
        </p:sp>
        <p:sp>
          <p:nvSpPr>
            <p:cNvPr id="9" name="Rectangle 8">
              <a:extLst>
                <a:ext uri="{FF2B5EF4-FFF2-40B4-BE49-F238E27FC236}">
                  <a16:creationId xmlns:a16="http://schemas.microsoft.com/office/drawing/2014/main" id="{5A408047-28F2-ED3E-1867-124C4FEEB0D1}"/>
                </a:ext>
              </a:extLst>
            </p:cNvPr>
            <p:cNvSpPr/>
            <p:nvPr/>
          </p:nvSpPr>
          <p:spPr>
            <a:xfrm rot="20342296">
              <a:off x="4176651" y="4017289"/>
              <a:ext cx="3070071" cy="923330"/>
            </a:xfrm>
            <a:prstGeom prst="rect">
              <a:avLst/>
            </a:prstGeom>
            <a:noFill/>
          </p:spPr>
          <p:txBody>
            <a:bodyPr wrap="none" lIns="91440" tIns="45720" rIns="91440" bIns="45720">
              <a:spAutoFit/>
            </a:bodyPr>
            <a:lstStyle/>
            <a:p>
              <a:pPr algn="ctr"/>
              <a:r>
                <a:rPr lang="en-US" sz="5400" b="0" dirty="0">
                  <a:ln w="0"/>
                  <a:solidFill>
                    <a:srgbClr val="00B050"/>
                  </a:solidFill>
                  <a:effectLst>
                    <a:outerShdw blurRad="38100" dist="19050" dir="2700000" algn="tl" rotWithShape="0">
                      <a:schemeClr val="dk1">
                        <a:alpha val="40000"/>
                      </a:schemeClr>
                    </a:outerShdw>
                  </a:effectLst>
                </a:rPr>
                <a:t>De</a:t>
              </a:r>
              <a:r>
                <a:rPr lang="en-US" sz="5400" b="0" cap="none" spc="0" dirty="0">
                  <a:ln w="0"/>
                  <a:solidFill>
                    <a:srgbClr val="00B050"/>
                  </a:solidFill>
                  <a:effectLst>
                    <a:outerShdw blurRad="38100" dist="19050" dir="2700000" algn="tl" rotWithShape="0">
                      <a:schemeClr val="dk1">
                        <a:alpha val="40000"/>
                      </a:schemeClr>
                    </a:outerShdw>
                  </a:effectLst>
                </a:rPr>
                <a:t>crypted</a:t>
              </a:r>
            </a:p>
          </p:txBody>
        </p:sp>
        <p:pic>
          <p:nvPicPr>
            <p:cNvPr id="10" name="Picture 9">
              <a:extLst>
                <a:ext uri="{FF2B5EF4-FFF2-40B4-BE49-F238E27FC236}">
                  <a16:creationId xmlns:a16="http://schemas.microsoft.com/office/drawing/2014/main" id="{E17F65B7-EF1F-FFC6-F9A0-01E7275C4AB9}"/>
                </a:ext>
              </a:extLst>
            </p:cNvPr>
            <p:cNvPicPr>
              <a:picLocks noChangeAspect="1"/>
            </p:cNvPicPr>
            <p:nvPr/>
          </p:nvPicPr>
          <p:blipFill>
            <a:blip r:embed="rId5"/>
            <a:stretch>
              <a:fillRect/>
            </a:stretch>
          </p:blipFill>
          <p:spPr>
            <a:xfrm>
              <a:off x="4658583" y="1049037"/>
              <a:ext cx="1070215" cy="2259343"/>
            </a:xfrm>
            <a:prstGeom prst="rect">
              <a:avLst/>
            </a:prstGeom>
            <a:ln>
              <a:solidFill>
                <a:schemeClr val="tx1"/>
              </a:solidFill>
            </a:ln>
          </p:spPr>
        </p:pic>
        <p:pic>
          <p:nvPicPr>
            <p:cNvPr id="11" name="Picture 10">
              <a:extLst>
                <a:ext uri="{FF2B5EF4-FFF2-40B4-BE49-F238E27FC236}">
                  <a16:creationId xmlns:a16="http://schemas.microsoft.com/office/drawing/2014/main" id="{C9D09E82-5334-FED7-2DFF-ECAB0E8CC1B7}"/>
                </a:ext>
              </a:extLst>
            </p:cNvPr>
            <p:cNvPicPr>
              <a:picLocks noChangeAspect="1"/>
            </p:cNvPicPr>
            <p:nvPr/>
          </p:nvPicPr>
          <p:blipFill>
            <a:blip r:embed="rId6"/>
            <a:stretch>
              <a:fillRect/>
            </a:stretch>
          </p:blipFill>
          <p:spPr>
            <a:xfrm>
              <a:off x="5951063" y="1057562"/>
              <a:ext cx="1070215" cy="2259342"/>
            </a:xfrm>
            <a:prstGeom prst="rect">
              <a:avLst/>
            </a:prstGeom>
            <a:ln>
              <a:solidFill>
                <a:schemeClr val="tx1"/>
              </a:solidFill>
            </a:ln>
          </p:spPr>
        </p:pic>
        <p:pic>
          <p:nvPicPr>
            <p:cNvPr id="12" name="Picture 11">
              <a:extLst>
                <a:ext uri="{FF2B5EF4-FFF2-40B4-BE49-F238E27FC236}">
                  <a16:creationId xmlns:a16="http://schemas.microsoft.com/office/drawing/2014/main" id="{67B58E19-0E2D-F13A-E1C9-3429D6F9448F}"/>
                </a:ext>
              </a:extLst>
            </p:cNvPr>
            <p:cNvPicPr>
              <a:picLocks noChangeAspect="1"/>
            </p:cNvPicPr>
            <p:nvPr/>
          </p:nvPicPr>
          <p:blipFill>
            <a:blip r:embed="rId7"/>
            <a:stretch>
              <a:fillRect/>
            </a:stretch>
          </p:blipFill>
          <p:spPr>
            <a:xfrm>
              <a:off x="7243543" y="1057562"/>
              <a:ext cx="1070214" cy="2259340"/>
            </a:xfrm>
            <a:prstGeom prst="rect">
              <a:avLst/>
            </a:prstGeom>
            <a:ln>
              <a:solidFill>
                <a:schemeClr val="tx1"/>
              </a:solidFill>
            </a:ln>
          </p:spPr>
        </p:pic>
        <p:sp>
          <p:nvSpPr>
            <p:cNvPr id="13" name="Rectangle: Rounded Corners 12">
              <a:extLst>
                <a:ext uri="{FF2B5EF4-FFF2-40B4-BE49-F238E27FC236}">
                  <a16:creationId xmlns:a16="http://schemas.microsoft.com/office/drawing/2014/main" id="{2277D21B-72FB-5334-BC36-4D9B1F9F356B}"/>
                </a:ext>
              </a:extLst>
            </p:cNvPr>
            <p:cNvSpPr/>
            <p:nvPr/>
          </p:nvSpPr>
          <p:spPr>
            <a:xfrm>
              <a:off x="4707399" y="2014137"/>
              <a:ext cx="958883" cy="2323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36444F9-B694-3E71-974A-CCC3970209FE}"/>
                </a:ext>
              </a:extLst>
            </p:cNvPr>
            <p:cNvSpPr/>
            <p:nvPr/>
          </p:nvSpPr>
          <p:spPr>
            <a:xfrm>
              <a:off x="5961343" y="1724326"/>
              <a:ext cx="958883" cy="2323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4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18A527-FA36-BE31-4BD4-757D1C0A7DE8}"/>
            </a:ext>
          </a:extLst>
        </p:cNvPr>
        <p:cNvGrpSpPr/>
        <p:nvPr/>
      </p:nvGrpSpPr>
      <p:grpSpPr>
        <a:xfrm>
          <a:off x="0" y="0"/>
          <a:ext cx="0" cy="0"/>
          <a:chOff x="0" y="0"/>
          <a:chExt cx="0" cy="0"/>
        </a:xfrm>
      </p:grpSpPr>
    </p:spTree>
    <p:extLst>
      <p:ext uri="{BB962C8B-B14F-4D97-AF65-F5344CB8AC3E}">
        <p14:creationId xmlns:p14="http://schemas.microsoft.com/office/powerpoint/2010/main" val="956929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86361-A238-33B1-95DD-6C6F3216D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D32C7-C83A-E12C-3CF8-CBFE9B137483}"/>
              </a:ext>
            </a:extLst>
          </p:cNvPr>
          <p:cNvSpPr>
            <a:spLocks noGrp="1"/>
          </p:cNvSpPr>
          <p:nvPr>
            <p:ph type="title"/>
          </p:nvPr>
        </p:nvSpPr>
        <p:spPr/>
        <p:txBody>
          <a:bodyPr/>
          <a:lstStyle/>
          <a:p>
            <a:r>
              <a:rPr lang="en-US" dirty="0"/>
              <a:t>Researching Components</a:t>
            </a:r>
          </a:p>
        </p:txBody>
      </p:sp>
      <p:sp>
        <p:nvSpPr>
          <p:cNvPr id="4" name="Slide Number Placeholder 5">
            <a:extLst>
              <a:ext uri="{FF2B5EF4-FFF2-40B4-BE49-F238E27FC236}">
                <a16:creationId xmlns:a16="http://schemas.microsoft.com/office/drawing/2014/main" id="{BCB72AA2-CA7A-0A49-84F9-FED4D43FEB93}"/>
              </a:ext>
            </a:extLst>
          </p:cNvPr>
          <p:cNvSpPr>
            <a:spLocks noGrp="1"/>
          </p:cNvSpPr>
          <p:nvPr>
            <p:ph type="sldNum" sz="quarter" idx="15"/>
          </p:nvPr>
        </p:nvSpPr>
        <p:spPr/>
        <p:txBody>
          <a:bodyPr/>
          <a:lstStyle/>
          <a:p>
            <a:fld id="{0EBA9DDB-6B4F-E349-9000-1D5D9A9CB687}" type="slidenum">
              <a:rPr lang="en-US" smtClean="0"/>
              <a:pPr/>
              <a:t>38</a:t>
            </a:fld>
            <a:endParaRPr lang="en-US" dirty="0"/>
          </a:p>
        </p:txBody>
      </p:sp>
      <p:sp>
        <p:nvSpPr>
          <p:cNvPr id="3" name="Content Placeholder 2">
            <a:extLst>
              <a:ext uri="{FF2B5EF4-FFF2-40B4-BE49-F238E27FC236}">
                <a16:creationId xmlns:a16="http://schemas.microsoft.com/office/drawing/2014/main" id="{A2A4C1C0-A1AC-2488-294F-FB99006319C9}"/>
              </a:ext>
            </a:extLst>
          </p:cNvPr>
          <p:cNvSpPr>
            <a:spLocks noGrp="1"/>
          </p:cNvSpPr>
          <p:nvPr>
            <p:ph sz="quarter" idx="12"/>
          </p:nvPr>
        </p:nvSpPr>
        <p:spPr/>
        <p:txBody>
          <a:bodyPr>
            <a:noAutofit/>
          </a:bodyPr>
          <a:lstStyle/>
          <a:p>
            <a:r>
              <a:rPr lang="en-US" dirty="0"/>
              <a:t>It is always a good idea to research your particular device if you are unfamiliar with its components.</a:t>
            </a:r>
          </a:p>
          <a:p>
            <a:r>
              <a:rPr lang="en-US" dirty="0" err="1"/>
              <a:t>Phonescoop</a:t>
            </a:r>
            <a:r>
              <a:rPr lang="en-US" dirty="0"/>
              <a:t> and </a:t>
            </a:r>
            <a:r>
              <a:rPr lang="en-US" dirty="0" err="1"/>
              <a:t>GSMArena</a:t>
            </a:r>
            <a:r>
              <a:rPr lang="en-US" dirty="0"/>
              <a:t> are two sites that provide relevant information.</a:t>
            </a:r>
          </a:p>
        </p:txBody>
      </p:sp>
      <p:pic>
        <p:nvPicPr>
          <p:cNvPr id="16" name="Picture 15">
            <a:extLst>
              <a:ext uri="{FF2B5EF4-FFF2-40B4-BE49-F238E27FC236}">
                <a16:creationId xmlns:a16="http://schemas.microsoft.com/office/drawing/2014/main" id="{2BFF11A6-D789-C421-E161-60ACFB165606}"/>
              </a:ext>
            </a:extLst>
          </p:cNvPr>
          <p:cNvPicPr>
            <a:picLocks noChangeAspect="1"/>
          </p:cNvPicPr>
          <p:nvPr/>
        </p:nvPicPr>
        <p:blipFill>
          <a:blip r:embed="rId3"/>
          <a:stretch>
            <a:fillRect/>
          </a:stretch>
        </p:blipFill>
        <p:spPr>
          <a:xfrm>
            <a:off x="6095999" y="2526259"/>
            <a:ext cx="5649433" cy="4108679"/>
          </a:xfrm>
          <a:prstGeom prst="rect">
            <a:avLst/>
          </a:prstGeom>
          <a:ln>
            <a:solidFill>
              <a:schemeClr val="tx1"/>
            </a:solidFill>
          </a:ln>
        </p:spPr>
      </p:pic>
      <p:pic>
        <p:nvPicPr>
          <p:cNvPr id="18" name="Picture 17">
            <a:extLst>
              <a:ext uri="{FF2B5EF4-FFF2-40B4-BE49-F238E27FC236}">
                <a16:creationId xmlns:a16="http://schemas.microsoft.com/office/drawing/2014/main" id="{10EF3B63-117E-BBB3-EC22-BC55CDC961C4}"/>
              </a:ext>
            </a:extLst>
          </p:cNvPr>
          <p:cNvPicPr>
            <a:picLocks noChangeAspect="1"/>
          </p:cNvPicPr>
          <p:nvPr/>
        </p:nvPicPr>
        <p:blipFill rotWithShape="1">
          <a:blip r:embed="rId4"/>
          <a:srcRect b="5769"/>
          <a:stretch/>
        </p:blipFill>
        <p:spPr>
          <a:xfrm>
            <a:off x="857693" y="2526259"/>
            <a:ext cx="5018567" cy="4110912"/>
          </a:xfrm>
          <a:prstGeom prst="rect">
            <a:avLst/>
          </a:prstGeom>
          <a:ln>
            <a:solidFill>
              <a:schemeClr val="tx1"/>
            </a:solidFill>
          </a:ln>
        </p:spPr>
      </p:pic>
    </p:spTree>
    <p:extLst>
      <p:ext uri="{BB962C8B-B14F-4D97-AF65-F5344CB8AC3E}">
        <p14:creationId xmlns:p14="http://schemas.microsoft.com/office/powerpoint/2010/main" val="418346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EA62-B1CB-D1AC-76B7-4C0558FA62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EE30B0-36D6-A9FF-DC9F-26278040EC47}"/>
              </a:ext>
            </a:extLst>
          </p:cNvPr>
          <p:cNvSpPr>
            <a:spLocks noGrp="1"/>
          </p:cNvSpPr>
          <p:nvPr>
            <p:ph type="title"/>
          </p:nvPr>
        </p:nvSpPr>
        <p:spPr>
          <a:xfrm>
            <a:off x="666426" y="3044639"/>
            <a:ext cx="11525574" cy="1230864"/>
          </a:xfrm>
        </p:spPr>
        <p:txBody>
          <a:bodyPr/>
          <a:lstStyle/>
          <a:p>
            <a:r>
              <a:rPr lang="en-US" dirty="0"/>
              <a:t>SD Card Analysis</a:t>
            </a:r>
          </a:p>
        </p:txBody>
      </p:sp>
      <p:sp>
        <p:nvSpPr>
          <p:cNvPr id="7" name="Text Placeholder 6">
            <a:extLst>
              <a:ext uri="{FF2B5EF4-FFF2-40B4-BE49-F238E27FC236}">
                <a16:creationId xmlns:a16="http://schemas.microsoft.com/office/drawing/2014/main" id="{CE5AF4FC-E8F9-11D6-4CF7-F1B50ED61DCA}"/>
              </a:ext>
            </a:extLst>
          </p:cNvPr>
          <p:cNvSpPr>
            <a:spLocks noGrp="1"/>
          </p:cNvSpPr>
          <p:nvPr>
            <p:ph type="body" sz="quarter" idx="11"/>
          </p:nvPr>
        </p:nvSpPr>
        <p:spPr/>
        <p:txBody>
          <a:bodyPr/>
          <a:lstStyle/>
          <a:p>
            <a:r>
              <a:rPr lang="en-US" dirty="0"/>
              <a:t>Lab 1.1</a:t>
            </a:r>
          </a:p>
        </p:txBody>
      </p:sp>
    </p:spTree>
    <p:extLst>
      <p:ext uri="{BB962C8B-B14F-4D97-AF65-F5344CB8AC3E}">
        <p14:creationId xmlns:p14="http://schemas.microsoft.com/office/powerpoint/2010/main" val="158692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47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56579-D84B-D13D-B2AC-EB6C4279298F}"/>
            </a:ext>
          </a:extLst>
        </p:cNvPr>
        <p:cNvGrpSpPr/>
        <p:nvPr/>
      </p:nvGrpSpPr>
      <p:grpSpPr>
        <a:xfrm>
          <a:off x="0" y="0"/>
          <a:ext cx="0" cy="0"/>
          <a:chOff x="0" y="0"/>
          <a:chExt cx="0" cy="0"/>
        </a:xfrm>
      </p:grpSpPr>
      <p:sp>
        <p:nvSpPr>
          <p:cNvPr id="2" name="Arrow: Right 1">
            <a:extLst>
              <a:ext uri="{FF2B5EF4-FFF2-40B4-BE49-F238E27FC236}">
                <a16:creationId xmlns:a16="http://schemas.microsoft.com/office/drawing/2014/main" id="{0013B638-D67A-12D6-754C-2C9C51D3972B}"/>
              </a:ext>
            </a:extLst>
          </p:cNvPr>
          <p:cNvSpPr/>
          <p:nvPr/>
        </p:nvSpPr>
        <p:spPr>
          <a:xfrm>
            <a:off x="5006618" y="1941463"/>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9D64B34C-9019-3F31-E340-E3A8F3310B54}"/>
              </a:ext>
            </a:extLst>
          </p:cNvPr>
          <p:cNvSpPr>
            <a:spLocks noGrp="1"/>
          </p:cNvSpPr>
          <p:nvPr>
            <p:ph type="sldNum" sz="quarter" idx="19"/>
          </p:nvPr>
        </p:nvSpPr>
        <p:spPr/>
        <p:txBody>
          <a:bodyPr/>
          <a:lstStyle/>
          <a:p>
            <a:fld id="{0EBA9DDB-6B4F-E349-9000-1D5D9A9CB687}" type="slidenum">
              <a:rPr lang="en-US" smtClean="0"/>
              <a:pPr/>
              <a:t>40</a:t>
            </a:fld>
            <a:endParaRPr lang="en-US" dirty="0"/>
          </a:p>
        </p:txBody>
      </p:sp>
      <p:sp>
        <p:nvSpPr>
          <p:cNvPr id="3" name="Title 2">
            <a:extLst>
              <a:ext uri="{FF2B5EF4-FFF2-40B4-BE49-F238E27FC236}">
                <a16:creationId xmlns:a16="http://schemas.microsoft.com/office/drawing/2014/main" id="{F17776AC-9DBD-FABB-7394-0A2ED0D79F81}"/>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Tree>
    <p:extLst>
      <p:ext uri="{BB962C8B-B14F-4D97-AF65-F5344CB8AC3E}">
        <p14:creationId xmlns:p14="http://schemas.microsoft.com/office/powerpoint/2010/main" val="2548495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FB44-15D3-FF30-F684-9713C8281175}"/>
              </a:ext>
            </a:extLst>
          </p:cNvPr>
          <p:cNvSpPr>
            <a:spLocks noGrp="1"/>
          </p:cNvSpPr>
          <p:nvPr>
            <p:ph type="title"/>
          </p:nvPr>
        </p:nvSpPr>
        <p:spPr/>
        <p:txBody>
          <a:bodyPr/>
          <a:lstStyle/>
          <a:p>
            <a:r>
              <a:rPr lang="en-US" dirty="0"/>
              <a:t>Smartphone Handling</a:t>
            </a:r>
          </a:p>
        </p:txBody>
      </p:sp>
      <p:sp>
        <p:nvSpPr>
          <p:cNvPr id="3" name="Content Placeholder 2">
            <a:extLst>
              <a:ext uri="{FF2B5EF4-FFF2-40B4-BE49-F238E27FC236}">
                <a16:creationId xmlns:a16="http://schemas.microsoft.com/office/drawing/2014/main" id="{28BD9DA7-7DAF-05A2-7C70-6DD4AA38EEA7}"/>
              </a:ext>
            </a:extLst>
          </p:cNvPr>
          <p:cNvSpPr>
            <a:spLocks noGrp="1"/>
          </p:cNvSpPr>
          <p:nvPr>
            <p:ph sz="quarter" idx="12"/>
          </p:nvPr>
        </p:nvSpPr>
        <p:spPr>
          <a:xfrm>
            <a:off x="428625" y="1201214"/>
            <a:ext cx="11334750" cy="5472111"/>
          </a:xfrm>
        </p:spPr>
        <p:txBody>
          <a:bodyPr/>
          <a:lstStyle/>
          <a:p>
            <a:endParaRPr lang="en-US" dirty="0"/>
          </a:p>
        </p:txBody>
      </p:sp>
      <p:sp>
        <p:nvSpPr>
          <p:cNvPr id="7" name="Freeform: Shape 6">
            <a:extLst>
              <a:ext uri="{FF2B5EF4-FFF2-40B4-BE49-F238E27FC236}">
                <a16:creationId xmlns:a16="http://schemas.microsoft.com/office/drawing/2014/main" id="{EE74FD48-FCE1-B982-B5FE-B6CE0F63CF19}"/>
              </a:ext>
            </a:extLst>
          </p:cNvPr>
          <p:cNvSpPr/>
          <p:nvPr/>
        </p:nvSpPr>
        <p:spPr>
          <a:xfrm>
            <a:off x="304368" y="1201214"/>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Many different makes, models, and operating systems </a:t>
            </a:r>
          </a:p>
        </p:txBody>
      </p:sp>
      <p:sp>
        <p:nvSpPr>
          <p:cNvPr id="8" name="Freeform: Shape 7">
            <a:extLst>
              <a:ext uri="{FF2B5EF4-FFF2-40B4-BE49-F238E27FC236}">
                <a16:creationId xmlns:a16="http://schemas.microsoft.com/office/drawing/2014/main" id="{4AB0C4E6-7C7F-7254-EAB8-936002435245}"/>
              </a:ext>
            </a:extLst>
          </p:cNvPr>
          <p:cNvSpPr/>
          <p:nvPr/>
        </p:nvSpPr>
        <p:spPr>
          <a:xfrm>
            <a:off x="304368" y="1833863"/>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There is no one-tool-fits-all forensic solution</a:t>
            </a:r>
          </a:p>
        </p:txBody>
      </p:sp>
      <p:sp>
        <p:nvSpPr>
          <p:cNvPr id="9" name="Freeform: Shape 8">
            <a:extLst>
              <a:ext uri="{FF2B5EF4-FFF2-40B4-BE49-F238E27FC236}">
                <a16:creationId xmlns:a16="http://schemas.microsoft.com/office/drawing/2014/main" id="{65C0DE74-9F18-546A-2B25-CB52D91327AC}"/>
              </a:ext>
            </a:extLst>
          </p:cNvPr>
          <p:cNvSpPr/>
          <p:nvPr/>
        </p:nvSpPr>
        <p:spPr>
          <a:xfrm>
            <a:off x="304368" y="2455755"/>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Mobile devices are constantly changing when powered on</a:t>
            </a:r>
          </a:p>
        </p:txBody>
      </p:sp>
      <p:sp>
        <p:nvSpPr>
          <p:cNvPr id="10" name="Freeform: Shape 9">
            <a:extLst>
              <a:ext uri="{FF2B5EF4-FFF2-40B4-BE49-F238E27FC236}">
                <a16:creationId xmlns:a16="http://schemas.microsoft.com/office/drawing/2014/main" id="{70BE2B35-75A1-D12D-8CFF-193C80429CD6}"/>
              </a:ext>
            </a:extLst>
          </p:cNvPr>
          <p:cNvSpPr/>
          <p:nvPr/>
        </p:nvSpPr>
        <p:spPr>
          <a:xfrm>
            <a:off x="304368" y="3077646"/>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There is no write blocking solution for mobile devices</a:t>
            </a:r>
          </a:p>
        </p:txBody>
      </p:sp>
      <p:sp>
        <p:nvSpPr>
          <p:cNvPr id="11" name="Freeform: Shape 10">
            <a:extLst>
              <a:ext uri="{FF2B5EF4-FFF2-40B4-BE49-F238E27FC236}">
                <a16:creationId xmlns:a16="http://schemas.microsoft.com/office/drawing/2014/main" id="{80C1F63D-25EB-08A9-2887-265FC9EBE314}"/>
              </a:ext>
            </a:extLst>
          </p:cNvPr>
          <p:cNvSpPr/>
          <p:nvPr/>
        </p:nvSpPr>
        <p:spPr>
          <a:xfrm>
            <a:off x="304368" y="3683996"/>
            <a:ext cx="11583265" cy="675681"/>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Collection decisions may have implications for the success of the exam – is the device </a:t>
            </a:r>
            <a:r>
              <a:rPr lang="en-US" sz="2400" kern="1200" dirty="0">
                <a:solidFill>
                  <a:srgbClr val="FF0000"/>
                </a:solidFill>
              </a:rPr>
              <a:t>HOT</a:t>
            </a:r>
            <a:r>
              <a:rPr lang="en-US" sz="2400" kern="1200" dirty="0"/>
              <a:t> or </a:t>
            </a:r>
            <a:r>
              <a:rPr lang="en-US" sz="2400" kern="1200" dirty="0">
                <a:solidFill>
                  <a:schemeClr val="tx2">
                    <a:lumMod val="25000"/>
                    <a:lumOff val="75000"/>
                  </a:schemeClr>
                </a:solidFill>
              </a:rPr>
              <a:t>COLD</a:t>
            </a:r>
            <a:r>
              <a:rPr lang="en-US" sz="2400" kern="1200" dirty="0"/>
              <a:t>?</a:t>
            </a:r>
          </a:p>
        </p:txBody>
      </p:sp>
      <p:sp>
        <p:nvSpPr>
          <p:cNvPr id="12" name="Freeform: Shape 11">
            <a:extLst>
              <a:ext uri="{FF2B5EF4-FFF2-40B4-BE49-F238E27FC236}">
                <a16:creationId xmlns:a16="http://schemas.microsoft.com/office/drawing/2014/main" id="{9315FE36-5B8C-A4EF-59D4-49313F7B9893}"/>
              </a:ext>
            </a:extLst>
          </p:cNvPr>
          <p:cNvSpPr/>
          <p:nvPr/>
        </p:nvSpPr>
        <p:spPr>
          <a:xfrm>
            <a:off x="304368" y="4396734"/>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Removing a SIM card may remove the biometric lock</a:t>
            </a:r>
          </a:p>
        </p:txBody>
      </p:sp>
      <p:sp>
        <p:nvSpPr>
          <p:cNvPr id="13" name="Freeform: Shape 12">
            <a:extLst>
              <a:ext uri="{FF2B5EF4-FFF2-40B4-BE49-F238E27FC236}">
                <a16:creationId xmlns:a16="http://schemas.microsoft.com/office/drawing/2014/main" id="{422927DF-05F9-44C1-64B1-DCB77854D649}"/>
              </a:ext>
            </a:extLst>
          </p:cNvPr>
          <p:cNvSpPr/>
          <p:nvPr/>
        </p:nvSpPr>
        <p:spPr>
          <a:xfrm>
            <a:off x="304368" y="5007868"/>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Looking at it could remove the biometric lock!</a:t>
            </a:r>
          </a:p>
        </p:txBody>
      </p:sp>
      <p:sp>
        <p:nvSpPr>
          <p:cNvPr id="14" name="Freeform: Shape 13">
            <a:extLst>
              <a:ext uri="{FF2B5EF4-FFF2-40B4-BE49-F238E27FC236}">
                <a16:creationId xmlns:a16="http://schemas.microsoft.com/office/drawing/2014/main" id="{52B81DD4-1E31-7E13-8A53-70709B9E794B}"/>
              </a:ext>
            </a:extLst>
          </p:cNvPr>
          <p:cNvSpPr/>
          <p:nvPr/>
        </p:nvSpPr>
        <p:spPr>
          <a:xfrm>
            <a:off x="304368" y="5629759"/>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Faraday solutions don’t always work</a:t>
            </a:r>
          </a:p>
        </p:txBody>
      </p:sp>
      <p:sp>
        <p:nvSpPr>
          <p:cNvPr id="15" name="Freeform: Shape 14">
            <a:extLst>
              <a:ext uri="{FF2B5EF4-FFF2-40B4-BE49-F238E27FC236}">
                <a16:creationId xmlns:a16="http://schemas.microsoft.com/office/drawing/2014/main" id="{55942628-6B90-F161-76E1-2012F0CBF9FC}"/>
              </a:ext>
            </a:extLst>
          </p:cNvPr>
          <p:cNvSpPr/>
          <p:nvPr/>
        </p:nvSpPr>
        <p:spPr>
          <a:xfrm>
            <a:off x="304368" y="6251650"/>
            <a:ext cx="11583265" cy="563318"/>
          </a:xfrm>
          <a:custGeom>
            <a:avLst/>
            <a:gdLst>
              <a:gd name="connsiteX0" fmla="*/ 0 w 11583265"/>
              <a:gd name="connsiteY0" fmla="*/ 74101 h 444600"/>
              <a:gd name="connsiteX1" fmla="*/ 74101 w 11583265"/>
              <a:gd name="connsiteY1" fmla="*/ 0 h 444600"/>
              <a:gd name="connsiteX2" fmla="*/ 11509164 w 11583265"/>
              <a:gd name="connsiteY2" fmla="*/ 0 h 444600"/>
              <a:gd name="connsiteX3" fmla="*/ 11583265 w 11583265"/>
              <a:gd name="connsiteY3" fmla="*/ 74101 h 444600"/>
              <a:gd name="connsiteX4" fmla="*/ 11583265 w 11583265"/>
              <a:gd name="connsiteY4" fmla="*/ 370499 h 444600"/>
              <a:gd name="connsiteX5" fmla="*/ 11509164 w 11583265"/>
              <a:gd name="connsiteY5" fmla="*/ 444600 h 444600"/>
              <a:gd name="connsiteX6" fmla="*/ 74101 w 11583265"/>
              <a:gd name="connsiteY6" fmla="*/ 444600 h 444600"/>
              <a:gd name="connsiteX7" fmla="*/ 0 w 11583265"/>
              <a:gd name="connsiteY7" fmla="*/ 370499 h 444600"/>
              <a:gd name="connsiteX8" fmla="*/ 0 w 11583265"/>
              <a:gd name="connsiteY8" fmla="*/ 74101 h 4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3265" h="444600">
                <a:moveTo>
                  <a:pt x="0" y="74101"/>
                </a:moveTo>
                <a:cubicBezTo>
                  <a:pt x="0" y="33176"/>
                  <a:pt x="33176" y="0"/>
                  <a:pt x="74101" y="0"/>
                </a:cubicBezTo>
                <a:lnTo>
                  <a:pt x="11509164" y="0"/>
                </a:lnTo>
                <a:cubicBezTo>
                  <a:pt x="11550089" y="0"/>
                  <a:pt x="11583265" y="33176"/>
                  <a:pt x="11583265" y="74101"/>
                </a:cubicBezTo>
                <a:lnTo>
                  <a:pt x="11583265" y="370499"/>
                </a:lnTo>
                <a:cubicBezTo>
                  <a:pt x="11583265" y="411424"/>
                  <a:pt x="11550089" y="444600"/>
                  <a:pt x="11509164" y="444600"/>
                </a:cubicBezTo>
                <a:lnTo>
                  <a:pt x="74101" y="444600"/>
                </a:lnTo>
                <a:cubicBezTo>
                  <a:pt x="33176" y="444600"/>
                  <a:pt x="0" y="411424"/>
                  <a:pt x="0" y="370499"/>
                </a:cubicBezTo>
                <a:lnTo>
                  <a:pt x="0" y="74101"/>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4094" tIns="94094" rIns="94094" bIns="94094" numCol="1" spcCol="1270" anchor="ctr" anchorCtr="0">
            <a:noAutofit/>
          </a:bodyPr>
          <a:lstStyle/>
          <a:p>
            <a:pPr marL="0" lvl="0" indent="0" algn="l" defTabSz="844550">
              <a:lnSpc>
                <a:spcPct val="90000"/>
              </a:lnSpc>
              <a:spcBef>
                <a:spcPct val="0"/>
              </a:spcBef>
              <a:spcAft>
                <a:spcPct val="35000"/>
              </a:spcAft>
              <a:buNone/>
            </a:pPr>
            <a:r>
              <a:rPr lang="en-US" sz="2400" kern="1200" dirty="0"/>
              <a:t>Expect the unexpected</a:t>
            </a:r>
          </a:p>
        </p:txBody>
      </p:sp>
      <p:sp>
        <p:nvSpPr>
          <p:cNvPr id="5" name="Slide Number Placeholder 5">
            <a:extLst>
              <a:ext uri="{FF2B5EF4-FFF2-40B4-BE49-F238E27FC236}">
                <a16:creationId xmlns:a16="http://schemas.microsoft.com/office/drawing/2014/main" id="{B24E5B81-CEB5-5E8E-24AB-5B9351F8C9E9}"/>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41</a:t>
            </a:fld>
            <a:endParaRPr lang="en-US" dirty="0"/>
          </a:p>
        </p:txBody>
      </p:sp>
    </p:spTree>
    <p:extLst>
      <p:ext uri="{BB962C8B-B14F-4D97-AF65-F5344CB8AC3E}">
        <p14:creationId xmlns:p14="http://schemas.microsoft.com/office/powerpoint/2010/main" val="1725055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250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F0E6-D90A-5D51-B741-6FE0BF6F30A5}"/>
              </a:ext>
            </a:extLst>
          </p:cNvPr>
          <p:cNvSpPr>
            <a:spLocks noGrp="1"/>
          </p:cNvSpPr>
          <p:nvPr>
            <p:ph type="title"/>
          </p:nvPr>
        </p:nvSpPr>
        <p:spPr/>
        <p:txBody>
          <a:bodyPr/>
          <a:lstStyle/>
          <a:p>
            <a:r>
              <a:rPr lang="en-US" dirty="0"/>
              <a:t>Collection of Smartphones as Evidence</a:t>
            </a:r>
          </a:p>
        </p:txBody>
      </p:sp>
      <p:sp>
        <p:nvSpPr>
          <p:cNvPr id="3" name="Content Placeholder 2">
            <a:extLst>
              <a:ext uri="{FF2B5EF4-FFF2-40B4-BE49-F238E27FC236}">
                <a16:creationId xmlns:a16="http://schemas.microsoft.com/office/drawing/2014/main" id="{39D64FB6-D1CA-1401-D6EC-B6BFDD0F3CA5}"/>
              </a:ext>
            </a:extLst>
          </p:cNvPr>
          <p:cNvSpPr>
            <a:spLocks noGrp="1"/>
          </p:cNvSpPr>
          <p:nvPr>
            <p:ph sz="quarter" idx="12"/>
          </p:nvPr>
        </p:nvSpPr>
        <p:spPr>
          <a:xfrm>
            <a:off x="428625" y="1233488"/>
            <a:ext cx="5667375" cy="5472111"/>
          </a:xfrm>
        </p:spPr>
        <p:txBody>
          <a:bodyPr/>
          <a:lstStyle/>
          <a:p>
            <a:pPr marL="0" indent="0">
              <a:buNone/>
            </a:pPr>
            <a:r>
              <a:rPr lang="en-US" dirty="0"/>
              <a:t>Generally, there are two acceptable collection methods for smartphones, both of which can have </a:t>
            </a:r>
            <a:r>
              <a:rPr lang="en-US" b="1" dirty="0"/>
              <a:t>pros</a:t>
            </a:r>
            <a:r>
              <a:rPr lang="en-US" dirty="0"/>
              <a:t> and </a:t>
            </a:r>
            <a:r>
              <a:rPr lang="en-US" b="1" dirty="0"/>
              <a:t>cons</a:t>
            </a:r>
            <a:r>
              <a:rPr lang="en-US" dirty="0"/>
              <a:t>:</a:t>
            </a:r>
          </a:p>
          <a:p>
            <a:pPr marL="342900" lvl="1" indent="-342900">
              <a:buFont typeface="Arial" panose="020B0604020202020204" pitchFamily="34" charset="0"/>
              <a:buChar char="•"/>
            </a:pPr>
            <a:r>
              <a:rPr lang="en-US" sz="2200" b="1" dirty="0"/>
              <a:t>First method</a:t>
            </a:r>
            <a:r>
              <a:rPr lang="en-US" sz="2200" dirty="0"/>
              <a:t>: Always turn off the phone upon collecting it as evidence.</a:t>
            </a:r>
          </a:p>
          <a:p>
            <a:pPr marL="342900" lvl="1" indent="-342900">
              <a:buFont typeface="Arial" panose="020B0604020202020204" pitchFamily="34" charset="0"/>
              <a:buChar char="•"/>
            </a:pPr>
            <a:r>
              <a:rPr lang="en-US" sz="2200" b="1" dirty="0"/>
              <a:t>Second method</a:t>
            </a:r>
            <a:r>
              <a:rPr lang="en-US" sz="2200" dirty="0"/>
              <a:t>: Leave phone off if it is off, and leave it turned on if it is on, and use Faraday protection.</a:t>
            </a:r>
          </a:p>
          <a:p>
            <a:endParaRPr lang="en-US" dirty="0"/>
          </a:p>
        </p:txBody>
      </p:sp>
      <p:sp>
        <p:nvSpPr>
          <p:cNvPr id="4" name="Slide Number Placeholder 5">
            <a:extLst>
              <a:ext uri="{FF2B5EF4-FFF2-40B4-BE49-F238E27FC236}">
                <a16:creationId xmlns:a16="http://schemas.microsoft.com/office/drawing/2014/main" id="{58639655-5629-F7F0-BD64-9AE75799FC3C}"/>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43</a:t>
            </a:fld>
            <a:endParaRPr lang="en-US" dirty="0"/>
          </a:p>
        </p:txBody>
      </p:sp>
      <p:pic>
        <p:nvPicPr>
          <p:cNvPr id="5" name="Picture 4">
            <a:extLst>
              <a:ext uri="{FF2B5EF4-FFF2-40B4-BE49-F238E27FC236}">
                <a16:creationId xmlns:a16="http://schemas.microsoft.com/office/drawing/2014/main" id="{9C85C76F-D825-1E20-3B8F-F8D38B8516F3}"/>
              </a:ext>
            </a:extLst>
          </p:cNvPr>
          <p:cNvPicPr>
            <a:picLocks noChangeAspect="1"/>
          </p:cNvPicPr>
          <p:nvPr/>
        </p:nvPicPr>
        <p:blipFill>
          <a:blip r:embed="rId3"/>
          <a:stretch>
            <a:fillRect/>
          </a:stretch>
        </p:blipFill>
        <p:spPr>
          <a:xfrm rot="5400000">
            <a:off x="5889300" y="2415018"/>
            <a:ext cx="5358562" cy="2896520"/>
          </a:xfrm>
          <a:prstGeom prst="rect">
            <a:avLst/>
          </a:prstGeom>
        </p:spPr>
      </p:pic>
    </p:spTree>
    <p:extLst>
      <p:ext uri="{BB962C8B-B14F-4D97-AF65-F5344CB8AC3E}">
        <p14:creationId xmlns:p14="http://schemas.microsoft.com/office/powerpoint/2010/main" val="237198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05C179-5E21-671A-170C-EE686CF32F18}"/>
              </a:ext>
            </a:extLst>
          </p:cNvPr>
          <p:cNvSpPr>
            <a:spLocks noGrp="1"/>
          </p:cNvSpPr>
          <p:nvPr>
            <p:ph type="sldNum" sz="quarter" idx="18"/>
          </p:nvPr>
        </p:nvSpPr>
        <p:spPr/>
        <p:txBody>
          <a:bodyPr/>
          <a:lstStyle/>
          <a:p>
            <a:fld id="{0EBA9DDB-6B4F-E349-9000-1D5D9A9CB687}" type="slidenum">
              <a:rPr lang="en-US" smtClean="0"/>
              <a:pPr/>
              <a:t>44</a:t>
            </a:fld>
            <a:endParaRPr lang="en-US" dirty="0"/>
          </a:p>
        </p:txBody>
      </p:sp>
      <p:sp>
        <p:nvSpPr>
          <p:cNvPr id="5" name="Text Placeholder 4">
            <a:extLst>
              <a:ext uri="{FF2B5EF4-FFF2-40B4-BE49-F238E27FC236}">
                <a16:creationId xmlns:a16="http://schemas.microsoft.com/office/drawing/2014/main" id="{88715BAB-AEE8-7E2C-B6BC-C85FA5DC69AC}"/>
              </a:ext>
            </a:extLst>
          </p:cNvPr>
          <p:cNvSpPr>
            <a:spLocks noGrp="1"/>
          </p:cNvSpPr>
          <p:nvPr>
            <p:ph type="body" sz="quarter" idx="15"/>
          </p:nvPr>
        </p:nvSpPr>
        <p:spPr>
          <a:xfrm>
            <a:off x="428624" y="1233488"/>
            <a:ext cx="7040185" cy="1482003"/>
          </a:xfrm>
        </p:spPr>
        <p:txBody>
          <a:bodyPr>
            <a:normAutofit/>
          </a:bodyPr>
          <a:lstStyle/>
          <a:p>
            <a:r>
              <a:rPr lang="en-US" dirty="0"/>
              <a:t>This is recommended for devices that cannot be immediately examined—unless it is </a:t>
            </a:r>
            <a:r>
              <a:rPr lang="en-US" b="1" dirty="0"/>
              <a:t>hot</a:t>
            </a:r>
            <a:r>
              <a:rPr lang="en-US" dirty="0"/>
              <a:t>!</a:t>
            </a:r>
          </a:p>
          <a:p>
            <a:endParaRPr lang="en-US" dirty="0"/>
          </a:p>
        </p:txBody>
      </p:sp>
      <p:sp>
        <p:nvSpPr>
          <p:cNvPr id="2" name="Title 1">
            <a:extLst>
              <a:ext uri="{FF2B5EF4-FFF2-40B4-BE49-F238E27FC236}">
                <a16:creationId xmlns:a16="http://schemas.microsoft.com/office/drawing/2014/main" id="{13E3A3BA-531D-4046-4C19-CCD2643264A6}"/>
              </a:ext>
            </a:extLst>
          </p:cNvPr>
          <p:cNvSpPr>
            <a:spLocks noGrp="1"/>
          </p:cNvSpPr>
          <p:nvPr>
            <p:ph type="title"/>
          </p:nvPr>
        </p:nvSpPr>
        <p:spPr/>
        <p:txBody>
          <a:bodyPr/>
          <a:lstStyle/>
          <a:p>
            <a:r>
              <a:rPr lang="en-US" sz="2400" dirty="0"/>
              <a:t>Method 1: Always Off Rule for Smartphone Collection</a:t>
            </a:r>
            <a:endParaRPr lang="en-US" dirty="0"/>
          </a:p>
        </p:txBody>
      </p:sp>
      <p:sp>
        <p:nvSpPr>
          <p:cNvPr id="6" name="Rounded Rectangle 5">
            <a:extLst>
              <a:ext uri="{FF2B5EF4-FFF2-40B4-BE49-F238E27FC236}">
                <a16:creationId xmlns:a16="http://schemas.microsoft.com/office/drawing/2014/main" id="{EF4AA1D1-4B81-0682-0BD2-0C3ACA5A5A86}"/>
              </a:ext>
            </a:extLst>
          </p:cNvPr>
          <p:cNvSpPr/>
          <p:nvPr/>
        </p:nvSpPr>
        <p:spPr>
          <a:xfrm>
            <a:off x="344286" y="2217196"/>
            <a:ext cx="7040187" cy="11420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p>
        </p:txBody>
      </p:sp>
      <p:sp>
        <p:nvSpPr>
          <p:cNvPr id="7" name="Rounded Rectangle 6">
            <a:extLst>
              <a:ext uri="{FF2B5EF4-FFF2-40B4-BE49-F238E27FC236}">
                <a16:creationId xmlns:a16="http://schemas.microsoft.com/office/drawing/2014/main" id="{AE5F792F-0EEF-BBD8-EA2F-E57658B9CCDC}"/>
              </a:ext>
            </a:extLst>
          </p:cNvPr>
          <p:cNvSpPr/>
          <p:nvPr/>
        </p:nvSpPr>
        <p:spPr>
          <a:xfrm>
            <a:off x="344285" y="3499143"/>
            <a:ext cx="7040186" cy="1356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a:p>
        </p:txBody>
      </p:sp>
      <p:sp>
        <p:nvSpPr>
          <p:cNvPr id="8" name="TextBox 7">
            <a:extLst>
              <a:ext uri="{FF2B5EF4-FFF2-40B4-BE49-F238E27FC236}">
                <a16:creationId xmlns:a16="http://schemas.microsoft.com/office/drawing/2014/main" id="{375F9F80-4340-4F9D-AF18-26269FCB04C7}"/>
              </a:ext>
            </a:extLst>
          </p:cNvPr>
          <p:cNvSpPr txBox="1"/>
          <p:nvPr/>
        </p:nvSpPr>
        <p:spPr>
          <a:xfrm>
            <a:off x="194649" y="2242712"/>
            <a:ext cx="7189823" cy="1107996"/>
          </a:xfrm>
          <a:prstGeom prst="rect">
            <a:avLst/>
          </a:prstGeom>
          <a:noFill/>
          <a:ln>
            <a:noFill/>
          </a:ln>
        </p:spPr>
        <p:txBody>
          <a:bodyPr wrap="square" rtlCol="0">
            <a:spAutoFit/>
          </a:bodyPr>
          <a:lstStyle/>
          <a:p>
            <a:pPr marL="573087" lvl="1" indent="-342900">
              <a:buFont typeface="Arial" panose="020B0604020202020204" pitchFamily="34" charset="0"/>
              <a:buChar char="•"/>
            </a:pPr>
            <a:r>
              <a:rPr lang="en-US" sz="2200" dirty="0">
                <a:solidFill>
                  <a:schemeClr val="bg2"/>
                </a:solidFill>
              </a:rPr>
              <a:t>If </a:t>
            </a:r>
            <a:r>
              <a:rPr lang="en-US" sz="2200" b="1" dirty="0">
                <a:solidFill>
                  <a:schemeClr val="bg2"/>
                </a:solidFill>
              </a:rPr>
              <a:t>hot</a:t>
            </a:r>
            <a:r>
              <a:rPr lang="en-US" sz="2200" dirty="0">
                <a:solidFill>
                  <a:schemeClr val="bg2"/>
                </a:solidFill>
              </a:rPr>
              <a:t>, acquire the devices ASAP!</a:t>
            </a:r>
          </a:p>
          <a:p>
            <a:pPr marL="573087" lvl="1" indent="-342900">
              <a:buFont typeface="Arial" panose="020B0604020202020204" pitchFamily="34" charset="0"/>
              <a:buChar char="•"/>
            </a:pPr>
            <a:r>
              <a:rPr lang="en-US" sz="2200" dirty="0">
                <a:solidFill>
                  <a:schemeClr val="bg2"/>
                </a:solidFill>
              </a:rPr>
              <a:t>Otherwise, </a:t>
            </a:r>
            <a:r>
              <a:rPr lang="en-US" sz="2200" b="1" dirty="0">
                <a:solidFill>
                  <a:schemeClr val="bg2"/>
                </a:solidFill>
              </a:rPr>
              <a:t>do not </a:t>
            </a:r>
            <a:r>
              <a:rPr lang="en-US" sz="2200" dirty="0">
                <a:solidFill>
                  <a:schemeClr val="bg2"/>
                </a:solidFill>
              </a:rPr>
              <a:t>turn the phone on </a:t>
            </a:r>
            <a:r>
              <a:rPr lang="en-US" sz="2200" i="1" dirty="0">
                <a:solidFill>
                  <a:schemeClr val="bg2"/>
                </a:solidFill>
              </a:rPr>
              <a:t>unless </a:t>
            </a:r>
            <a:r>
              <a:rPr lang="en-US" sz="2200" dirty="0">
                <a:solidFill>
                  <a:schemeClr val="bg2"/>
                </a:solidFill>
              </a:rPr>
              <a:t>the tool states to do so.</a:t>
            </a:r>
          </a:p>
        </p:txBody>
      </p:sp>
      <p:sp>
        <p:nvSpPr>
          <p:cNvPr id="9" name="TextBox 8">
            <a:extLst>
              <a:ext uri="{FF2B5EF4-FFF2-40B4-BE49-F238E27FC236}">
                <a16:creationId xmlns:a16="http://schemas.microsoft.com/office/drawing/2014/main" id="{47B17B0D-7169-62AD-09B2-72150730B6CE}"/>
              </a:ext>
            </a:extLst>
          </p:cNvPr>
          <p:cNvSpPr txBox="1"/>
          <p:nvPr/>
        </p:nvSpPr>
        <p:spPr>
          <a:xfrm>
            <a:off x="194649" y="3558807"/>
            <a:ext cx="6653977" cy="1107996"/>
          </a:xfrm>
          <a:prstGeom prst="rect">
            <a:avLst/>
          </a:prstGeom>
          <a:noFill/>
          <a:ln>
            <a:noFill/>
          </a:ln>
        </p:spPr>
        <p:txBody>
          <a:bodyPr wrap="square" rtlCol="0">
            <a:spAutoFit/>
          </a:bodyPr>
          <a:lstStyle/>
          <a:p>
            <a:pPr marL="573087" lvl="1" indent="-342900">
              <a:buFont typeface="Arial" panose="020B0604020202020204" pitchFamily="34" charset="0"/>
              <a:buChar char="•"/>
            </a:pPr>
            <a:r>
              <a:rPr lang="en-US" sz="2200" b="1" dirty="0">
                <a:solidFill>
                  <a:schemeClr val="bg1"/>
                </a:solidFill>
              </a:rPr>
              <a:t>Con</a:t>
            </a:r>
            <a:r>
              <a:rPr lang="en-US" sz="2200" dirty="0">
                <a:solidFill>
                  <a:schemeClr val="bg1"/>
                </a:solidFill>
              </a:rPr>
              <a:t>: Turning off the phone may engage the screen lock, and it may be impossible to get into the phone later (it may turn </a:t>
            </a:r>
            <a:r>
              <a:rPr lang="en-US" sz="2200" b="1" dirty="0">
                <a:solidFill>
                  <a:schemeClr val="bg1"/>
                </a:solidFill>
              </a:rPr>
              <a:t>cold</a:t>
            </a:r>
            <a:r>
              <a:rPr lang="en-US" sz="2200" dirty="0">
                <a:solidFill>
                  <a:schemeClr val="bg1"/>
                </a:solidFill>
              </a:rPr>
              <a:t>).</a:t>
            </a:r>
          </a:p>
        </p:txBody>
      </p:sp>
      <p:pic>
        <p:nvPicPr>
          <p:cNvPr id="11" name="Picture 10">
            <a:extLst>
              <a:ext uri="{FF2B5EF4-FFF2-40B4-BE49-F238E27FC236}">
                <a16:creationId xmlns:a16="http://schemas.microsoft.com/office/drawing/2014/main" id="{CE8EF655-3EFF-99AC-991B-83AABB2367E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59653" y="1331911"/>
            <a:ext cx="4186733" cy="4186733"/>
          </a:xfrm>
          <a:prstGeom prst="rect">
            <a:avLst/>
          </a:prstGeom>
        </p:spPr>
      </p:pic>
    </p:spTree>
    <p:extLst>
      <p:ext uri="{BB962C8B-B14F-4D97-AF65-F5344CB8AC3E}">
        <p14:creationId xmlns:p14="http://schemas.microsoft.com/office/powerpoint/2010/main" val="4249873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317A4-D620-E024-D2E2-67B6E6C526D3}"/>
              </a:ext>
            </a:extLst>
          </p:cNvPr>
          <p:cNvSpPr>
            <a:spLocks noGrp="1"/>
          </p:cNvSpPr>
          <p:nvPr>
            <p:ph type="title"/>
          </p:nvPr>
        </p:nvSpPr>
        <p:spPr>
          <a:xfrm>
            <a:off x="428624" y="428624"/>
            <a:ext cx="11334750" cy="623211"/>
          </a:xfrm>
        </p:spPr>
        <p:txBody>
          <a:bodyPr/>
          <a:lstStyle/>
          <a:p>
            <a:r>
              <a:rPr lang="en-US" dirty="0"/>
              <a:t>Method 2: On/Off Rule for Smartphone Collection </a:t>
            </a:r>
          </a:p>
        </p:txBody>
      </p:sp>
      <p:sp>
        <p:nvSpPr>
          <p:cNvPr id="2" name="Slide Number Placeholder 1">
            <a:extLst>
              <a:ext uri="{FF2B5EF4-FFF2-40B4-BE49-F238E27FC236}">
                <a16:creationId xmlns:a16="http://schemas.microsoft.com/office/drawing/2014/main" id="{43CFC533-7A98-94E0-0060-9F941A5F8874}"/>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45</a:t>
            </a:fld>
            <a:endParaRPr lang="en-US" dirty="0"/>
          </a:p>
        </p:txBody>
      </p:sp>
      <p:sp>
        <p:nvSpPr>
          <p:cNvPr id="6" name="Content Placeholder 5">
            <a:extLst>
              <a:ext uri="{FF2B5EF4-FFF2-40B4-BE49-F238E27FC236}">
                <a16:creationId xmlns:a16="http://schemas.microsoft.com/office/drawing/2014/main" id="{16610885-9A69-FE00-C57E-BBFD8C34A33E}"/>
              </a:ext>
            </a:extLst>
          </p:cNvPr>
          <p:cNvSpPr>
            <a:spLocks noGrp="1"/>
          </p:cNvSpPr>
          <p:nvPr>
            <p:ph sz="quarter" idx="12"/>
          </p:nvPr>
        </p:nvSpPr>
        <p:spPr>
          <a:xfrm>
            <a:off x="428625" y="1233488"/>
            <a:ext cx="5348720" cy="5472112"/>
          </a:xfrm>
        </p:spPr>
        <p:txBody>
          <a:bodyPr/>
          <a:lstStyle/>
          <a:p>
            <a:pPr lvl="0"/>
            <a:r>
              <a:rPr lang="en-US" dirty="0"/>
              <a:t>Recommended for devices that can be examined quickly or on-site</a:t>
            </a:r>
          </a:p>
          <a:p>
            <a:pPr lvl="1"/>
            <a:r>
              <a:rPr lang="en-US" dirty="0"/>
              <a:t>If phone is on, do NOT turn it off; if phone is OFF, leave it OFF</a:t>
            </a:r>
          </a:p>
          <a:p>
            <a:pPr lvl="1"/>
            <a:r>
              <a:rPr lang="en-US" dirty="0"/>
              <a:t>Place ON cell phones in a Faraday protection or place phone in Airplane mode and disable other wireless communications</a:t>
            </a:r>
          </a:p>
          <a:p>
            <a:pPr lvl="1"/>
            <a:r>
              <a:rPr lang="en-US" dirty="0"/>
              <a:t>Maintain power to the battery so that phone does not die – Never let a HOT device go COLD!</a:t>
            </a:r>
          </a:p>
          <a:p>
            <a:endParaRPr lang="en-US" dirty="0"/>
          </a:p>
        </p:txBody>
      </p:sp>
      <p:pic>
        <p:nvPicPr>
          <p:cNvPr id="10" name="Picture 9">
            <a:extLst>
              <a:ext uri="{FF2B5EF4-FFF2-40B4-BE49-F238E27FC236}">
                <a16:creationId xmlns:a16="http://schemas.microsoft.com/office/drawing/2014/main" id="{9A8B4A12-452D-96F4-50BD-5384EBA10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24514" y="2453818"/>
            <a:ext cx="5028395" cy="2904402"/>
          </a:xfrm>
          <a:prstGeom prst="rect">
            <a:avLst/>
          </a:prstGeom>
        </p:spPr>
      </p:pic>
    </p:spTree>
    <p:extLst>
      <p:ext uri="{BB962C8B-B14F-4D97-AF65-F5344CB8AC3E}">
        <p14:creationId xmlns:p14="http://schemas.microsoft.com/office/powerpoint/2010/main" val="3077185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20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2744-607E-4C43-EE7A-B5E30486B6EB}"/>
              </a:ext>
            </a:extLst>
          </p:cNvPr>
          <p:cNvSpPr>
            <a:spLocks noGrp="1"/>
          </p:cNvSpPr>
          <p:nvPr>
            <p:ph type="title"/>
          </p:nvPr>
        </p:nvSpPr>
        <p:spPr/>
        <p:txBody>
          <a:bodyPr/>
          <a:lstStyle/>
          <a:p>
            <a:r>
              <a:rPr lang="en-US" dirty="0"/>
              <a:t>Smartphone Acquisition Terms</a:t>
            </a:r>
          </a:p>
        </p:txBody>
      </p:sp>
      <p:sp>
        <p:nvSpPr>
          <p:cNvPr id="8" name="Freeform: Shape 7">
            <a:extLst>
              <a:ext uri="{FF2B5EF4-FFF2-40B4-BE49-F238E27FC236}">
                <a16:creationId xmlns:a16="http://schemas.microsoft.com/office/drawing/2014/main" id="{63DD8337-1A1D-32A9-689D-FFE09E2D72A7}"/>
              </a:ext>
            </a:extLst>
          </p:cNvPr>
          <p:cNvSpPr/>
          <p:nvPr/>
        </p:nvSpPr>
        <p:spPr>
          <a:xfrm>
            <a:off x="428625" y="1161453"/>
            <a:ext cx="11334750" cy="538200"/>
          </a:xfrm>
          <a:custGeom>
            <a:avLst/>
            <a:gdLst>
              <a:gd name="connsiteX0" fmla="*/ 0 w 11334750"/>
              <a:gd name="connsiteY0" fmla="*/ 89702 h 538200"/>
              <a:gd name="connsiteX1" fmla="*/ 89702 w 11334750"/>
              <a:gd name="connsiteY1" fmla="*/ 0 h 538200"/>
              <a:gd name="connsiteX2" fmla="*/ 11245048 w 11334750"/>
              <a:gd name="connsiteY2" fmla="*/ 0 h 538200"/>
              <a:gd name="connsiteX3" fmla="*/ 11334750 w 11334750"/>
              <a:gd name="connsiteY3" fmla="*/ 89702 h 538200"/>
              <a:gd name="connsiteX4" fmla="*/ 11334750 w 11334750"/>
              <a:gd name="connsiteY4" fmla="*/ 448498 h 538200"/>
              <a:gd name="connsiteX5" fmla="*/ 11245048 w 11334750"/>
              <a:gd name="connsiteY5" fmla="*/ 538200 h 538200"/>
              <a:gd name="connsiteX6" fmla="*/ 89702 w 11334750"/>
              <a:gd name="connsiteY6" fmla="*/ 538200 h 538200"/>
              <a:gd name="connsiteX7" fmla="*/ 0 w 11334750"/>
              <a:gd name="connsiteY7" fmla="*/ 448498 h 538200"/>
              <a:gd name="connsiteX8" fmla="*/ 0 w 11334750"/>
              <a:gd name="connsiteY8" fmla="*/ 89702 h 5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38200">
                <a:moveTo>
                  <a:pt x="0" y="89702"/>
                </a:moveTo>
                <a:cubicBezTo>
                  <a:pt x="0" y="40161"/>
                  <a:pt x="40161" y="0"/>
                  <a:pt x="89702" y="0"/>
                </a:cubicBezTo>
                <a:lnTo>
                  <a:pt x="11245048" y="0"/>
                </a:lnTo>
                <a:cubicBezTo>
                  <a:pt x="11294589" y="0"/>
                  <a:pt x="11334750" y="40161"/>
                  <a:pt x="11334750" y="89702"/>
                </a:cubicBezTo>
                <a:lnTo>
                  <a:pt x="11334750" y="448498"/>
                </a:lnTo>
                <a:cubicBezTo>
                  <a:pt x="11334750" y="498039"/>
                  <a:pt x="11294589" y="538200"/>
                  <a:pt x="11245048" y="538200"/>
                </a:cubicBezTo>
                <a:lnTo>
                  <a:pt x="89702" y="538200"/>
                </a:lnTo>
                <a:cubicBezTo>
                  <a:pt x="40161" y="538200"/>
                  <a:pt x="0" y="498039"/>
                  <a:pt x="0" y="448498"/>
                </a:cubicBezTo>
                <a:lnTo>
                  <a:pt x="0" y="897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903" tIns="113903" rIns="113903" bIns="113903" numCol="1" spcCol="1270" anchor="ctr" anchorCtr="0">
            <a:noAutofit/>
          </a:bodyPr>
          <a:lstStyle/>
          <a:p>
            <a:pPr marL="0" lvl="0" indent="0" algn="l" defTabSz="1022350">
              <a:lnSpc>
                <a:spcPct val="90000"/>
              </a:lnSpc>
              <a:spcBef>
                <a:spcPct val="0"/>
              </a:spcBef>
              <a:spcAft>
                <a:spcPct val="35000"/>
              </a:spcAft>
              <a:buNone/>
            </a:pPr>
            <a:r>
              <a:rPr lang="en-US" sz="2400" kern="1200" dirty="0"/>
              <a:t>Manual examination</a:t>
            </a:r>
          </a:p>
        </p:txBody>
      </p:sp>
      <p:sp>
        <p:nvSpPr>
          <p:cNvPr id="7" name="Freeform: Shape 6">
            <a:extLst>
              <a:ext uri="{FF2B5EF4-FFF2-40B4-BE49-F238E27FC236}">
                <a16:creationId xmlns:a16="http://schemas.microsoft.com/office/drawing/2014/main" id="{DA6CAEFA-25CE-7523-73A9-367513EE898E}"/>
              </a:ext>
            </a:extLst>
          </p:cNvPr>
          <p:cNvSpPr/>
          <p:nvPr/>
        </p:nvSpPr>
        <p:spPr>
          <a:xfrm>
            <a:off x="213469" y="1722111"/>
            <a:ext cx="11910396" cy="397440"/>
          </a:xfrm>
          <a:custGeom>
            <a:avLst/>
            <a:gdLst>
              <a:gd name="connsiteX0" fmla="*/ 0 w 11334750"/>
              <a:gd name="connsiteY0" fmla="*/ 0 h 397440"/>
              <a:gd name="connsiteX1" fmla="*/ 11334750 w 11334750"/>
              <a:gd name="connsiteY1" fmla="*/ 0 h 397440"/>
              <a:gd name="connsiteX2" fmla="*/ 11334750 w 11334750"/>
              <a:gd name="connsiteY2" fmla="*/ 397440 h 397440"/>
              <a:gd name="connsiteX3" fmla="*/ 0 w 11334750"/>
              <a:gd name="connsiteY3" fmla="*/ 397440 h 397440"/>
              <a:gd name="connsiteX4" fmla="*/ 0 w 11334750"/>
              <a:gd name="connsiteY4" fmla="*/ 0 h 39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397440">
                <a:moveTo>
                  <a:pt x="0" y="0"/>
                </a:moveTo>
                <a:lnTo>
                  <a:pt x="11334750" y="0"/>
                </a:lnTo>
                <a:lnTo>
                  <a:pt x="11334750" y="397440"/>
                </a:lnTo>
                <a:lnTo>
                  <a:pt x="0" y="397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2200" kern="1200" dirty="0"/>
              <a:t>Physically scroll through the mobile device and document data using photographs/videos</a:t>
            </a:r>
          </a:p>
        </p:txBody>
      </p:sp>
      <p:graphicFrame>
        <p:nvGraphicFramePr>
          <p:cNvPr id="3" name="Diagram 2">
            <a:extLst>
              <a:ext uri="{FF2B5EF4-FFF2-40B4-BE49-F238E27FC236}">
                <a16:creationId xmlns:a16="http://schemas.microsoft.com/office/drawing/2014/main" id="{BDB8E8F4-CC8F-375F-ED2E-4A9E80B819CE}"/>
              </a:ext>
            </a:extLst>
          </p:cNvPr>
          <p:cNvGraphicFramePr/>
          <p:nvPr>
            <p:extLst>
              <p:ext uri="{D42A27DB-BD31-4B8C-83A1-F6EECF244321}">
                <p14:modId xmlns:p14="http://schemas.microsoft.com/office/powerpoint/2010/main" val="3906511482"/>
              </p:ext>
            </p:extLst>
          </p:nvPr>
        </p:nvGraphicFramePr>
        <p:xfrm>
          <a:off x="428625" y="2130310"/>
          <a:ext cx="11334750" cy="56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reeform: Shape 8">
            <a:extLst>
              <a:ext uri="{FF2B5EF4-FFF2-40B4-BE49-F238E27FC236}">
                <a16:creationId xmlns:a16="http://schemas.microsoft.com/office/drawing/2014/main" id="{BEA27D79-A7A3-3787-0FBE-5351D92C38A5}"/>
              </a:ext>
            </a:extLst>
          </p:cNvPr>
          <p:cNvSpPr/>
          <p:nvPr/>
        </p:nvSpPr>
        <p:spPr>
          <a:xfrm>
            <a:off x="213469" y="2702667"/>
            <a:ext cx="11555394" cy="571320"/>
          </a:xfrm>
          <a:custGeom>
            <a:avLst/>
            <a:gdLst>
              <a:gd name="connsiteX0" fmla="*/ 0 w 11334750"/>
              <a:gd name="connsiteY0" fmla="*/ 0 h 571320"/>
              <a:gd name="connsiteX1" fmla="*/ 11334750 w 11334750"/>
              <a:gd name="connsiteY1" fmla="*/ 0 h 571320"/>
              <a:gd name="connsiteX2" fmla="*/ 11334750 w 11334750"/>
              <a:gd name="connsiteY2" fmla="*/ 571320 h 571320"/>
              <a:gd name="connsiteX3" fmla="*/ 0 w 11334750"/>
              <a:gd name="connsiteY3" fmla="*/ 571320 h 571320"/>
              <a:gd name="connsiteX4" fmla="*/ 0 w 11334750"/>
              <a:gd name="connsiteY4" fmla="*/ 0 h 57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571320">
                <a:moveTo>
                  <a:pt x="0" y="0"/>
                </a:moveTo>
                <a:lnTo>
                  <a:pt x="11334750" y="0"/>
                </a:lnTo>
                <a:lnTo>
                  <a:pt x="11334750" y="571320"/>
                </a:lnTo>
                <a:lnTo>
                  <a:pt x="0" y="5713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2200" i="1" kern="1200" dirty="0"/>
              <a:t>May </a:t>
            </a:r>
            <a:r>
              <a:rPr lang="en-US" sz="2200" kern="1200" dirty="0"/>
              <a:t>obtain content of logical storage objects (contacts, call log, SMS, pictures, videos, calendar, and more) that reside on a file system partition</a:t>
            </a:r>
          </a:p>
        </p:txBody>
      </p:sp>
      <p:graphicFrame>
        <p:nvGraphicFramePr>
          <p:cNvPr id="16" name="Diagram 15">
            <a:extLst>
              <a:ext uri="{FF2B5EF4-FFF2-40B4-BE49-F238E27FC236}">
                <a16:creationId xmlns:a16="http://schemas.microsoft.com/office/drawing/2014/main" id="{86939771-BAEA-4138-66B7-45AA0C5774BC}"/>
              </a:ext>
            </a:extLst>
          </p:cNvPr>
          <p:cNvGraphicFramePr/>
          <p:nvPr>
            <p:extLst>
              <p:ext uri="{D42A27DB-BD31-4B8C-83A1-F6EECF244321}">
                <p14:modId xmlns:p14="http://schemas.microsoft.com/office/powerpoint/2010/main" val="1496996512"/>
              </p:ext>
            </p:extLst>
          </p:nvPr>
        </p:nvGraphicFramePr>
        <p:xfrm>
          <a:off x="428625" y="3338536"/>
          <a:ext cx="11334750" cy="5615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Freeform: Shape 10">
            <a:extLst>
              <a:ext uri="{FF2B5EF4-FFF2-40B4-BE49-F238E27FC236}">
                <a16:creationId xmlns:a16="http://schemas.microsoft.com/office/drawing/2014/main" id="{BF177B58-B577-DFC6-8C4E-9B53B062456F}"/>
              </a:ext>
            </a:extLst>
          </p:cNvPr>
          <p:cNvSpPr/>
          <p:nvPr/>
        </p:nvSpPr>
        <p:spPr>
          <a:xfrm>
            <a:off x="213467" y="3900135"/>
            <a:ext cx="12050249" cy="571320"/>
          </a:xfrm>
          <a:custGeom>
            <a:avLst/>
            <a:gdLst>
              <a:gd name="connsiteX0" fmla="*/ 0 w 11334750"/>
              <a:gd name="connsiteY0" fmla="*/ 0 h 571320"/>
              <a:gd name="connsiteX1" fmla="*/ 11334750 w 11334750"/>
              <a:gd name="connsiteY1" fmla="*/ 0 h 571320"/>
              <a:gd name="connsiteX2" fmla="*/ 11334750 w 11334750"/>
              <a:gd name="connsiteY2" fmla="*/ 571320 h 571320"/>
              <a:gd name="connsiteX3" fmla="*/ 0 w 11334750"/>
              <a:gd name="connsiteY3" fmla="*/ 571320 h 571320"/>
              <a:gd name="connsiteX4" fmla="*/ 0 w 11334750"/>
              <a:gd name="connsiteY4" fmla="*/ 0 h 57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571320">
                <a:moveTo>
                  <a:pt x="0" y="0"/>
                </a:moveTo>
                <a:lnTo>
                  <a:pt x="11334750" y="0"/>
                </a:lnTo>
                <a:lnTo>
                  <a:pt x="11334750" y="571320"/>
                </a:lnTo>
                <a:lnTo>
                  <a:pt x="0" y="5713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2200" b="0" kern="1200" dirty="0"/>
              <a:t>Partial file system dump, possibly including associated data (directories and files) from the user data partition</a:t>
            </a:r>
          </a:p>
        </p:txBody>
      </p:sp>
      <p:graphicFrame>
        <p:nvGraphicFramePr>
          <p:cNvPr id="17" name="Diagram 16">
            <a:extLst>
              <a:ext uri="{FF2B5EF4-FFF2-40B4-BE49-F238E27FC236}">
                <a16:creationId xmlns:a16="http://schemas.microsoft.com/office/drawing/2014/main" id="{74DD14B8-702B-35EC-7596-44588C784075}"/>
              </a:ext>
            </a:extLst>
          </p:cNvPr>
          <p:cNvGraphicFramePr/>
          <p:nvPr>
            <p:extLst>
              <p:ext uri="{D42A27DB-BD31-4B8C-83A1-F6EECF244321}">
                <p14:modId xmlns:p14="http://schemas.microsoft.com/office/powerpoint/2010/main" val="1451542084"/>
              </p:ext>
            </p:extLst>
          </p:nvPr>
        </p:nvGraphicFramePr>
        <p:xfrm>
          <a:off x="428625" y="4503730"/>
          <a:ext cx="11334750" cy="56159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 name="Freeform: Shape 12">
            <a:extLst>
              <a:ext uri="{FF2B5EF4-FFF2-40B4-BE49-F238E27FC236}">
                <a16:creationId xmlns:a16="http://schemas.microsoft.com/office/drawing/2014/main" id="{8E848D10-2E43-1C02-3E75-31C9CDC36A97}"/>
              </a:ext>
            </a:extLst>
          </p:cNvPr>
          <p:cNvSpPr/>
          <p:nvPr/>
        </p:nvSpPr>
        <p:spPr>
          <a:xfrm>
            <a:off x="213467" y="5065330"/>
            <a:ext cx="11802823" cy="571320"/>
          </a:xfrm>
          <a:custGeom>
            <a:avLst/>
            <a:gdLst>
              <a:gd name="connsiteX0" fmla="*/ 0 w 11334750"/>
              <a:gd name="connsiteY0" fmla="*/ 0 h 571320"/>
              <a:gd name="connsiteX1" fmla="*/ 11334750 w 11334750"/>
              <a:gd name="connsiteY1" fmla="*/ 0 h 571320"/>
              <a:gd name="connsiteX2" fmla="*/ 11334750 w 11334750"/>
              <a:gd name="connsiteY2" fmla="*/ 571320 h 571320"/>
              <a:gd name="connsiteX3" fmla="*/ 0 w 11334750"/>
              <a:gd name="connsiteY3" fmla="*/ 571320 h 571320"/>
              <a:gd name="connsiteX4" fmla="*/ 0 w 11334750"/>
              <a:gd name="connsiteY4" fmla="*/ 0 h 57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571320">
                <a:moveTo>
                  <a:pt x="0" y="0"/>
                </a:moveTo>
                <a:lnTo>
                  <a:pt x="11334750" y="0"/>
                </a:lnTo>
                <a:lnTo>
                  <a:pt x="11334750" y="571320"/>
                </a:lnTo>
                <a:lnTo>
                  <a:pt x="0" y="5713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2200" b="0" kern="1200" dirty="0"/>
              <a:t>Full file system dump, including data from the user data partition. Common with exploits and advanced extraction (CAS, Premium, GrayKey)</a:t>
            </a:r>
          </a:p>
        </p:txBody>
      </p:sp>
      <p:graphicFrame>
        <p:nvGraphicFramePr>
          <p:cNvPr id="18" name="Diagram 17">
            <a:extLst>
              <a:ext uri="{FF2B5EF4-FFF2-40B4-BE49-F238E27FC236}">
                <a16:creationId xmlns:a16="http://schemas.microsoft.com/office/drawing/2014/main" id="{C1A4CAB5-39A4-2792-4A45-0C7BF9ED6526}"/>
              </a:ext>
            </a:extLst>
          </p:cNvPr>
          <p:cNvGraphicFramePr/>
          <p:nvPr>
            <p:extLst>
              <p:ext uri="{D42A27DB-BD31-4B8C-83A1-F6EECF244321}">
                <p14:modId xmlns:p14="http://schemas.microsoft.com/office/powerpoint/2010/main" val="2795024069"/>
              </p:ext>
            </p:extLst>
          </p:nvPr>
        </p:nvGraphicFramePr>
        <p:xfrm>
          <a:off x="428625" y="5679682"/>
          <a:ext cx="11334750" cy="56159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5" name="Freeform: Shape 14">
            <a:extLst>
              <a:ext uri="{FF2B5EF4-FFF2-40B4-BE49-F238E27FC236}">
                <a16:creationId xmlns:a16="http://schemas.microsoft.com/office/drawing/2014/main" id="{C1EBF6B3-AC9E-EF82-BA44-DCE63E3F5951}"/>
              </a:ext>
            </a:extLst>
          </p:cNvPr>
          <p:cNvSpPr/>
          <p:nvPr/>
        </p:nvSpPr>
        <p:spPr>
          <a:xfrm>
            <a:off x="213468" y="6241282"/>
            <a:ext cx="11334750" cy="397440"/>
          </a:xfrm>
          <a:custGeom>
            <a:avLst/>
            <a:gdLst>
              <a:gd name="connsiteX0" fmla="*/ 0 w 11334750"/>
              <a:gd name="connsiteY0" fmla="*/ 0 h 397440"/>
              <a:gd name="connsiteX1" fmla="*/ 11334750 w 11334750"/>
              <a:gd name="connsiteY1" fmla="*/ 0 h 397440"/>
              <a:gd name="connsiteX2" fmla="*/ 11334750 w 11334750"/>
              <a:gd name="connsiteY2" fmla="*/ 397440 h 397440"/>
              <a:gd name="connsiteX3" fmla="*/ 0 w 11334750"/>
              <a:gd name="connsiteY3" fmla="*/ 397440 h 397440"/>
              <a:gd name="connsiteX4" fmla="*/ 0 w 11334750"/>
              <a:gd name="connsiteY4" fmla="*/ 0 h 39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397440">
                <a:moveTo>
                  <a:pt x="0" y="0"/>
                </a:moveTo>
                <a:lnTo>
                  <a:pt x="11334750" y="0"/>
                </a:lnTo>
                <a:lnTo>
                  <a:pt x="11334750" y="397440"/>
                </a:lnTo>
                <a:lnTo>
                  <a:pt x="0" y="397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2200" i="1" kern="1200" dirty="0"/>
              <a:t>May o</a:t>
            </a:r>
            <a:r>
              <a:rPr lang="en-US" sz="2200" kern="1200" dirty="0"/>
              <a:t>btain data from the first to last bit on one or more chips in mobile device</a:t>
            </a:r>
          </a:p>
        </p:txBody>
      </p:sp>
      <p:sp>
        <p:nvSpPr>
          <p:cNvPr id="5" name="Slide Number Placeholder 5">
            <a:extLst>
              <a:ext uri="{FF2B5EF4-FFF2-40B4-BE49-F238E27FC236}">
                <a16:creationId xmlns:a16="http://schemas.microsoft.com/office/drawing/2014/main" id="{4489EE50-2BF9-B450-C221-5C23BAF864F5}"/>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47</a:t>
            </a:fld>
            <a:endParaRPr lang="en-US" dirty="0"/>
          </a:p>
        </p:txBody>
      </p:sp>
    </p:spTree>
    <p:extLst>
      <p:ext uri="{BB962C8B-B14F-4D97-AF65-F5344CB8AC3E}">
        <p14:creationId xmlns:p14="http://schemas.microsoft.com/office/powerpoint/2010/main" val="359620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391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CC2A-F501-4BD6-BCC1-8300F2E9F805}"/>
              </a:ext>
            </a:extLst>
          </p:cNvPr>
          <p:cNvSpPr>
            <a:spLocks noGrp="1"/>
          </p:cNvSpPr>
          <p:nvPr>
            <p:ph type="title"/>
          </p:nvPr>
        </p:nvSpPr>
        <p:spPr/>
        <p:txBody>
          <a:bodyPr/>
          <a:lstStyle/>
          <a:p>
            <a:r>
              <a:rPr lang="en-US" dirty="0"/>
              <a:t>Not All Tools Are Equal… Not All Smartphones Are Equal…</a:t>
            </a:r>
          </a:p>
        </p:txBody>
      </p:sp>
      <p:sp>
        <p:nvSpPr>
          <p:cNvPr id="3" name="Slide Number Placeholder 2">
            <a:extLst>
              <a:ext uri="{FF2B5EF4-FFF2-40B4-BE49-F238E27FC236}">
                <a16:creationId xmlns:a16="http://schemas.microsoft.com/office/drawing/2014/main" id="{09BBC17A-781F-711A-3C97-ECBB96B291EB}"/>
              </a:ext>
            </a:extLst>
          </p:cNvPr>
          <p:cNvSpPr>
            <a:spLocks noGrp="1"/>
          </p:cNvSpPr>
          <p:nvPr>
            <p:ph type="sldNum" sz="quarter" idx="15"/>
          </p:nvPr>
        </p:nvSpPr>
        <p:spPr/>
        <p:txBody>
          <a:bodyPr/>
          <a:lstStyle/>
          <a:p>
            <a:fld id="{0EBA9DDB-6B4F-E349-9000-1D5D9A9CB687}" type="slidenum">
              <a:rPr lang="en-US" smtClean="0"/>
              <a:pPr/>
              <a:t>49</a:t>
            </a:fld>
            <a:endParaRPr lang="en-US" dirty="0"/>
          </a:p>
        </p:txBody>
      </p:sp>
      <p:sp>
        <p:nvSpPr>
          <p:cNvPr id="6" name="Freeform: Shape 5">
            <a:extLst>
              <a:ext uri="{FF2B5EF4-FFF2-40B4-BE49-F238E27FC236}">
                <a16:creationId xmlns:a16="http://schemas.microsoft.com/office/drawing/2014/main" id="{8877156A-AE3B-CE28-B1C7-CDED5956E10C}"/>
              </a:ext>
            </a:extLst>
          </p:cNvPr>
          <p:cNvSpPr/>
          <p:nvPr/>
        </p:nvSpPr>
        <p:spPr>
          <a:xfrm>
            <a:off x="428625" y="1250981"/>
            <a:ext cx="11334750" cy="1042470"/>
          </a:xfrm>
          <a:custGeom>
            <a:avLst/>
            <a:gdLst>
              <a:gd name="connsiteX0" fmla="*/ 0 w 11334750"/>
              <a:gd name="connsiteY0" fmla="*/ 173748 h 1042470"/>
              <a:gd name="connsiteX1" fmla="*/ 173748 w 11334750"/>
              <a:gd name="connsiteY1" fmla="*/ 0 h 1042470"/>
              <a:gd name="connsiteX2" fmla="*/ 11161002 w 11334750"/>
              <a:gd name="connsiteY2" fmla="*/ 0 h 1042470"/>
              <a:gd name="connsiteX3" fmla="*/ 11334750 w 11334750"/>
              <a:gd name="connsiteY3" fmla="*/ 173748 h 1042470"/>
              <a:gd name="connsiteX4" fmla="*/ 11334750 w 11334750"/>
              <a:gd name="connsiteY4" fmla="*/ 868722 h 1042470"/>
              <a:gd name="connsiteX5" fmla="*/ 11161002 w 11334750"/>
              <a:gd name="connsiteY5" fmla="*/ 1042470 h 1042470"/>
              <a:gd name="connsiteX6" fmla="*/ 173748 w 11334750"/>
              <a:gd name="connsiteY6" fmla="*/ 1042470 h 1042470"/>
              <a:gd name="connsiteX7" fmla="*/ 0 w 11334750"/>
              <a:gd name="connsiteY7" fmla="*/ 868722 h 1042470"/>
              <a:gd name="connsiteX8" fmla="*/ 0 w 11334750"/>
              <a:gd name="connsiteY8" fmla="*/ 173748 h 104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1042470">
                <a:moveTo>
                  <a:pt x="0" y="173748"/>
                </a:moveTo>
                <a:cubicBezTo>
                  <a:pt x="0" y="77790"/>
                  <a:pt x="77790" y="0"/>
                  <a:pt x="173748" y="0"/>
                </a:cubicBezTo>
                <a:lnTo>
                  <a:pt x="11161002" y="0"/>
                </a:lnTo>
                <a:cubicBezTo>
                  <a:pt x="11256960" y="0"/>
                  <a:pt x="11334750" y="77790"/>
                  <a:pt x="11334750" y="173748"/>
                </a:cubicBezTo>
                <a:lnTo>
                  <a:pt x="11334750" y="868722"/>
                </a:lnTo>
                <a:cubicBezTo>
                  <a:pt x="11334750" y="964680"/>
                  <a:pt x="11256960" y="1042470"/>
                  <a:pt x="11161002" y="1042470"/>
                </a:cubicBezTo>
                <a:lnTo>
                  <a:pt x="173748" y="1042470"/>
                </a:lnTo>
                <a:cubicBezTo>
                  <a:pt x="77790" y="1042470"/>
                  <a:pt x="0" y="964680"/>
                  <a:pt x="0" y="868722"/>
                </a:cubicBezTo>
                <a:lnTo>
                  <a:pt x="0" y="1737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759" tIns="153759" rIns="153759" bIns="153759" numCol="1" spcCol="1270" anchor="ctr" anchorCtr="0">
            <a:noAutofit/>
          </a:bodyPr>
          <a:lstStyle/>
          <a:p>
            <a:pPr marL="0" lvl="0" indent="0" algn="l" defTabSz="1200150">
              <a:lnSpc>
                <a:spcPct val="90000"/>
              </a:lnSpc>
              <a:spcBef>
                <a:spcPct val="0"/>
              </a:spcBef>
              <a:spcAft>
                <a:spcPct val="35000"/>
              </a:spcAft>
              <a:buNone/>
            </a:pPr>
            <a:r>
              <a:rPr lang="en-US" sz="2400" b="0" i="0" kern="1200" dirty="0"/>
              <a:t>Different mobile device forensic tools support various makes and models of phones to different levels of acquisition and analysis.</a:t>
            </a:r>
            <a:endParaRPr lang="en-US" sz="2400" kern="1200" dirty="0"/>
          </a:p>
        </p:txBody>
      </p:sp>
      <p:sp>
        <p:nvSpPr>
          <p:cNvPr id="7" name="Freeform: Shape 6">
            <a:extLst>
              <a:ext uri="{FF2B5EF4-FFF2-40B4-BE49-F238E27FC236}">
                <a16:creationId xmlns:a16="http://schemas.microsoft.com/office/drawing/2014/main" id="{36F53DB8-24AF-1EBF-77B2-C78ECC26AC36}"/>
              </a:ext>
            </a:extLst>
          </p:cNvPr>
          <p:cNvSpPr/>
          <p:nvPr/>
        </p:nvSpPr>
        <p:spPr>
          <a:xfrm>
            <a:off x="428625" y="2371211"/>
            <a:ext cx="11334750" cy="1042470"/>
          </a:xfrm>
          <a:custGeom>
            <a:avLst/>
            <a:gdLst>
              <a:gd name="connsiteX0" fmla="*/ 0 w 11334750"/>
              <a:gd name="connsiteY0" fmla="*/ 173748 h 1042470"/>
              <a:gd name="connsiteX1" fmla="*/ 173748 w 11334750"/>
              <a:gd name="connsiteY1" fmla="*/ 0 h 1042470"/>
              <a:gd name="connsiteX2" fmla="*/ 11161002 w 11334750"/>
              <a:gd name="connsiteY2" fmla="*/ 0 h 1042470"/>
              <a:gd name="connsiteX3" fmla="*/ 11334750 w 11334750"/>
              <a:gd name="connsiteY3" fmla="*/ 173748 h 1042470"/>
              <a:gd name="connsiteX4" fmla="*/ 11334750 w 11334750"/>
              <a:gd name="connsiteY4" fmla="*/ 868722 h 1042470"/>
              <a:gd name="connsiteX5" fmla="*/ 11161002 w 11334750"/>
              <a:gd name="connsiteY5" fmla="*/ 1042470 h 1042470"/>
              <a:gd name="connsiteX6" fmla="*/ 173748 w 11334750"/>
              <a:gd name="connsiteY6" fmla="*/ 1042470 h 1042470"/>
              <a:gd name="connsiteX7" fmla="*/ 0 w 11334750"/>
              <a:gd name="connsiteY7" fmla="*/ 868722 h 1042470"/>
              <a:gd name="connsiteX8" fmla="*/ 0 w 11334750"/>
              <a:gd name="connsiteY8" fmla="*/ 173748 h 104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1042470">
                <a:moveTo>
                  <a:pt x="0" y="173748"/>
                </a:moveTo>
                <a:cubicBezTo>
                  <a:pt x="0" y="77790"/>
                  <a:pt x="77790" y="0"/>
                  <a:pt x="173748" y="0"/>
                </a:cubicBezTo>
                <a:lnTo>
                  <a:pt x="11161002" y="0"/>
                </a:lnTo>
                <a:cubicBezTo>
                  <a:pt x="11256960" y="0"/>
                  <a:pt x="11334750" y="77790"/>
                  <a:pt x="11334750" y="173748"/>
                </a:cubicBezTo>
                <a:lnTo>
                  <a:pt x="11334750" y="868722"/>
                </a:lnTo>
                <a:cubicBezTo>
                  <a:pt x="11334750" y="964680"/>
                  <a:pt x="11256960" y="1042470"/>
                  <a:pt x="11161002" y="1042470"/>
                </a:cubicBezTo>
                <a:lnTo>
                  <a:pt x="173748" y="1042470"/>
                </a:lnTo>
                <a:cubicBezTo>
                  <a:pt x="77790" y="1042470"/>
                  <a:pt x="0" y="964680"/>
                  <a:pt x="0" y="868722"/>
                </a:cubicBezTo>
                <a:lnTo>
                  <a:pt x="0" y="1737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759" tIns="153759" rIns="153759" bIns="153759" numCol="1" spcCol="1270" anchor="ctr" anchorCtr="0">
            <a:noAutofit/>
          </a:bodyPr>
          <a:lstStyle/>
          <a:p>
            <a:pPr marL="0" lvl="0" indent="0" algn="l" defTabSz="1200150">
              <a:lnSpc>
                <a:spcPct val="90000"/>
              </a:lnSpc>
              <a:spcBef>
                <a:spcPct val="0"/>
              </a:spcBef>
              <a:spcAft>
                <a:spcPct val="35000"/>
              </a:spcAft>
              <a:buNone/>
            </a:pPr>
            <a:r>
              <a:rPr lang="en-US" sz="2400" b="0" i="0" kern="1200" dirty="0"/>
              <a:t>Even if the same acquisition type is supported, you may see differences between tools in the data acquired and parsed.</a:t>
            </a:r>
            <a:endParaRPr lang="en-US" sz="2400" kern="1200" dirty="0"/>
          </a:p>
        </p:txBody>
      </p:sp>
      <p:sp>
        <p:nvSpPr>
          <p:cNvPr id="8" name="Freeform: Shape 7">
            <a:extLst>
              <a:ext uri="{FF2B5EF4-FFF2-40B4-BE49-F238E27FC236}">
                <a16:creationId xmlns:a16="http://schemas.microsoft.com/office/drawing/2014/main" id="{4AE80C79-46EE-D425-B482-5CB01145A6F0}"/>
              </a:ext>
            </a:extLst>
          </p:cNvPr>
          <p:cNvSpPr/>
          <p:nvPr/>
        </p:nvSpPr>
        <p:spPr>
          <a:xfrm>
            <a:off x="428625" y="3491441"/>
            <a:ext cx="11334750" cy="1042470"/>
          </a:xfrm>
          <a:custGeom>
            <a:avLst/>
            <a:gdLst>
              <a:gd name="connsiteX0" fmla="*/ 0 w 11334750"/>
              <a:gd name="connsiteY0" fmla="*/ 173748 h 1042470"/>
              <a:gd name="connsiteX1" fmla="*/ 173748 w 11334750"/>
              <a:gd name="connsiteY1" fmla="*/ 0 h 1042470"/>
              <a:gd name="connsiteX2" fmla="*/ 11161002 w 11334750"/>
              <a:gd name="connsiteY2" fmla="*/ 0 h 1042470"/>
              <a:gd name="connsiteX3" fmla="*/ 11334750 w 11334750"/>
              <a:gd name="connsiteY3" fmla="*/ 173748 h 1042470"/>
              <a:gd name="connsiteX4" fmla="*/ 11334750 w 11334750"/>
              <a:gd name="connsiteY4" fmla="*/ 868722 h 1042470"/>
              <a:gd name="connsiteX5" fmla="*/ 11161002 w 11334750"/>
              <a:gd name="connsiteY5" fmla="*/ 1042470 h 1042470"/>
              <a:gd name="connsiteX6" fmla="*/ 173748 w 11334750"/>
              <a:gd name="connsiteY6" fmla="*/ 1042470 h 1042470"/>
              <a:gd name="connsiteX7" fmla="*/ 0 w 11334750"/>
              <a:gd name="connsiteY7" fmla="*/ 868722 h 1042470"/>
              <a:gd name="connsiteX8" fmla="*/ 0 w 11334750"/>
              <a:gd name="connsiteY8" fmla="*/ 173748 h 104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1042470">
                <a:moveTo>
                  <a:pt x="0" y="173748"/>
                </a:moveTo>
                <a:cubicBezTo>
                  <a:pt x="0" y="77790"/>
                  <a:pt x="77790" y="0"/>
                  <a:pt x="173748" y="0"/>
                </a:cubicBezTo>
                <a:lnTo>
                  <a:pt x="11161002" y="0"/>
                </a:lnTo>
                <a:cubicBezTo>
                  <a:pt x="11256960" y="0"/>
                  <a:pt x="11334750" y="77790"/>
                  <a:pt x="11334750" y="173748"/>
                </a:cubicBezTo>
                <a:lnTo>
                  <a:pt x="11334750" y="868722"/>
                </a:lnTo>
                <a:cubicBezTo>
                  <a:pt x="11334750" y="964680"/>
                  <a:pt x="11256960" y="1042470"/>
                  <a:pt x="11161002" y="1042470"/>
                </a:cubicBezTo>
                <a:lnTo>
                  <a:pt x="173748" y="1042470"/>
                </a:lnTo>
                <a:cubicBezTo>
                  <a:pt x="77790" y="1042470"/>
                  <a:pt x="0" y="964680"/>
                  <a:pt x="0" y="868722"/>
                </a:cubicBezTo>
                <a:lnTo>
                  <a:pt x="0" y="1737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759" tIns="153759" rIns="153759" bIns="153759" numCol="1" spcCol="1270" anchor="ctr" anchorCtr="0">
            <a:noAutofit/>
          </a:bodyPr>
          <a:lstStyle/>
          <a:p>
            <a:pPr marL="0" lvl="0" indent="0" algn="l" defTabSz="1200150">
              <a:lnSpc>
                <a:spcPct val="90000"/>
              </a:lnSpc>
              <a:spcBef>
                <a:spcPct val="0"/>
              </a:spcBef>
              <a:spcAft>
                <a:spcPct val="35000"/>
              </a:spcAft>
              <a:buNone/>
            </a:pPr>
            <a:r>
              <a:rPr lang="en-US" sz="2400" b="0" i="0" kern="1200" dirty="0"/>
              <a:t>Always verify acquisition against the phone itself.</a:t>
            </a:r>
            <a:endParaRPr lang="en-US" sz="2400" kern="1200" dirty="0"/>
          </a:p>
        </p:txBody>
      </p:sp>
      <p:sp>
        <p:nvSpPr>
          <p:cNvPr id="9" name="Freeform: Shape 8">
            <a:extLst>
              <a:ext uri="{FF2B5EF4-FFF2-40B4-BE49-F238E27FC236}">
                <a16:creationId xmlns:a16="http://schemas.microsoft.com/office/drawing/2014/main" id="{B695424B-6200-1B20-E746-9251B78B417F}"/>
              </a:ext>
            </a:extLst>
          </p:cNvPr>
          <p:cNvSpPr/>
          <p:nvPr/>
        </p:nvSpPr>
        <p:spPr>
          <a:xfrm>
            <a:off x="428625" y="4611671"/>
            <a:ext cx="11334750" cy="1042470"/>
          </a:xfrm>
          <a:custGeom>
            <a:avLst/>
            <a:gdLst>
              <a:gd name="connsiteX0" fmla="*/ 0 w 11334750"/>
              <a:gd name="connsiteY0" fmla="*/ 173748 h 1042470"/>
              <a:gd name="connsiteX1" fmla="*/ 173748 w 11334750"/>
              <a:gd name="connsiteY1" fmla="*/ 0 h 1042470"/>
              <a:gd name="connsiteX2" fmla="*/ 11161002 w 11334750"/>
              <a:gd name="connsiteY2" fmla="*/ 0 h 1042470"/>
              <a:gd name="connsiteX3" fmla="*/ 11334750 w 11334750"/>
              <a:gd name="connsiteY3" fmla="*/ 173748 h 1042470"/>
              <a:gd name="connsiteX4" fmla="*/ 11334750 w 11334750"/>
              <a:gd name="connsiteY4" fmla="*/ 868722 h 1042470"/>
              <a:gd name="connsiteX5" fmla="*/ 11161002 w 11334750"/>
              <a:gd name="connsiteY5" fmla="*/ 1042470 h 1042470"/>
              <a:gd name="connsiteX6" fmla="*/ 173748 w 11334750"/>
              <a:gd name="connsiteY6" fmla="*/ 1042470 h 1042470"/>
              <a:gd name="connsiteX7" fmla="*/ 0 w 11334750"/>
              <a:gd name="connsiteY7" fmla="*/ 868722 h 1042470"/>
              <a:gd name="connsiteX8" fmla="*/ 0 w 11334750"/>
              <a:gd name="connsiteY8" fmla="*/ 173748 h 104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1042470">
                <a:moveTo>
                  <a:pt x="0" y="173748"/>
                </a:moveTo>
                <a:cubicBezTo>
                  <a:pt x="0" y="77790"/>
                  <a:pt x="77790" y="0"/>
                  <a:pt x="173748" y="0"/>
                </a:cubicBezTo>
                <a:lnTo>
                  <a:pt x="11161002" y="0"/>
                </a:lnTo>
                <a:cubicBezTo>
                  <a:pt x="11256960" y="0"/>
                  <a:pt x="11334750" y="77790"/>
                  <a:pt x="11334750" y="173748"/>
                </a:cubicBezTo>
                <a:lnTo>
                  <a:pt x="11334750" y="868722"/>
                </a:lnTo>
                <a:cubicBezTo>
                  <a:pt x="11334750" y="964680"/>
                  <a:pt x="11256960" y="1042470"/>
                  <a:pt x="11161002" y="1042470"/>
                </a:cubicBezTo>
                <a:lnTo>
                  <a:pt x="173748" y="1042470"/>
                </a:lnTo>
                <a:cubicBezTo>
                  <a:pt x="77790" y="1042470"/>
                  <a:pt x="0" y="964680"/>
                  <a:pt x="0" y="868722"/>
                </a:cubicBezTo>
                <a:lnTo>
                  <a:pt x="0" y="1737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759" tIns="153759" rIns="153759" bIns="153759" numCol="1" spcCol="1270" anchor="ctr" anchorCtr="0">
            <a:noAutofit/>
          </a:bodyPr>
          <a:lstStyle/>
          <a:p>
            <a:pPr marL="0" lvl="0" indent="0" algn="l" defTabSz="1200150">
              <a:lnSpc>
                <a:spcPct val="90000"/>
              </a:lnSpc>
              <a:spcBef>
                <a:spcPct val="0"/>
              </a:spcBef>
              <a:spcAft>
                <a:spcPct val="35000"/>
              </a:spcAft>
              <a:buNone/>
            </a:pPr>
            <a:r>
              <a:rPr lang="en-US" sz="2400" b="0" i="0" kern="1200" dirty="0"/>
              <a:t>Remember that a full file system acquisition will yield the best data for analysis should a physical acquisition not be available.</a:t>
            </a:r>
            <a:endParaRPr lang="en-US" sz="2400" kern="1200" dirty="0"/>
          </a:p>
        </p:txBody>
      </p:sp>
      <p:sp>
        <p:nvSpPr>
          <p:cNvPr id="10" name="Freeform: Shape 9">
            <a:extLst>
              <a:ext uri="{FF2B5EF4-FFF2-40B4-BE49-F238E27FC236}">
                <a16:creationId xmlns:a16="http://schemas.microsoft.com/office/drawing/2014/main" id="{A77EF01D-B6F3-7713-EAE3-4B1CD632C8D7}"/>
              </a:ext>
            </a:extLst>
          </p:cNvPr>
          <p:cNvSpPr/>
          <p:nvPr/>
        </p:nvSpPr>
        <p:spPr>
          <a:xfrm>
            <a:off x="428625" y="5654141"/>
            <a:ext cx="11334750" cy="1033964"/>
          </a:xfrm>
          <a:custGeom>
            <a:avLst/>
            <a:gdLst>
              <a:gd name="connsiteX0" fmla="*/ 0 w 11334750"/>
              <a:gd name="connsiteY0" fmla="*/ 0 h 1033964"/>
              <a:gd name="connsiteX1" fmla="*/ 11334750 w 11334750"/>
              <a:gd name="connsiteY1" fmla="*/ 0 h 1033964"/>
              <a:gd name="connsiteX2" fmla="*/ 11334750 w 11334750"/>
              <a:gd name="connsiteY2" fmla="*/ 1033964 h 1033964"/>
              <a:gd name="connsiteX3" fmla="*/ 0 w 11334750"/>
              <a:gd name="connsiteY3" fmla="*/ 1033964 h 1033964"/>
              <a:gd name="connsiteX4" fmla="*/ 0 w 11334750"/>
              <a:gd name="connsiteY4" fmla="*/ 0 h 103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1033964">
                <a:moveTo>
                  <a:pt x="0" y="0"/>
                </a:moveTo>
                <a:lnTo>
                  <a:pt x="11334750" y="0"/>
                </a:lnTo>
                <a:lnTo>
                  <a:pt x="11334750" y="1033964"/>
                </a:lnTo>
                <a:lnTo>
                  <a:pt x="0" y="10339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200" b="0" i="0" kern="1200" dirty="0"/>
              <a:t>Check results in the native file(s) and manually decode to verify results if necessary.</a:t>
            </a:r>
            <a:endParaRPr lang="en-US" sz="2200" kern="1200" dirty="0"/>
          </a:p>
          <a:p>
            <a:pPr marL="228600" lvl="1" indent="-228600" algn="l" defTabSz="933450">
              <a:lnSpc>
                <a:spcPct val="90000"/>
              </a:lnSpc>
              <a:spcBef>
                <a:spcPct val="0"/>
              </a:spcBef>
              <a:spcAft>
                <a:spcPct val="20000"/>
              </a:spcAft>
              <a:buChar char="•"/>
            </a:pPr>
            <a:r>
              <a:rPr lang="en-US" sz="2200" b="0" i="0" kern="1200" dirty="0"/>
              <a:t>Use more than one tool—ALWAYS!</a:t>
            </a:r>
            <a:endParaRPr lang="en-US" sz="2200" kern="1200" dirty="0"/>
          </a:p>
          <a:p>
            <a:pPr marL="228600" lvl="1" indent="-228600" algn="l" defTabSz="933450">
              <a:lnSpc>
                <a:spcPct val="90000"/>
              </a:lnSpc>
              <a:spcBef>
                <a:spcPct val="0"/>
              </a:spcBef>
              <a:spcAft>
                <a:spcPct val="20000"/>
              </a:spcAft>
              <a:buChar char="•"/>
            </a:pPr>
            <a:r>
              <a:rPr lang="en-US" sz="2200" b="0" i="0" kern="1200" dirty="0"/>
              <a:t>Know what your tools are doing – bootloaders, jailbreaks, roots.</a:t>
            </a:r>
            <a:endParaRPr lang="en-US" sz="2200" kern="1200" dirty="0"/>
          </a:p>
        </p:txBody>
      </p:sp>
    </p:spTree>
    <p:extLst>
      <p:ext uri="{BB962C8B-B14F-4D97-AF65-F5344CB8AC3E}">
        <p14:creationId xmlns:p14="http://schemas.microsoft.com/office/powerpoint/2010/main" val="286646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C2E55713-55AE-A803-24E0-FBCC1BACD5BA}"/>
              </a:ext>
            </a:extLst>
          </p:cNvPr>
          <p:cNvSpPr/>
          <p:nvPr/>
        </p:nvSpPr>
        <p:spPr>
          <a:xfrm>
            <a:off x="4992442" y="771882"/>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E6BCEA4-068F-027C-0B87-8A6A310C447D}"/>
              </a:ext>
            </a:extLst>
          </p:cNvPr>
          <p:cNvSpPr>
            <a:spLocks noGrp="1"/>
          </p:cNvSpPr>
          <p:nvPr>
            <p:ph type="sldNum" sz="quarter" idx="19"/>
          </p:nvPr>
        </p:nvSpPr>
        <p:spPr/>
        <p:txBody>
          <a:bodyPr/>
          <a:lstStyle/>
          <a:p>
            <a:fld id="{0EBA9DDB-6B4F-E349-9000-1D5D9A9CB687}" type="slidenum">
              <a:rPr lang="en-US" smtClean="0"/>
              <a:pPr/>
              <a:t>5</a:t>
            </a:fld>
            <a:endParaRPr lang="en-US" dirty="0"/>
          </a:p>
        </p:txBody>
      </p:sp>
      <p:sp>
        <p:nvSpPr>
          <p:cNvPr id="3" name="Title 2">
            <a:extLst>
              <a:ext uri="{FF2B5EF4-FFF2-40B4-BE49-F238E27FC236}">
                <a16:creationId xmlns:a16="http://schemas.microsoft.com/office/drawing/2014/main" id="{3DBDA92C-B99B-AE3B-EE34-3C47104B7825}"/>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Tree>
    <p:extLst>
      <p:ext uri="{BB962C8B-B14F-4D97-AF65-F5344CB8AC3E}">
        <p14:creationId xmlns:p14="http://schemas.microsoft.com/office/powerpoint/2010/main" val="736827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62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719A-BB76-7FD9-2A19-951F6881073A}"/>
              </a:ext>
            </a:extLst>
          </p:cNvPr>
          <p:cNvSpPr>
            <a:spLocks noGrp="1"/>
          </p:cNvSpPr>
          <p:nvPr>
            <p:ph type="title"/>
          </p:nvPr>
        </p:nvSpPr>
        <p:spPr/>
        <p:txBody>
          <a:bodyPr/>
          <a:lstStyle/>
          <a:p>
            <a:r>
              <a:rPr lang="en-US" dirty="0"/>
              <a:t>Android: Additional Extraction Methods</a:t>
            </a:r>
          </a:p>
        </p:txBody>
      </p:sp>
      <p:sp>
        <p:nvSpPr>
          <p:cNvPr id="3" name="Slide Number Placeholder 2">
            <a:extLst>
              <a:ext uri="{FF2B5EF4-FFF2-40B4-BE49-F238E27FC236}">
                <a16:creationId xmlns:a16="http://schemas.microsoft.com/office/drawing/2014/main" id="{C6C72E88-75B6-A619-0DB3-1379DB4F982A}"/>
              </a:ext>
            </a:extLst>
          </p:cNvPr>
          <p:cNvSpPr>
            <a:spLocks noGrp="1"/>
          </p:cNvSpPr>
          <p:nvPr>
            <p:ph type="sldNum" sz="quarter" idx="15"/>
          </p:nvPr>
        </p:nvSpPr>
        <p:spPr/>
        <p:txBody>
          <a:bodyPr/>
          <a:lstStyle/>
          <a:p>
            <a:fld id="{0EBA9DDB-6B4F-E349-9000-1D5D9A9CB687}" type="slidenum">
              <a:rPr lang="en-US" smtClean="0"/>
              <a:pPr/>
              <a:t>51</a:t>
            </a:fld>
            <a:endParaRPr lang="en-US" dirty="0"/>
          </a:p>
        </p:txBody>
      </p:sp>
      <p:sp>
        <p:nvSpPr>
          <p:cNvPr id="6" name="Freeform: Shape 5">
            <a:extLst>
              <a:ext uri="{FF2B5EF4-FFF2-40B4-BE49-F238E27FC236}">
                <a16:creationId xmlns:a16="http://schemas.microsoft.com/office/drawing/2014/main" id="{D874EFC1-6587-E7B4-14AC-C2E4C964A23A}"/>
              </a:ext>
            </a:extLst>
          </p:cNvPr>
          <p:cNvSpPr/>
          <p:nvPr/>
        </p:nvSpPr>
        <p:spPr>
          <a:xfrm>
            <a:off x="428625" y="1294012"/>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b="0" i="0" kern="1200"/>
              <a:t>SmartFlow in UFED</a:t>
            </a:r>
            <a:endParaRPr lang="en-US" sz="2400" kern="1200"/>
          </a:p>
        </p:txBody>
      </p:sp>
      <p:sp>
        <p:nvSpPr>
          <p:cNvPr id="7" name="Freeform: Shape 6">
            <a:extLst>
              <a:ext uri="{FF2B5EF4-FFF2-40B4-BE49-F238E27FC236}">
                <a16:creationId xmlns:a16="http://schemas.microsoft.com/office/drawing/2014/main" id="{D93D7221-7772-8C86-4185-833DDF471CAD}"/>
              </a:ext>
            </a:extLst>
          </p:cNvPr>
          <p:cNvSpPr/>
          <p:nvPr/>
        </p:nvSpPr>
        <p:spPr>
          <a:xfrm>
            <a:off x="428625" y="2113012"/>
            <a:ext cx="11334750" cy="887512"/>
          </a:xfrm>
          <a:custGeom>
            <a:avLst/>
            <a:gdLst>
              <a:gd name="connsiteX0" fmla="*/ 0 w 11334750"/>
              <a:gd name="connsiteY0" fmla="*/ 0 h 887512"/>
              <a:gd name="connsiteX1" fmla="*/ 11334750 w 11334750"/>
              <a:gd name="connsiteY1" fmla="*/ 0 h 887512"/>
              <a:gd name="connsiteX2" fmla="*/ 11334750 w 11334750"/>
              <a:gd name="connsiteY2" fmla="*/ 887512 h 887512"/>
              <a:gd name="connsiteX3" fmla="*/ 0 w 11334750"/>
              <a:gd name="connsiteY3" fmla="*/ 887512 h 887512"/>
              <a:gd name="connsiteX4" fmla="*/ 0 w 11334750"/>
              <a:gd name="connsiteY4" fmla="*/ 0 h 887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887512">
                <a:moveTo>
                  <a:pt x="0" y="0"/>
                </a:moveTo>
                <a:lnTo>
                  <a:pt x="11334750" y="0"/>
                </a:lnTo>
                <a:lnTo>
                  <a:pt x="11334750" y="887512"/>
                </a:lnTo>
                <a:lnTo>
                  <a:pt x="0" y="8875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200" b="0" i="0" kern="1200" dirty="0"/>
              <a:t>Qualcomm Live, MTK Live, Kirin Live, and more</a:t>
            </a:r>
            <a:endParaRPr lang="en-US" sz="2200" kern="1200" dirty="0"/>
          </a:p>
          <a:p>
            <a:pPr marL="228600" lvl="1" indent="-228600" algn="l" defTabSz="1200150">
              <a:lnSpc>
                <a:spcPct val="90000"/>
              </a:lnSpc>
              <a:spcBef>
                <a:spcPct val="0"/>
              </a:spcBef>
              <a:spcAft>
                <a:spcPct val="20000"/>
              </a:spcAft>
              <a:buChar char="•"/>
            </a:pPr>
            <a:r>
              <a:rPr lang="en-US" sz="2200" b="0" i="0" kern="1200" dirty="0"/>
              <a:t>The goal is full file system access</a:t>
            </a:r>
            <a:endParaRPr lang="en-US" sz="2200" kern="1200" dirty="0"/>
          </a:p>
        </p:txBody>
      </p:sp>
      <p:sp>
        <p:nvSpPr>
          <p:cNvPr id="8" name="Freeform: Shape 7">
            <a:extLst>
              <a:ext uri="{FF2B5EF4-FFF2-40B4-BE49-F238E27FC236}">
                <a16:creationId xmlns:a16="http://schemas.microsoft.com/office/drawing/2014/main" id="{410699D7-5FB5-6738-FB25-2168BE2F7007}"/>
              </a:ext>
            </a:extLst>
          </p:cNvPr>
          <p:cNvSpPr/>
          <p:nvPr/>
        </p:nvSpPr>
        <p:spPr>
          <a:xfrm>
            <a:off x="428625" y="3000524"/>
            <a:ext cx="11334750" cy="818999"/>
          </a:xfrm>
          <a:custGeom>
            <a:avLst/>
            <a:gdLst>
              <a:gd name="connsiteX0" fmla="*/ 0 w 11334750"/>
              <a:gd name="connsiteY0" fmla="*/ 136503 h 818999"/>
              <a:gd name="connsiteX1" fmla="*/ 136503 w 11334750"/>
              <a:gd name="connsiteY1" fmla="*/ 0 h 818999"/>
              <a:gd name="connsiteX2" fmla="*/ 11198247 w 11334750"/>
              <a:gd name="connsiteY2" fmla="*/ 0 h 818999"/>
              <a:gd name="connsiteX3" fmla="*/ 11334750 w 11334750"/>
              <a:gd name="connsiteY3" fmla="*/ 136503 h 818999"/>
              <a:gd name="connsiteX4" fmla="*/ 11334750 w 11334750"/>
              <a:gd name="connsiteY4" fmla="*/ 682496 h 818999"/>
              <a:gd name="connsiteX5" fmla="*/ 11198247 w 11334750"/>
              <a:gd name="connsiteY5" fmla="*/ 818999 h 818999"/>
              <a:gd name="connsiteX6" fmla="*/ 136503 w 11334750"/>
              <a:gd name="connsiteY6" fmla="*/ 818999 h 818999"/>
              <a:gd name="connsiteX7" fmla="*/ 0 w 11334750"/>
              <a:gd name="connsiteY7" fmla="*/ 682496 h 818999"/>
              <a:gd name="connsiteX8" fmla="*/ 0 w 11334750"/>
              <a:gd name="connsiteY8" fmla="*/ 136503 h 81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18999">
                <a:moveTo>
                  <a:pt x="0" y="136503"/>
                </a:moveTo>
                <a:cubicBezTo>
                  <a:pt x="0" y="61114"/>
                  <a:pt x="61114" y="0"/>
                  <a:pt x="136503" y="0"/>
                </a:cubicBezTo>
                <a:lnTo>
                  <a:pt x="11198247" y="0"/>
                </a:lnTo>
                <a:cubicBezTo>
                  <a:pt x="11273636" y="0"/>
                  <a:pt x="11334750" y="61114"/>
                  <a:pt x="11334750" y="136503"/>
                </a:cubicBezTo>
                <a:lnTo>
                  <a:pt x="11334750" y="682496"/>
                </a:lnTo>
                <a:cubicBezTo>
                  <a:pt x="11334750" y="757885"/>
                  <a:pt x="11273636" y="818999"/>
                  <a:pt x="11198247" y="818999"/>
                </a:cubicBezTo>
                <a:lnTo>
                  <a:pt x="136503" y="818999"/>
                </a:lnTo>
                <a:cubicBezTo>
                  <a:pt x="61114" y="818999"/>
                  <a:pt x="0" y="757885"/>
                  <a:pt x="0" y="682496"/>
                </a:cubicBezTo>
                <a:lnTo>
                  <a:pt x="0" y="136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330" tIns="173330" rIns="173330" bIns="173330" numCol="1" spcCol="1270" anchor="ctr" anchorCtr="0">
            <a:noAutofit/>
          </a:bodyPr>
          <a:lstStyle/>
          <a:p>
            <a:pPr marL="0" lvl="0" indent="0" algn="l" defTabSz="1555750">
              <a:lnSpc>
                <a:spcPct val="90000"/>
              </a:lnSpc>
              <a:spcBef>
                <a:spcPct val="0"/>
              </a:spcBef>
              <a:spcAft>
                <a:spcPct val="35000"/>
              </a:spcAft>
              <a:buNone/>
            </a:pPr>
            <a:r>
              <a:rPr lang="en-US" sz="2400" b="0" i="0" kern="1200"/>
              <a:t>Older methods if you come across legacy devices</a:t>
            </a:r>
            <a:endParaRPr lang="en-US" sz="2400" kern="1200"/>
          </a:p>
        </p:txBody>
      </p:sp>
      <p:sp>
        <p:nvSpPr>
          <p:cNvPr id="9" name="Freeform: Shape 8">
            <a:extLst>
              <a:ext uri="{FF2B5EF4-FFF2-40B4-BE49-F238E27FC236}">
                <a16:creationId xmlns:a16="http://schemas.microsoft.com/office/drawing/2014/main" id="{91213D7B-0C10-E018-DE8B-AB3443BB292B}"/>
              </a:ext>
            </a:extLst>
          </p:cNvPr>
          <p:cNvSpPr/>
          <p:nvPr/>
        </p:nvSpPr>
        <p:spPr>
          <a:xfrm>
            <a:off x="428625" y="3819524"/>
            <a:ext cx="11334750" cy="2825550"/>
          </a:xfrm>
          <a:custGeom>
            <a:avLst/>
            <a:gdLst>
              <a:gd name="connsiteX0" fmla="*/ 0 w 11334750"/>
              <a:gd name="connsiteY0" fmla="*/ 0 h 2825550"/>
              <a:gd name="connsiteX1" fmla="*/ 11334750 w 11334750"/>
              <a:gd name="connsiteY1" fmla="*/ 0 h 2825550"/>
              <a:gd name="connsiteX2" fmla="*/ 11334750 w 11334750"/>
              <a:gd name="connsiteY2" fmla="*/ 2825550 h 2825550"/>
              <a:gd name="connsiteX3" fmla="*/ 0 w 11334750"/>
              <a:gd name="connsiteY3" fmla="*/ 2825550 h 2825550"/>
              <a:gd name="connsiteX4" fmla="*/ 0 w 11334750"/>
              <a:gd name="connsiteY4" fmla="*/ 0 h 28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2825550">
                <a:moveTo>
                  <a:pt x="0" y="0"/>
                </a:moveTo>
                <a:lnTo>
                  <a:pt x="11334750" y="0"/>
                </a:lnTo>
                <a:lnTo>
                  <a:pt x="11334750" y="2825550"/>
                </a:lnTo>
                <a:lnTo>
                  <a:pt x="0" y="28255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200" b="0" i="0" kern="1200"/>
              <a:t>Bootloader extractions - Can be injected into RAM prior to the OS loading to allow access to the device</a:t>
            </a:r>
            <a:endParaRPr lang="en-US" sz="2200" kern="1200"/>
          </a:p>
          <a:p>
            <a:pPr marL="228600" lvl="1" indent="-228600" algn="l" defTabSz="1200150">
              <a:lnSpc>
                <a:spcPct val="90000"/>
              </a:lnSpc>
              <a:spcBef>
                <a:spcPct val="0"/>
              </a:spcBef>
              <a:spcAft>
                <a:spcPct val="20000"/>
              </a:spcAft>
              <a:buChar char="•"/>
            </a:pPr>
            <a:r>
              <a:rPr lang="en-US" sz="2200" b="0" i="0" kern="1200"/>
              <a:t>Custom recovery images - Only supported on older, non-encrypted Android devices</a:t>
            </a:r>
            <a:endParaRPr lang="en-US" sz="2200" kern="1200"/>
          </a:p>
          <a:p>
            <a:pPr marL="228600" lvl="1" indent="-228600" algn="l" defTabSz="1200150">
              <a:lnSpc>
                <a:spcPct val="90000"/>
              </a:lnSpc>
              <a:spcBef>
                <a:spcPct val="0"/>
              </a:spcBef>
              <a:spcAft>
                <a:spcPct val="20000"/>
              </a:spcAft>
              <a:buChar char="•"/>
            </a:pPr>
            <a:r>
              <a:rPr lang="en-US" sz="2200" b="0" i="0" kern="1200"/>
              <a:t>Emergency Download Mode (EDL) - Allows low-level access to the chipset</a:t>
            </a:r>
            <a:endParaRPr lang="en-US" sz="2200" kern="1200"/>
          </a:p>
          <a:p>
            <a:pPr marL="228600" lvl="1" indent="-228600" algn="l" defTabSz="1200150">
              <a:lnSpc>
                <a:spcPct val="90000"/>
              </a:lnSpc>
              <a:spcBef>
                <a:spcPct val="0"/>
              </a:spcBef>
              <a:spcAft>
                <a:spcPct val="20000"/>
              </a:spcAft>
              <a:buChar char="•"/>
            </a:pPr>
            <a:r>
              <a:rPr lang="en-US" sz="2200" b="0" i="0" kern="1200"/>
              <a:t>JTAG/Chip-off/ISP – Irrelevant?</a:t>
            </a:r>
            <a:endParaRPr lang="en-US" sz="2200" kern="1200"/>
          </a:p>
        </p:txBody>
      </p:sp>
    </p:spTree>
    <p:extLst>
      <p:ext uri="{BB962C8B-B14F-4D97-AF65-F5344CB8AC3E}">
        <p14:creationId xmlns:p14="http://schemas.microsoft.com/office/powerpoint/2010/main" val="2612812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928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1D84-3B90-B237-2A28-911ACA56A870}"/>
              </a:ext>
            </a:extLst>
          </p:cNvPr>
          <p:cNvSpPr>
            <a:spLocks noGrp="1"/>
          </p:cNvSpPr>
          <p:nvPr>
            <p:ph type="title"/>
          </p:nvPr>
        </p:nvSpPr>
        <p:spPr/>
        <p:txBody>
          <a:bodyPr/>
          <a:lstStyle/>
          <a:p>
            <a:r>
              <a:rPr lang="en-US" dirty="0"/>
              <a:t>iOS—Jailbreaks and Exploits</a:t>
            </a:r>
          </a:p>
        </p:txBody>
      </p:sp>
      <p:sp>
        <p:nvSpPr>
          <p:cNvPr id="3" name="Content Placeholder 2">
            <a:extLst>
              <a:ext uri="{FF2B5EF4-FFF2-40B4-BE49-F238E27FC236}">
                <a16:creationId xmlns:a16="http://schemas.microsoft.com/office/drawing/2014/main" id="{30A2C89C-5C58-1282-7E87-E4699767DAB6}"/>
              </a:ext>
            </a:extLst>
          </p:cNvPr>
          <p:cNvSpPr>
            <a:spLocks noGrp="1"/>
          </p:cNvSpPr>
          <p:nvPr>
            <p:ph sz="quarter" idx="12"/>
          </p:nvPr>
        </p:nvSpPr>
        <p:spPr>
          <a:xfrm>
            <a:off x="420607" y="1572499"/>
            <a:ext cx="6831157" cy="5236578"/>
          </a:xfrm>
        </p:spPr>
        <p:txBody>
          <a:bodyPr>
            <a:normAutofit/>
          </a:bodyPr>
          <a:lstStyle/>
          <a:p>
            <a:pPr marL="0" lvl="0" indent="0">
              <a:buNone/>
            </a:pPr>
            <a:endParaRPr lang="en-US" dirty="0"/>
          </a:p>
          <a:p>
            <a:pPr marL="625475" lvl="0" indent="-342900"/>
            <a:r>
              <a:rPr lang="en-US" sz="2200" dirty="0"/>
              <a:t>First jailbreak released from the checkm</a:t>
            </a:r>
            <a:r>
              <a:rPr lang="en-US" sz="2200" dirty="0">
                <a:ea typeface="Arial" panose="02040503050406030204" pitchFamily="18" charset="0"/>
              </a:rPr>
              <a:t>8</a:t>
            </a:r>
            <a:r>
              <a:rPr lang="en-US" sz="2200" dirty="0"/>
              <a:t> exploit</a:t>
            </a:r>
          </a:p>
          <a:p>
            <a:pPr marL="625475" lvl="0" indent="-342900"/>
            <a:r>
              <a:rPr lang="en-US" sz="2200" dirty="0"/>
              <a:t>Provides access to the Full file system extraction</a:t>
            </a:r>
          </a:p>
          <a:p>
            <a:pPr marL="625475" lvl="0" indent="-342900"/>
            <a:r>
              <a:rPr lang="en-US" sz="2200" dirty="0" err="1"/>
              <a:t>Cydia</a:t>
            </a:r>
            <a:r>
              <a:rPr lang="en-US" sz="2200" dirty="0"/>
              <a:t> will be installed</a:t>
            </a:r>
            <a:endParaRPr lang="en-US" sz="2200" dirty="0">
              <a:ea typeface="Arial" panose="02040503050406030204" pitchFamily="18" charset="0"/>
            </a:endParaRPr>
          </a:p>
          <a:p>
            <a:pPr marL="625475" lvl="0" indent="-342900"/>
            <a:r>
              <a:rPr lang="en-US" sz="2200" dirty="0">
                <a:ea typeface="Arial" panose="02040503050406030204" pitchFamily="18" charset="0"/>
              </a:rPr>
              <a:t>Built into most commercial tools now</a:t>
            </a:r>
          </a:p>
          <a:p>
            <a:pPr marL="625475" lvl="0" indent="-342900"/>
            <a:r>
              <a:rPr lang="en-US" sz="2200" dirty="0">
                <a:ea typeface="Arial" panose="02040503050406030204" pitchFamily="18" charset="0"/>
              </a:rPr>
              <a:t>No longer functional on iOS17</a:t>
            </a:r>
          </a:p>
          <a:p>
            <a:pPr marL="0" lvl="0" indent="0">
              <a:buNone/>
            </a:pPr>
            <a:endParaRPr lang="en-US" sz="2200" dirty="0">
              <a:ea typeface="Arial" panose="02040503050406030204" pitchFamily="18" charset="0"/>
            </a:endParaRPr>
          </a:p>
          <a:p>
            <a:pPr marL="0" lvl="0" indent="0">
              <a:buNone/>
            </a:pPr>
            <a:endParaRPr lang="en-US" dirty="0">
              <a:ea typeface="Arial" panose="02040503050406030204" pitchFamily="18" charset="0"/>
            </a:endParaRPr>
          </a:p>
          <a:p>
            <a:pPr marL="625475" lvl="0" indent="-342900"/>
            <a:r>
              <a:rPr lang="en-US" sz="2200" dirty="0"/>
              <a:t>The exploit detected by axi</a:t>
            </a:r>
            <a:r>
              <a:rPr lang="en-US" sz="2200" dirty="0">
                <a:ea typeface="Arial" panose="02040503050406030204" pitchFamily="18" charset="0"/>
              </a:rPr>
              <a:t>0</a:t>
            </a:r>
            <a:r>
              <a:rPr lang="en-US" sz="2200" dirty="0"/>
              <a:t>mX</a:t>
            </a:r>
          </a:p>
          <a:p>
            <a:pPr marL="625475" lvl="0" indent="-342900"/>
            <a:r>
              <a:rPr lang="en-US" sz="2200" dirty="0"/>
              <a:t>Cellebrite built the solution into UFED</a:t>
            </a:r>
          </a:p>
          <a:p>
            <a:pPr marL="625475" lvl="0" indent="-342900"/>
            <a:r>
              <a:rPr lang="en-US" sz="2200" dirty="0"/>
              <a:t>No need to jailbreak with checkra1n or install </a:t>
            </a:r>
            <a:r>
              <a:rPr lang="en-US" sz="2200" dirty="0" err="1"/>
              <a:t>Cydia</a:t>
            </a:r>
            <a:r>
              <a:rPr lang="en-US" sz="2200" dirty="0"/>
              <a:t> and AFC</a:t>
            </a:r>
            <a:r>
              <a:rPr lang="en-US" sz="2200" dirty="0">
                <a:ea typeface="Arial" panose="02040503050406030204" pitchFamily="18" charset="0"/>
              </a:rPr>
              <a:t>2</a:t>
            </a:r>
          </a:p>
          <a:p>
            <a:endParaRPr lang="en-US" sz="2200" dirty="0"/>
          </a:p>
        </p:txBody>
      </p:sp>
      <p:pic>
        <p:nvPicPr>
          <p:cNvPr id="4" name="Picture 3" descr="A picture containing first-aid kit, object&#10;&#10;Description automatically generated">
            <a:extLst>
              <a:ext uri="{FF2B5EF4-FFF2-40B4-BE49-F238E27FC236}">
                <a16:creationId xmlns:a16="http://schemas.microsoft.com/office/drawing/2014/main" id="{FD6E1AE3-4187-0919-1DD4-537F79F2B7B6}"/>
              </a:ext>
            </a:extLst>
          </p:cNvPr>
          <p:cNvPicPr/>
          <p:nvPr/>
        </p:nvPicPr>
        <p:blipFill>
          <a:blip r:embed="rId3">
            <a:extLst>
              <a:ext uri="{28A0092B-C50C-407E-A947-70E740481C1C}">
                <a14:useLocalDpi xmlns:a14="http://schemas.microsoft.com/office/drawing/2010/main" val="0"/>
              </a:ext>
            </a:extLst>
          </a:blip>
          <a:stretch>
            <a:fillRect/>
          </a:stretch>
        </p:blipFill>
        <p:spPr>
          <a:xfrm>
            <a:off x="7417752" y="1605404"/>
            <a:ext cx="4012248" cy="3977983"/>
          </a:xfrm>
          <a:prstGeom prst="rect">
            <a:avLst/>
          </a:prstGeom>
        </p:spPr>
      </p:pic>
      <p:sp>
        <p:nvSpPr>
          <p:cNvPr id="5" name="Slide Number Placeholder 5">
            <a:extLst>
              <a:ext uri="{FF2B5EF4-FFF2-40B4-BE49-F238E27FC236}">
                <a16:creationId xmlns:a16="http://schemas.microsoft.com/office/drawing/2014/main" id="{F4B68563-0A60-9AE2-8B59-F482A8B40218}"/>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54</a:t>
            </a:fld>
            <a:endParaRPr lang="en-US" dirty="0"/>
          </a:p>
        </p:txBody>
      </p:sp>
      <p:grpSp>
        <p:nvGrpSpPr>
          <p:cNvPr id="6" name="Group 5">
            <a:extLst>
              <a:ext uri="{FF2B5EF4-FFF2-40B4-BE49-F238E27FC236}">
                <a16:creationId xmlns:a16="http://schemas.microsoft.com/office/drawing/2014/main" id="{187580C7-8D24-04C6-6E82-24A389885937}"/>
              </a:ext>
            </a:extLst>
          </p:cNvPr>
          <p:cNvGrpSpPr/>
          <p:nvPr/>
        </p:nvGrpSpPr>
        <p:grpSpPr>
          <a:xfrm>
            <a:off x="682306" y="1298625"/>
            <a:ext cx="4204922" cy="640349"/>
            <a:chOff x="0" y="0"/>
            <a:chExt cx="4204922" cy="640349"/>
          </a:xfrm>
          <a:solidFill>
            <a:schemeClr val="accent1"/>
          </a:solidFill>
        </p:grpSpPr>
        <p:sp>
          <p:nvSpPr>
            <p:cNvPr id="7" name="Rectangle: Rounded Corners 6">
              <a:extLst>
                <a:ext uri="{FF2B5EF4-FFF2-40B4-BE49-F238E27FC236}">
                  <a16:creationId xmlns:a16="http://schemas.microsoft.com/office/drawing/2014/main" id="{30D43D75-CB63-1D36-5A85-6361F41A398A}"/>
                </a:ext>
              </a:extLst>
            </p:cNvPr>
            <p:cNvSpPr/>
            <p:nvPr/>
          </p:nvSpPr>
          <p:spPr>
            <a:xfrm>
              <a:off x="0" y="0"/>
              <a:ext cx="4204922" cy="640349"/>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8" name="Rectangle: Rounded Corners 4">
              <a:extLst>
                <a:ext uri="{FF2B5EF4-FFF2-40B4-BE49-F238E27FC236}">
                  <a16:creationId xmlns:a16="http://schemas.microsoft.com/office/drawing/2014/main" id="{CF22BCBB-8C73-C872-E755-D223BE48161E}"/>
                </a:ext>
              </a:extLst>
            </p:cNvPr>
            <p:cNvSpPr txBox="1"/>
            <p:nvPr/>
          </p:nvSpPr>
          <p:spPr>
            <a:xfrm>
              <a:off x="31259" y="31259"/>
              <a:ext cx="4142404" cy="5778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400" kern="1200" dirty="0"/>
                <a:t>checkra1n</a:t>
              </a:r>
              <a:r>
                <a:rPr lang="en-US" sz="2200" kern="1200" dirty="0"/>
                <a:t>	</a:t>
              </a:r>
            </a:p>
          </p:txBody>
        </p:sp>
      </p:grpSp>
      <p:grpSp>
        <p:nvGrpSpPr>
          <p:cNvPr id="9" name="Group 8">
            <a:extLst>
              <a:ext uri="{FF2B5EF4-FFF2-40B4-BE49-F238E27FC236}">
                <a16:creationId xmlns:a16="http://schemas.microsoft.com/office/drawing/2014/main" id="{BEDE05FF-2687-73DF-B88A-21D34D89C7CD}"/>
              </a:ext>
            </a:extLst>
          </p:cNvPr>
          <p:cNvGrpSpPr/>
          <p:nvPr/>
        </p:nvGrpSpPr>
        <p:grpSpPr>
          <a:xfrm>
            <a:off x="692550" y="4536486"/>
            <a:ext cx="4204922" cy="648766"/>
            <a:chOff x="0" y="2214545"/>
            <a:chExt cx="4204922" cy="648766"/>
          </a:xfrm>
          <a:solidFill>
            <a:schemeClr val="accent1"/>
          </a:solidFill>
        </p:grpSpPr>
        <p:sp>
          <p:nvSpPr>
            <p:cNvPr id="10" name="Rectangle: Rounded Corners 9">
              <a:extLst>
                <a:ext uri="{FF2B5EF4-FFF2-40B4-BE49-F238E27FC236}">
                  <a16:creationId xmlns:a16="http://schemas.microsoft.com/office/drawing/2014/main" id="{C4D15EC1-41A2-A18F-3D12-3E8CBD67B96D}"/>
                </a:ext>
              </a:extLst>
            </p:cNvPr>
            <p:cNvSpPr/>
            <p:nvPr/>
          </p:nvSpPr>
          <p:spPr>
            <a:xfrm>
              <a:off x="0" y="2214545"/>
              <a:ext cx="4204922" cy="648766"/>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ectangle: Rounded Corners 4">
              <a:extLst>
                <a:ext uri="{FF2B5EF4-FFF2-40B4-BE49-F238E27FC236}">
                  <a16:creationId xmlns:a16="http://schemas.microsoft.com/office/drawing/2014/main" id="{E35327F9-F03E-2D01-D1F1-CA777EA3CA1A}"/>
                </a:ext>
              </a:extLst>
            </p:cNvPr>
            <p:cNvSpPr txBox="1"/>
            <p:nvPr/>
          </p:nvSpPr>
          <p:spPr>
            <a:xfrm>
              <a:off x="31670" y="2246215"/>
              <a:ext cx="4141582" cy="5854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400" kern="1200" dirty="0"/>
                <a:t>checkm8</a:t>
              </a:r>
            </a:p>
          </p:txBody>
        </p:sp>
      </p:grpSp>
    </p:spTree>
    <p:extLst>
      <p:ext uri="{BB962C8B-B14F-4D97-AF65-F5344CB8AC3E}">
        <p14:creationId xmlns:p14="http://schemas.microsoft.com/office/powerpoint/2010/main" val="3215009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08A6DB-99F3-5D32-6299-059EFB5CB8F3}"/>
              </a:ext>
            </a:extLst>
          </p:cNvPr>
          <p:cNvSpPr>
            <a:spLocks noGrp="1"/>
          </p:cNvSpPr>
          <p:nvPr>
            <p:ph type="sldNum" sz="quarter" idx="19"/>
          </p:nvPr>
        </p:nvSpPr>
        <p:spPr/>
        <p:txBody>
          <a:bodyPr/>
          <a:lstStyle/>
          <a:p>
            <a:fld id="{0EBA9DDB-6B4F-E349-9000-1D5D9A9CB687}" type="slidenum">
              <a:rPr lang="en-US" smtClean="0"/>
              <a:pPr/>
              <a:t>55</a:t>
            </a:fld>
            <a:endParaRPr lang="en-US" dirty="0"/>
          </a:p>
        </p:txBody>
      </p:sp>
      <p:sp>
        <p:nvSpPr>
          <p:cNvPr id="5" name="Arrow: Right 4">
            <a:extLst>
              <a:ext uri="{FF2B5EF4-FFF2-40B4-BE49-F238E27FC236}">
                <a16:creationId xmlns:a16="http://schemas.microsoft.com/office/drawing/2014/main" id="{505082E1-58BD-0D43-8102-0A2D7630F43A}"/>
              </a:ext>
            </a:extLst>
          </p:cNvPr>
          <p:cNvSpPr/>
          <p:nvPr/>
        </p:nvSpPr>
        <p:spPr>
          <a:xfrm>
            <a:off x="4992442" y="2242419"/>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8FC917-10D9-DBA4-4E85-E2511C5B651D}"/>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Tree>
    <p:extLst>
      <p:ext uri="{BB962C8B-B14F-4D97-AF65-F5344CB8AC3E}">
        <p14:creationId xmlns:p14="http://schemas.microsoft.com/office/powerpoint/2010/main" val="2745862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E52CD6-492D-9670-BCAD-99150B84BF88}"/>
              </a:ext>
            </a:extLst>
          </p:cNvPr>
          <p:cNvSpPr>
            <a:spLocks noGrp="1"/>
          </p:cNvSpPr>
          <p:nvPr>
            <p:ph type="sldNum" sz="quarter" idx="12"/>
          </p:nvPr>
        </p:nvSpPr>
        <p:spPr/>
        <p:txBody>
          <a:bodyPr/>
          <a:lstStyle/>
          <a:p>
            <a:fld id="{0EBA9DDB-6B4F-E349-9000-1D5D9A9CB687}" type="slidenum">
              <a:rPr lang="en-US" smtClean="0"/>
              <a:pPr/>
              <a:t>56</a:t>
            </a:fld>
            <a:endParaRPr lang="en-US" dirty="0"/>
          </a:p>
        </p:txBody>
      </p:sp>
      <p:sp>
        <p:nvSpPr>
          <p:cNvPr id="3" name="Title 2">
            <a:extLst>
              <a:ext uri="{FF2B5EF4-FFF2-40B4-BE49-F238E27FC236}">
                <a16:creationId xmlns:a16="http://schemas.microsoft.com/office/drawing/2014/main" id="{B4DFBA68-8BFC-AA41-FF42-F3A4A49A3209}"/>
              </a:ext>
            </a:extLst>
          </p:cNvPr>
          <p:cNvSpPr>
            <a:spLocks noGrp="1"/>
          </p:cNvSpPr>
          <p:nvPr>
            <p:ph type="title"/>
          </p:nvPr>
        </p:nvSpPr>
        <p:spPr/>
        <p:txBody>
          <a:bodyPr/>
          <a:lstStyle/>
          <a:p>
            <a:r>
              <a:rPr lang="en-US" dirty="0"/>
              <a:t>Cellebrite Physical Analyzer Overview</a:t>
            </a:r>
          </a:p>
        </p:txBody>
      </p:sp>
      <p:sp>
        <p:nvSpPr>
          <p:cNvPr id="11" name="Content Placeholder 10">
            <a:extLst>
              <a:ext uri="{FF2B5EF4-FFF2-40B4-BE49-F238E27FC236}">
                <a16:creationId xmlns:a16="http://schemas.microsoft.com/office/drawing/2014/main" id="{A7451394-5205-11F7-F3B3-C015A0CD6D0E}"/>
              </a:ext>
            </a:extLst>
          </p:cNvPr>
          <p:cNvSpPr>
            <a:spLocks noGrp="1"/>
          </p:cNvSpPr>
          <p:nvPr>
            <p:ph sz="quarter" idx="18"/>
          </p:nvPr>
        </p:nvSpPr>
        <p:spPr>
          <a:xfrm>
            <a:off x="428625" y="1233488"/>
            <a:ext cx="10570679" cy="5472111"/>
          </a:xfrm>
        </p:spPr>
        <p:txBody>
          <a:bodyPr/>
          <a:lstStyle/>
          <a:p>
            <a:r>
              <a:rPr lang="en-US" dirty="0"/>
              <a:t>Inseyets powered by Physical Analyzer (PA)</a:t>
            </a:r>
          </a:p>
          <a:p>
            <a:pPr lvl="1"/>
            <a:r>
              <a:rPr lang="en-US" dirty="0"/>
              <a:t>Ability to pre-process cases and load .</a:t>
            </a:r>
            <a:r>
              <a:rPr lang="en-US" dirty="0" err="1"/>
              <a:t>clbe</a:t>
            </a:r>
            <a:r>
              <a:rPr lang="en-US" dirty="0"/>
              <a:t> files</a:t>
            </a:r>
          </a:p>
          <a:p>
            <a:pPr lvl="1"/>
            <a:endParaRPr lang="en-US" dirty="0"/>
          </a:p>
          <a:p>
            <a:pPr lvl="1"/>
            <a:endParaRPr lang="en-US" dirty="0"/>
          </a:p>
        </p:txBody>
      </p:sp>
      <p:pic>
        <p:nvPicPr>
          <p:cNvPr id="5" name="Picture 4" descr="A screenshot of a map&#10;&#10;Description automatically generated">
            <a:extLst>
              <a:ext uri="{FF2B5EF4-FFF2-40B4-BE49-F238E27FC236}">
                <a16:creationId xmlns:a16="http://schemas.microsoft.com/office/drawing/2014/main" id="{AE0B97D2-2814-1A1E-0C5A-0C25220F2F08}"/>
              </a:ext>
            </a:extLst>
          </p:cNvPr>
          <p:cNvPicPr>
            <a:picLocks noChangeAspect="1"/>
          </p:cNvPicPr>
          <p:nvPr/>
        </p:nvPicPr>
        <p:blipFill>
          <a:blip r:embed="rId3"/>
          <a:stretch>
            <a:fillRect/>
          </a:stretch>
        </p:blipFill>
        <p:spPr>
          <a:xfrm>
            <a:off x="1483208" y="2239619"/>
            <a:ext cx="8854012" cy="4295776"/>
          </a:xfrm>
          <a:prstGeom prst="rect">
            <a:avLst/>
          </a:prstGeom>
          <a:ln>
            <a:solidFill>
              <a:schemeClr val="tx1"/>
            </a:solidFill>
          </a:ln>
        </p:spPr>
      </p:pic>
    </p:spTree>
    <p:extLst>
      <p:ext uri="{BB962C8B-B14F-4D97-AF65-F5344CB8AC3E}">
        <p14:creationId xmlns:p14="http://schemas.microsoft.com/office/powerpoint/2010/main" val="4271482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D4519FB-6BF2-017F-8714-8D56B8C9D0D0}"/>
              </a:ext>
            </a:extLst>
          </p:cNvPr>
          <p:cNvPicPr>
            <a:picLocks noChangeAspect="1"/>
          </p:cNvPicPr>
          <p:nvPr/>
        </p:nvPicPr>
        <p:blipFill rotWithShape="1">
          <a:blip r:embed="rId3"/>
          <a:srcRect b="20496"/>
          <a:stretch/>
        </p:blipFill>
        <p:spPr>
          <a:xfrm>
            <a:off x="428625" y="1233488"/>
            <a:ext cx="11323638" cy="5199063"/>
          </a:xfrm>
          <a:prstGeom prst="rect">
            <a:avLst/>
          </a:prstGeom>
          <a:noFill/>
          <a:ln>
            <a:solidFill>
              <a:schemeClr val="tx1"/>
            </a:solidFill>
          </a:ln>
        </p:spPr>
      </p:pic>
      <p:sp>
        <p:nvSpPr>
          <p:cNvPr id="2" name="Slide Number Placeholder 1">
            <a:extLst>
              <a:ext uri="{FF2B5EF4-FFF2-40B4-BE49-F238E27FC236}">
                <a16:creationId xmlns:a16="http://schemas.microsoft.com/office/drawing/2014/main" id="{A218248B-22C6-FA7D-6AFB-65C3B1ACCFC0}"/>
              </a:ext>
            </a:extLst>
          </p:cNvPr>
          <p:cNvSpPr>
            <a:spLocks noGrp="1"/>
          </p:cNvSpPr>
          <p:nvPr>
            <p:ph type="sldNum" sz="quarter" idx="18"/>
          </p:nvPr>
        </p:nvSpPr>
        <p:spPr>
          <a:xfrm>
            <a:off x="11746387" y="0"/>
            <a:ext cx="445613" cy="314683"/>
          </a:xfrm>
        </p:spPr>
        <p:txBody>
          <a:bodyPr wrap="none" anchor="t">
            <a:normAutofit/>
          </a:bodyPr>
          <a:lstStyle/>
          <a:p>
            <a:pPr>
              <a:spcAft>
                <a:spcPts val="600"/>
              </a:spcAft>
            </a:pPr>
            <a:fld id="{0EBA9DDB-6B4F-E349-9000-1D5D9A9CB687}" type="slidenum">
              <a:rPr lang="en-US" smtClean="0"/>
              <a:pPr>
                <a:spcAft>
                  <a:spcPts val="600"/>
                </a:spcAft>
              </a:pPr>
              <a:t>57</a:t>
            </a:fld>
            <a:endParaRPr lang="en-US"/>
          </a:p>
        </p:txBody>
      </p:sp>
      <p:sp>
        <p:nvSpPr>
          <p:cNvPr id="6" name="Title 5">
            <a:extLst>
              <a:ext uri="{FF2B5EF4-FFF2-40B4-BE49-F238E27FC236}">
                <a16:creationId xmlns:a16="http://schemas.microsoft.com/office/drawing/2014/main" id="{0BEDA53A-0719-595D-0B0A-AFBA74FCCB57}"/>
              </a:ext>
            </a:extLst>
          </p:cNvPr>
          <p:cNvSpPr>
            <a:spLocks noGrp="1"/>
          </p:cNvSpPr>
          <p:nvPr>
            <p:ph type="title"/>
          </p:nvPr>
        </p:nvSpPr>
        <p:spPr>
          <a:xfrm>
            <a:off x="428624" y="428624"/>
            <a:ext cx="11334750" cy="623211"/>
          </a:xfrm>
        </p:spPr>
        <p:txBody>
          <a:bodyPr wrap="square" anchor="t">
            <a:normAutofit/>
          </a:bodyPr>
          <a:lstStyle/>
          <a:p>
            <a:r>
              <a:rPr lang="en-US" dirty="0"/>
              <a:t>Physical Analyzer Workspace Areas</a:t>
            </a:r>
          </a:p>
        </p:txBody>
      </p:sp>
    </p:spTree>
    <p:extLst>
      <p:ext uri="{BB962C8B-B14F-4D97-AF65-F5344CB8AC3E}">
        <p14:creationId xmlns:p14="http://schemas.microsoft.com/office/powerpoint/2010/main" val="12588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829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64FD6D-2D46-0327-C14C-EF81DC65E7B0}"/>
              </a:ext>
            </a:extLst>
          </p:cNvPr>
          <p:cNvSpPr>
            <a:spLocks noGrp="1"/>
          </p:cNvSpPr>
          <p:nvPr>
            <p:ph type="sldNum" sz="quarter" idx="12"/>
          </p:nvPr>
        </p:nvSpPr>
        <p:spPr/>
        <p:txBody>
          <a:bodyPr/>
          <a:lstStyle/>
          <a:p>
            <a:fld id="{0EBA9DDB-6B4F-E349-9000-1D5D9A9CB687}" type="slidenum">
              <a:rPr lang="en-US" smtClean="0"/>
              <a:pPr/>
              <a:t>59</a:t>
            </a:fld>
            <a:endParaRPr lang="en-US" dirty="0"/>
          </a:p>
        </p:txBody>
      </p:sp>
      <p:sp>
        <p:nvSpPr>
          <p:cNvPr id="9" name="Title 8">
            <a:extLst>
              <a:ext uri="{FF2B5EF4-FFF2-40B4-BE49-F238E27FC236}">
                <a16:creationId xmlns:a16="http://schemas.microsoft.com/office/drawing/2014/main" id="{D8542F6F-905A-A200-8E63-D6CE77171940}"/>
              </a:ext>
            </a:extLst>
          </p:cNvPr>
          <p:cNvSpPr>
            <a:spLocks noGrp="1"/>
          </p:cNvSpPr>
          <p:nvPr>
            <p:ph type="title"/>
          </p:nvPr>
        </p:nvSpPr>
        <p:spPr/>
        <p:txBody>
          <a:bodyPr/>
          <a:lstStyle/>
          <a:p>
            <a:r>
              <a:rPr lang="en-US" dirty="0"/>
              <a:t>Physical Analyzer: Tools Menu</a:t>
            </a:r>
          </a:p>
        </p:txBody>
      </p:sp>
      <p:graphicFrame>
        <p:nvGraphicFramePr>
          <p:cNvPr id="12" name="Content Placeholder 15">
            <a:extLst>
              <a:ext uri="{FF2B5EF4-FFF2-40B4-BE49-F238E27FC236}">
                <a16:creationId xmlns:a16="http://schemas.microsoft.com/office/drawing/2014/main" id="{85E4D00B-A889-51B7-00FA-90ABBE1CFDB5}"/>
              </a:ext>
            </a:extLst>
          </p:cNvPr>
          <p:cNvGraphicFramePr>
            <a:graphicFrameLocks noGrp="1"/>
          </p:cNvGraphicFramePr>
          <p:nvPr>
            <p:ph sz="quarter" idx="18"/>
            <p:extLst>
              <p:ext uri="{D42A27DB-BD31-4B8C-83A1-F6EECF244321}">
                <p14:modId xmlns:p14="http://schemas.microsoft.com/office/powerpoint/2010/main" val="2601967135"/>
              </p:ext>
            </p:extLst>
          </p:nvPr>
        </p:nvGraphicFramePr>
        <p:xfrm>
          <a:off x="428625" y="1233488"/>
          <a:ext cx="5572125" cy="54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5">
            <a:extLst>
              <a:ext uri="{FF2B5EF4-FFF2-40B4-BE49-F238E27FC236}">
                <a16:creationId xmlns:a16="http://schemas.microsoft.com/office/drawing/2014/main" id="{24BF3018-79D0-1D65-2882-88CE4CAF9B79}"/>
              </a:ext>
            </a:extLst>
          </p:cNvPr>
          <p:cNvGraphicFramePr>
            <a:graphicFrameLocks noGrp="1"/>
          </p:cNvGraphicFramePr>
          <p:nvPr>
            <p:ph sz="quarter" idx="19"/>
            <p:extLst>
              <p:ext uri="{D42A27DB-BD31-4B8C-83A1-F6EECF244321}">
                <p14:modId xmlns:p14="http://schemas.microsoft.com/office/powerpoint/2010/main" val="2837002253"/>
              </p:ext>
            </p:extLst>
          </p:nvPr>
        </p:nvGraphicFramePr>
        <p:xfrm>
          <a:off x="6191250" y="1233488"/>
          <a:ext cx="5572125" cy="54721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5AE735DE-E42A-D3A0-62C2-CF6236C9D385}"/>
              </a:ext>
            </a:extLst>
          </p:cNvPr>
          <p:cNvPicPr>
            <a:picLocks noChangeAspect="1"/>
          </p:cNvPicPr>
          <p:nvPr/>
        </p:nvPicPr>
        <p:blipFill>
          <a:blip r:embed="rId13"/>
          <a:stretch>
            <a:fillRect/>
          </a:stretch>
        </p:blipFill>
        <p:spPr>
          <a:xfrm>
            <a:off x="428624" y="1114162"/>
            <a:ext cx="3118299" cy="5472112"/>
          </a:xfrm>
          <a:prstGeom prst="rect">
            <a:avLst/>
          </a:prstGeom>
          <a:ln>
            <a:solidFill>
              <a:schemeClr val="tx1"/>
            </a:solidFill>
          </a:ln>
        </p:spPr>
      </p:pic>
      <p:pic>
        <p:nvPicPr>
          <p:cNvPr id="8" name="Picture 7">
            <a:extLst>
              <a:ext uri="{FF2B5EF4-FFF2-40B4-BE49-F238E27FC236}">
                <a16:creationId xmlns:a16="http://schemas.microsoft.com/office/drawing/2014/main" id="{8A87C6A0-B9EE-121C-63F3-FC86F76DFAF3}"/>
              </a:ext>
            </a:extLst>
          </p:cNvPr>
          <p:cNvPicPr>
            <a:picLocks noChangeAspect="1"/>
          </p:cNvPicPr>
          <p:nvPr/>
        </p:nvPicPr>
        <p:blipFill rotWithShape="1">
          <a:blip r:embed="rId14"/>
          <a:srcRect b="8075"/>
          <a:stretch/>
        </p:blipFill>
        <p:spPr>
          <a:xfrm>
            <a:off x="3051865" y="2791791"/>
            <a:ext cx="2946400" cy="1634435"/>
          </a:xfrm>
          <a:prstGeom prst="rect">
            <a:avLst/>
          </a:prstGeom>
          <a:ln>
            <a:solidFill>
              <a:schemeClr val="tx1"/>
            </a:solidFill>
          </a:ln>
        </p:spPr>
      </p:pic>
    </p:spTree>
    <p:extLst>
      <p:ext uri="{BB962C8B-B14F-4D97-AF65-F5344CB8AC3E}">
        <p14:creationId xmlns:p14="http://schemas.microsoft.com/office/powerpoint/2010/main" val="270600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99DF16-7C07-F1FE-116C-21DF4ED597B9}"/>
              </a:ext>
            </a:extLst>
          </p:cNvPr>
          <p:cNvSpPr>
            <a:spLocks noGrp="1"/>
          </p:cNvSpPr>
          <p:nvPr>
            <p:ph type="sldNum" sz="quarter" idx="12"/>
          </p:nvPr>
        </p:nvSpPr>
        <p:spPr/>
        <p:txBody>
          <a:bodyPr/>
          <a:lstStyle/>
          <a:p>
            <a:fld id="{0EBA9DDB-6B4F-E349-9000-1D5D9A9CB687}" type="slidenum">
              <a:rPr lang="en-US" smtClean="0"/>
              <a:pPr/>
              <a:t>6</a:t>
            </a:fld>
            <a:endParaRPr lang="en-US" dirty="0"/>
          </a:p>
        </p:txBody>
      </p:sp>
      <p:sp>
        <p:nvSpPr>
          <p:cNvPr id="6" name="Title 5">
            <a:extLst>
              <a:ext uri="{FF2B5EF4-FFF2-40B4-BE49-F238E27FC236}">
                <a16:creationId xmlns:a16="http://schemas.microsoft.com/office/drawing/2014/main" id="{EBB7383C-592D-1F86-B23B-BFA00633DDC8}"/>
              </a:ext>
            </a:extLst>
          </p:cNvPr>
          <p:cNvSpPr>
            <a:spLocks noGrp="1"/>
          </p:cNvSpPr>
          <p:nvPr>
            <p:ph type="title"/>
          </p:nvPr>
        </p:nvSpPr>
        <p:spPr/>
        <p:txBody>
          <a:bodyPr vert="horz" wrap="square" lIns="0" tIns="180000" rIns="0" bIns="108000" rtlCol="0" anchor="b">
            <a:noAutofit/>
          </a:bodyPr>
          <a:lstStyle/>
          <a:p>
            <a:r>
              <a:rPr lang="en-US" dirty="0"/>
              <a:t>Additional Course Resources</a:t>
            </a:r>
          </a:p>
        </p:txBody>
      </p:sp>
      <p:sp>
        <p:nvSpPr>
          <p:cNvPr id="5" name="Freeform: Shape 4">
            <a:extLst>
              <a:ext uri="{FF2B5EF4-FFF2-40B4-BE49-F238E27FC236}">
                <a16:creationId xmlns:a16="http://schemas.microsoft.com/office/drawing/2014/main" id="{02D1BDE4-3AA6-0A6E-D370-F91DC3EE824E}"/>
              </a:ext>
            </a:extLst>
          </p:cNvPr>
          <p:cNvSpPr/>
          <p:nvPr/>
        </p:nvSpPr>
        <p:spPr>
          <a:xfrm>
            <a:off x="685800" y="1233227"/>
            <a:ext cx="10874829" cy="795600"/>
          </a:xfrm>
          <a:custGeom>
            <a:avLst/>
            <a:gdLst>
              <a:gd name="connsiteX0" fmla="*/ 0 w 10874829"/>
              <a:gd name="connsiteY0" fmla="*/ 132603 h 795600"/>
              <a:gd name="connsiteX1" fmla="*/ 132603 w 10874829"/>
              <a:gd name="connsiteY1" fmla="*/ 0 h 795600"/>
              <a:gd name="connsiteX2" fmla="*/ 10742226 w 10874829"/>
              <a:gd name="connsiteY2" fmla="*/ 0 h 795600"/>
              <a:gd name="connsiteX3" fmla="*/ 10874829 w 10874829"/>
              <a:gd name="connsiteY3" fmla="*/ 132603 h 795600"/>
              <a:gd name="connsiteX4" fmla="*/ 10874829 w 10874829"/>
              <a:gd name="connsiteY4" fmla="*/ 662997 h 795600"/>
              <a:gd name="connsiteX5" fmla="*/ 10742226 w 10874829"/>
              <a:gd name="connsiteY5" fmla="*/ 795600 h 795600"/>
              <a:gd name="connsiteX6" fmla="*/ 132603 w 10874829"/>
              <a:gd name="connsiteY6" fmla="*/ 795600 h 795600"/>
              <a:gd name="connsiteX7" fmla="*/ 0 w 10874829"/>
              <a:gd name="connsiteY7" fmla="*/ 662997 h 795600"/>
              <a:gd name="connsiteX8" fmla="*/ 0 w 10874829"/>
              <a:gd name="connsiteY8" fmla="*/ 132603 h 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4829" h="795600">
                <a:moveTo>
                  <a:pt x="0" y="132603"/>
                </a:moveTo>
                <a:cubicBezTo>
                  <a:pt x="0" y="59368"/>
                  <a:pt x="59368" y="0"/>
                  <a:pt x="132603" y="0"/>
                </a:cubicBezTo>
                <a:lnTo>
                  <a:pt x="10742226" y="0"/>
                </a:lnTo>
                <a:cubicBezTo>
                  <a:pt x="10815461" y="0"/>
                  <a:pt x="10874829" y="59368"/>
                  <a:pt x="10874829" y="132603"/>
                </a:cubicBezTo>
                <a:lnTo>
                  <a:pt x="10874829" y="662997"/>
                </a:lnTo>
                <a:cubicBezTo>
                  <a:pt x="10874829" y="736232"/>
                  <a:pt x="10815461" y="795600"/>
                  <a:pt x="10742226" y="795600"/>
                </a:cubicBezTo>
                <a:lnTo>
                  <a:pt x="132603" y="795600"/>
                </a:lnTo>
                <a:cubicBezTo>
                  <a:pt x="59368" y="795600"/>
                  <a:pt x="0" y="736232"/>
                  <a:pt x="0" y="662997"/>
                </a:cubicBezTo>
                <a:lnTo>
                  <a:pt x="0" y="132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78" tIns="168378" rIns="168378" bIns="168378" numCol="1" spcCol="1270" anchor="ctr" anchorCtr="0">
            <a:noAutofit/>
          </a:bodyPr>
          <a:lstStyle/>
          <a:p>
            <a:pPr marL="0" lvl="0" indent="0" algn="l" defTabSz="1511300">
              <a:lnSpc>
                <a:spcPct val="90000"/>
              </a:lnSpc>
              <a:spcBef>
                <a:spcPct val="0"/>
              </a:spcBef>
              <a:spcAft>
                <a:spcPct val="35000"/>
              </a:spcAft>
              <a:buNone/>
            </a:pPr>
            <a:r>
              <a:rPr lang="en-US" sz="2400" kern="1200" dirty="0"/>
              <a:t>Class Egnyte Resource</a:t>
            </a:r>
          </a:p>
        </p:txBody>
      </p:sp>
      <p:sp>
        <p:nvSpPr>
          <p:cNvPr id="7" name="Freeform: Shape 6">
            <a:extLst>
              <a:ext uri="{FF2B5EF4-FFF2-40B4-BE49-F238E27FC236}">
                <a16:creationId xmlns:a16="http://schemas.microsoft.com/office/drawing/2014/main" id="{3A37CC53-44F9-B81A-4A4C-D7BBC1721F4A}"/>
              </a:ext>
            </a:extLst>
          </p:cNvPr>
          <p:cNvSpPr/>
          <p:nvPr/>
        </p:nvSpPr>
        <p:spPr>
          <a:xfrm>
            <a:off x="593200" y="2028827"/>
            <a:ext cx="10874829" cy="563040"/>
          </a:xfrm>
          <a:custGeom>
            <a:avLst/>
            <a:gdLst>
              <a:gd name="connsiteX0" fmla="*/ 0 w 10874829"/>
              <a:gd name="connsiteY0" fmla="*/ 0 h 563040"/>
              <a:gd name="connsiteX1" fmla="*/ 10874829 w 10874829"/>
              <a:gd name="connsiteY1" fmla="*/ 0 h 563040"/>
              <a:gd name="connsiteX2" fmla="*/ 10874829 w 10874829"/>
              <a:gd name="connsiteY2" fmla="*/ 563040 h 563040"/>
              <a:gd name="connsiteX3" fmla="*/ 0 w 10874829"/>
              <a:gd name="connsiteY3" fmla="*/ 563040 h 563040"/>
              <a:gd name="connsiteX4" fmla="*/ 0 w 10874829"/>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29" h="563040">
                <a:moveTo>
                  <a:pt x="0" y="0"/>
                </a:moveTo>
                <a:lnTo>
                  <a:pt x="10874829" y="0"/>
                </a:lnTo>
                <a:lnTo>
                  <a:pt x="10874829"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5276"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200" kern="1200" dirty="0"/>
              <a:t>for585.com/XXX (i.e. for585.com/j01)</a:t>
            </a:r>
          </a:p>
        </p:txBody>
      </p:sp>
      <p:sp>
        <p:nvSpPr>
          <p:cNvPr id="8" name="Freeform: Shape 7">
            <a:extLst>
              <a:ext uri="{FF2B5EF4-FFF2-40B4-BE49-F238E27FC236}">
                <a16:creationId xmlns:a16="http://schemas.microsoft.com/office/drawing/2014/main" id="{4EDBBEB8-92EA-6B7B-A4DC-587EF148D2FA}"/>
              </a:ext>
            </a:extLst>
          </p:cNvPr>
          <p:cNvSpPr/>
          <p:nvPr/>
        </p:nvSpPr>
        <p:spPr>
          <a:xfrm>
            <a:off x="685800" y="2591867"/>
            <a:ext cx="10874829" cy="795600"/>
          </a:xfrm>
          <a:custGeom>
            <a:avLst/>
            <a:gdLst>
              <a:gd name="connsiteX0" fmla="*/ 0 w 10874829"/>
              <a:gd name="connsiteY0" fmla="*/ 132603 h 795600"/>
              <a:gd name="connsiteX1" fmla="*/ 132603 w 10874829"/>
              <a:gd name="connsiteY1" fmla="*/ 0 h 795600"/>
              <a:gd name="connsiteX2" fmla="*/ 10742226 w 10874829"/>
              <a:gd name="connsiteY2" fmla="*/ 0 h 795600"/>
              <a:gd name="connsiteX3" fmla="*/ 10874829 w 10874829"/>
              <a:gd name="connsiteY3" fmla="*/ 132603 h 795600"/>
              <a:gd name="connsiteX4" fmla="*/ 10874829 w 10874829"/>
              <a:gd name="connsiteY4" fmla="*/ 662997 h 795600"/>
              <a:gd name="connsiteX5" fmla="*/ 10742226 w 10874829"/>
              <a:gd name="connsiteY5" fmla="*/ 795600 h 795600"/>
              <a:gd name="connsiteX6" fmla="*/ 132603 w 10874829"/>
              <a:gd name="connsiteY6" fmla="*/ 795600 h 795600"/>
              <a:gd name="connsiteX7" fmla="*/ 0 w 10874829"/>
              <a:gd name="connsiteY7" fmla="*/ 662997 h 795600"/>
              <a:gd name="connsiteX8" fmla="*/ 0 w 10874829"/>
              <a:gd name="connsiteY8" fmla="*/ 132603 h 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4829" h="795600">
                <a:moveTo>
                  <a:pt x="0" y="132603"/>
                </a:moveTo>
                <a:cubicBezTo>
                  <a:pt x="0" y="59368"/>
                  <a:pt x="59368" y="0"/>
                  <a:pt x="132603" y="0"/>
                </a:cubicBezTo>
                <a:lnTo>
                  <a:pt x="10742226" y="0"/>
                </a:lnTo>
                <a:cubicBezTo>
                  <a:pt x="10815461" y="0"/>
                  <a:pt x="10874829" y="59368"/>
                  <a:pt x="10874829" y="132603"/>
                </a:cubicBezTo>
                <a:lnTo>
                  <a:pt x="10874829" y="662997"/>
                </a:lnTo>
                <a:cubicBezTo>
                  <a:pt x="10874829" y="736232"/>
                  <a:pt x="10815461" y="795600"/>
                  <a:pt x="10742226" y="795600"/>
                </a:cubicBezTo>
                <a:lnTo>
                  <a:pt x="132603" y="795600"/>
                </a:lnTo>
                <a:cubicBezTo>
                  <a:pt x="59368" y="795600"/>
                  <a:pt x="0" y="736232"/>
                  <a:pt x="0" y="662997"/>
                </a:cubicBezTo>
                <a:lnTo>
                  <a:pt x="0" y="132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78" tIns="168378" rIns="168378" bIns="168378" numCol="1" spcCol="1270" anchor="ctr" anchorCtr="0">
            <a:noAutofit/>
          </a:bodyPr>
          <a:lstStyle/>
          <a:p>
            <a:pPr marL="0" lvl="0" indent="0" algn="l" defTabSz="1511300">
              <a:lnSpc>
                <a:spcPct val="90000"/>
              </a:lnSpc>
              <a:spcBef>
                <a:spcPct val="0"/>
              </a:spcBef>
              <a:spcAft>
                <a:spcPct val="35000"/>
              </a:spcAft>
              <a:buNone/>
            </a:pPr>
            <a:r>
              <a:rPr lang="en-US" sz="2400" kern="1200" dirty="0"/>
              <a:t>http://</a:t>
            </a:r>
            <a:r>
              <a:rPr lang="en-US" sz="2400" kern="1200" dirty="0" err="1"/>
              <a:t>smarterforensics.com</a:t>
            </a:r>
            <a:r>
              <a:rPr lang="en-US" sz="2400" kern="1200" dirty="0"/>
              <a:t>/for585/</a:t>
            </a:r>
          </a:p>
        </p:txBody>
      </p:sp>
      <p:sp>
        <p:nvSpPr>
          <p:cNvPr id="9" name="Freeform: Shape 8">
            <a:extLst>
              <a:ext uri="{FF2B5EF4-FFF2-40B4-BE49-F238E27FC236}">
                <a16:creationId xmlns:a16="http://schemas.microsoft.com/office/drawing/2014/main" id="{F965264A-8765-009D-1CAE-D7E6BF9B36D7}"/>
              </a:ext>
            </a:extLst>
          </p:cNvPr>
          <p:cNvSpPr/>
          <p:nvPr/>
        </p:nvSpPr>
        <p:spPr>
          <a:xfrm>
            <a:off x="570050" y="3387467"/>
            <a:ext cx="10874829" cy="563040"/>
          </a:xfrm>
          <a:custGeom>
            <a:avLst/>
            <a:gdLst>
              <a:gd name="connsiteX0" fmla="*/ 0 w 10874829"/>
              <a:gd name="connsiteY0" fmla="*/ 0 h 563040"/>
              <a:gd name="connsiteX1" fmla="*/ 10874829 w 10874829"/>
              <a:gd name="connsiteY1" fmla="*/ 0 h 563040"/>
              <a:gd name="connsiteX2" fmla="*/ 10874829 w 10874829"/>
              <a:gd name="connsiteY2" fmla="*/ 563040 h 563040"/>
              <a:gd name="connsiteX3" fmla="*/ 0 w 10874829"/>
              <a:gd name="connsiteY3" fmla="*/ 563040 h 563040"/>
              <a:gd name="connsiteX4" fmla="*/ 0 w 10874829"/>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29" h="563040">
                <a:moveTo>
                  <a:pt x="0" y="0"/>
                </a:moveTo>
                <a:lnTo>
                  <a:pt x="10874829" y="0"/>
                </a:lnTo>
                <a:lnTo>
                  <a:pt x="10874829"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5276"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200" kern="1200" dirty="0"/>
              <a:t>PW= 10sAndr01dW1nd0w3BB</a:t>
            </a:r>
          </a:p>
        </p:txBody>
      </p:sp>
      <p:sp>
        <p:nvSpPr>
          <p:cNvPr id="10" name="Freeform: Shape 9">
            <a:extLst>
              <a:ext uri="{FF2B5EF4-FFF2-40B4-BE49-F238E27FC236}">
                <a16:creationId xmlns:a16="http://schemas.microsoft.com/office/drawing/2014/main" id="{AB08CDA8-6B4E-C65E-BC98-9632D6608B93}"/>
              </a:ext>
            </a:extLst>
          </p:cNvPr>
          <p:cNvSpPr/>
          <p:nvPr/>
        </p:nvSpPr>
        <p:spPr>
          <a:xfrm>
            <a:off x="685800" y="3950507"/>
            <a:ext cx="10874829" cy="795600"/>
          </a:xfrm>
          <a:custGeom>
            <a:avLst/>
            <a:gdLst>
              <a:gd name="connsiteX0" fmla="*/ 0 w 10874829"/>
              <a:gd name="connsiteY0" fmla="*/ 132603 h 795600"/>
              <a:gd name="connsiteX1" fmla="*/ 132603 w 10874829"/>
              <a:gd name="connsiteY1" fmla="*/ 0 h 795600"/>
              <a:gd name="connsiteX2" fmla="*/ 10742226 w 10874829"/>
              <a:gd name="connsiteY2" fmla="*/ 0 h 795600"/>
              <a:gd name="connsiteX3" fmla="*/ 10874829 w 10874829"/>
              <a:gd name="connsiteY3" fmla="*/ 132603 h 795600"/>
              <a:gd name="connsiteX4" fmla="*/ 10874829 w 10874829"/>
              <a:gd name="connsiteY4" fmla="*/ 662997 h 795600"/>
              <a:gd name="connsiteX5" fmla="*/ 10742226 w 10874829"/>
              <a:gd name="connsiteY5" fmla="*/ 795600 h 795600"/>
              <a:gd name="connsiteX6" fmla="*/ 132603 w 10874829"/>
              <a:gd name="connsiteY6" fmla="*/ 795600 h 795600"/>
              <a:gd name="connsiteX7" fmla="*/ 0 w 10874829"/>
              <a:gd name="connsiteY7" fmla="*/ 662997 h 795600"/>
              <a:gd name="connsiteX8" fmla="*/ 0 w 10874829"/>
              <a:gd name="connsiteY8" fmla="*/ 132603 h 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4829" h="795600">
                <a:moveTo>
                  <a:pt x="0" y="132603"/>
                </a:moveTo>
                <a:cubicBezTo>
                  <a:pt x="0" y="59368"/>
                  <a:pt x="59368" y="0"/>
                  <a:pt x="132603" y="0"/>
                </a:cubicBezTo>
                <a:lnTo>
                  <a:pt x="10742226" y="0"/>
                </a:lnTo>
                <a:cubicBezTo>
                  <a:pt x="10815461" y="0"/>
                  <a:pt x="10874829" y="59368"/>
                  <a:pt x="10874829" y="132603"/>
                </a:cubicBezTo>
                <a:lnTo>
                  <a:pt x="10874829" y="662997"/>
                </a:lnTo>
                <a:cubicBezTo>
                  <a:pt x="10874829" y="736232"/>
                  <a:pt x="10815461" y="795600"/>
                  <a:pt x="10742226" y="795600"/>
                </a:cubicBezTo>
                <a:lnTo>
                  <a:pt x="132603" y="795600"/>
                </a:lnTo>
                <a:cubicBezTo>
                  <a:pt x="59368" y="795600"/>
                  <a:pt x="0" y="736232"/>
                  <a:pt x="0" y="662997"/>
                </a:cubicBezTo>
                <a:lnTo>
                  <a:pt x="0" y="132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78" tIns="168378" rIns="168378" bIns="168378" numCol="1" spcCol="1270" anchor="ctr" anchorCtr="0">
            <a:noAutofit/>
          </a:bodyPr>
          <a:lstStyle/>
          <a:p>
            <a:pPr marL="0" lvl="0" indent="0" algn="l" defTabSz="1511300">
              <a:lnSpc>
                <a:spcPct val="90000"/>
              </a:lnSpc>
              <a:spcBef>
                <a:spcPct val="0"/>
              </a:spcBef>
              <a:spcAft>
                <a:spcPct val="35000"/>
              </a:spcAft>
              <a:buNone/>
            </a:pPr>
            <a:r>
              <a:rPr lang="en-US" sz="2400" kern="1200" dirty="0"/>
              <a:t>FOR585 Alumni Group</a:t>
            </a:r>
          </a:p>
        </p:txBody>
      </p:sp>
      <p:sp>
        <p:nvSpPr>
          <p:cNvPr id="11" name="Freeform: Shape 10">
            <a:extLst>
              <a:ext uri="{FF2B5EF4-FFF2-40B4-BE49-F238E27FC236}">
                <a16:creationId xmlns:a16="http://schemas.microsoft.com/office/drawing/2014/main" id="{8488B4D3-6328-B8D8-A990-7FFD57515786}"/>
              </a:ext>
            </a:extLst>
          </p:cNvPr>
          <p:cNvSpPr/>
          <p:nvPr/>
        </p:nvSpPr>
        <p:spPr>
          <a:xfrm>
            <a:off x="570050" y="4746108"/>
            <a:ext cx="10874829" cy="563040"/>
          </a:xfrm>
          <a:custGeom>
            <a:avLst/>
            <a:gdLst>
              <a:gd name="connsiteX0" fmla="*/ 0 w 10874829"/>
              <a:gd name="connsiteY0" fmla="*/ 0 h 563040"/>
              <a:gd name="connsiteX1" fmla="*/ 10874829 w 10874829"/>
              <a:gd name="connsiteY1" fmla="*/ 0 h 563040"/>
              <a:gd name="connsiteX2" fmla="*/ 10874829 w 10874829"/>
              <a:gd name="connsiteY2" fmla="*/ 563040 h 563040"/>
              <a:gd name="connsiteX3" fmla="*/ 0 w 10874829"/>
              <a:gd name="connsiteY3" fmla="*/ 563040 h 563040"/>
              <a:gd name="connsiteX4" fmla="*/ 0 w 10874829"/>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29" h="563040">
                <a:moveTo>
                  <a:pt x="0" y="0"/>
                </a:moveTo>
                <a:lnTo>
                  <a:pt x="10874829" y="0"/>
                </a:lnTo>
                <a:lnTo>
                  <a:pt x="10874829"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5276"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200" kern="1200" dirty="0"/>
              <a:t>Email 585forensics@gmail.com to join</a:t>
            </a:r>
          </a:p>
        </p:txBody>
      </p:sp>
      <p:sp>
        <p:nvSpPr>
          <p:cNvPr id="12" name="Freeform: Shape 11">
            <a:extLst>
              <a:ext uri="{FF2B5EF4-FFF2-40B4-BE49-F238E27FC236}">
                <a16:creationId xmlns:a16="http://schemas.microsoft.com/office/drawing/2014/main" id="{7A2ABBD4-470B-0C6D-AF22-C1F0423C8B62}"/>
              </a:ext>
            </a:extLst>
          </p:cNvPr>
          <p:cNvSpPr/>
          <p:nvPr/>
        </p:nvSpPr>
        <p:spPr>
          <a:xfrm>
            <a:off x="685800" y="5309148"/>
            <a:ext cx="10874829" cy="795600"/>
          </a:xfrm>
          <a:custGeom>
            <a:avLst/>
            <a:gdLst>
              <a:gd name="connsiteX0" fmla="*/ 0 w 10874829"/>
              <a:gd name="connsiteY0" fmla="*/ 132603 h 795600"/>
              <a:gd name="connsiteX1" fmla="*/ 132603 w 10874829"/>
              <a:gd name="connsiteY1" fmla="*/ 0 h 795600"/>
              <a:gd name="connsiteX2" fmla="*/ 10742226 w 10874829"/>
              <a:gd name="connsiteY2" fmla="*/ 0 h 795600"/>
              <a:gd name="connsiteX3" fmla="*/ 10874829 w 10874829"/>
              <a:gd name="connsiteY3" fmla="*/ 132603 h 795600"/>
              <a:gd name="connsiteX4" fmla="*/ 10874829 w 10874829"/>
              <a:gd name="connsiteY4" fmla="*/ 662997 h 795600"/>
              <a:gd name="connsiteX5" fmla="*/ 10742226 w 10874829"/>
              <a:gd name="connsiteY5" fmla="*/ 795600 h 795600"/>
              <a:gd name="connsiteX6" fmla="*/ 132603 w 10874829"/>
              <a:gd name="connsiteY6" fmla="*/ 795600 h 795600"/>
              <a:gd name="connsiteX7" fmla="*/ 0 w 10874829"/>
              <a:gd name="connsiteY7" fmla="*/ 662997 h 795600"/>
              <a:gd name="connsiteX8" fmla="*/ 0 w 10874829"/>
              <a:gd name="connsiteY8" fmla="*/ 132603 h 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4829" h="795600">
                <a:moveTo>
                  <a:pt x="0" y="132603"/>
                </a:moveTo>
                <a:cubicBezTo>
                  <a:pt x="0" y="59368"/>
                  <a:pt x="59368" y="0"/>
                  <a:pt x="132603" y="0"/>
                </a:cubicBezTo>
                <a:lnTo>
                  <a:pt x="10742226" y="0"/>
                </a:lnTo>
                <a:cubicBezTo>
                  <a:pt x="10815461" y="0"/>
                  <a:pt x="10874829" y="59368"/>
                  <a:pt x="10874829" y="132603"/>
                </a:cubicBezTo>
                <a:lnTo>
                  <a:pt x="10874829" y="662997"/>
                </a:lnTo>
                <a:cubicBezTo>
                  <a:pt x="10874829" y="736232"/>
                  <a:pt x="10815461" y="795600"/>
                  <a:pt x="10742226" y="795600"/>
                </a:cubicBezTo>
                <a:lnTo>
                  <a:pt x="132603" y="795600"/>
                </a:lnTo>
                <a:cubicBezTo>
                  <a:pt x="59368" y="795600"/>
                  <a:pt x="0" y="736232"/>
                  <a:pt x="0" y="662997"/>
                </a:cubicBezTo>
                <a:lnTo>
                  <a:pt x="0" y="1326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378" tIns="168378" rIns="168378" bIns="168378" numCol="1" spcCol="1270" anchor="ctr" anchorCtr="0">
            <a:noAutofit/>
          </a:bodyPr>
          <a:lstStyle/>
          <a:p>
            <a:pPr marL="0" lvl="0" indent="0" algn="l" defTabSz="1511300">
              <a:lnSpc>
                <a:spcPct val="90000"/>
              </a:lnSpc>
              <a:spcBef>
                <a:spcPct val="0"/>
              </a:spcBef>
              <a:spcAft>
                <a:spcPct val="35000"/>
              </a:spcAft>
              <a:buNone/>
            </a:pPr>
            <a:r>
              <a:rPr lang="en-US" sz="2400" kern="1200" dirty="0"/>
              <a:t>X: #FOR585</a:t>
            </a:r>
          </a:p>
        </p:txBody>
      </p:sp>
    </p:spTree>
    <p:extLst>
      <p:ext uri="{BB962C8B-B14F-4D97-AF65-F5344CB8AC3E}">
        <p14:creationId xmlns:p14="http://schemas.microsoft.com/office/powerpoint/2010/main" val="3074863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153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688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BBDFFAE-13A0-98C9-7A13-B507D5982E11}"/>
              </a:ext>
            </a:extLst>
          </p:cNvPr>
          <p:cNvPicPr>
            <a:picLocks noChangeAspect="1"/>
          </p:cNvPicPr>
          <p:nvPr/>
        </p:nvPicPr>
        <p:blipFill>
          <a:blip r:embed="rId3"/>
          <a:stretch>
            <a:fillRect/>
          </a:stretch>
        </p:blipFill>
        <p:spPr>
          <a:xfrm>
            <a:off x="428625" y="2317750"/>
            <a:ext cx="5935663" cy="3030538"/>
          </a:xfrm>
          <a:prstGeom prst="rect">
            <a:avLst/>
          </a:prstGeom>
          <a:ln>
            <a:solidFill>
              <a:schemeClr val="tx1"/>
            </a:solidFill>
          </a:ln>
        </p:spPr>
      </p:pic>
      <p:pic>
        <p:nvPicPr>
          <p:cNvPr id="6" name="Content Placeholder 5" descr="A screenshot of a computer&#10;&#10;Description automatically generated">
            <a:extLst>
              <a:ext uri="{FF2B5EF4-FFF2-40B4-BE49-F238E27FC236}">
                <a16:creationId xmlns:a16="http://schemas.microsoft.com/office/drawing/2014/main" id="{4E9E4E8B-B114-B66C-AE02-98881C67977D}"/>
              </a:ext>
            </a:extLst>
          </p:cNvPr>
          <p:cNvPicPr>
            <a:picLocks noGrp="1" noChangeAspect="1"/>
          </p:cNvPicPr>
          <p:nvPr>
            <p:ph sz="quarter" idx="4294967295"/>
          </p:nvPr>
        </p:nvPicPr>
        <p:blipFill>
          <a:blip r:embed="rId4"/>
          <a:stretch>
            <a:fillRect/>
          </a:stretch>
        </p:blipFill>
        <p:spPr>
          <a:xfrm>
            <a:off x="6442075" y="2317750"/>
            <a:ext cx="5310188" cy="3030538"/>
          </a:xfrm>
          <a:prstGeom prst="rect">
            <a:avLst/>
          </a:prstGeom>
          <a:ln>
            <a:solidFill>
              <a:schemeClr val="tx1"/>
            </a:solidFill>
          </a:ln>
        </p:spPr>
      </p:pic>
      <p:sp>
        <p:nvSpPr>
          <p:cNvPr id="2" name="Title 1">
            <a:extLst>
              <a:ext uri="{FF2B5EF4-FFF2-40B4-BE49-F238E27FC236}">
                <a16:creationId xmlns:a16="http://schemas.microsoft.com/office/drawing/2014/main" id="{6CDEF8A2-BB45-8502-827B-E495285F0ECC}"/>
              </a:ext>
            </a:extLst>
          </p:cNvPr>
          <p:cNvSpPr>
            <a:spLocks noGrp="1"/>
          </p:cNvSpPr>
          <p:nvPr>
            <p:ph type="title"/>
          </p:nvPr>
        </p:nvSpPr>
        <p:spPr>
          <a:xfrm>
            <a:off x="428624" y="428624"/>
            <a:ext cx="11334750" cy="623211"/>
          </a:xfrm>
        </p:spPr>
        <p:txBody>
          <a:bodyPr wrap="square" anchor="t">
            <a:normAutofit/>
          </a:bodyPr>
          <a:lstStyle/>
          <a:p>
            <a:r>
              <a:rPr lang="en-US" dirty="0"/>
              <a:t>Physical Analyzer: Installed Application Views</a:t>
            </a:r>
          </a:p>
        </p:txBody>
      </p:sp>
      <p:sp>
        <p:nvSpPr>
          <p:cNvPr id="9" name="Slide Number Placeholder 25">
            <a:extLst>
              <a:ext uri="{FF2B5EF4-FFF2-40B4-BE49-F238E27FC236}">
                <a16:creationId xmlns:a16="http://schemas.microsoft.com/office/drawing/2014/main" id="{D4D9B983-E0E4-9542-3224-58C79DDD9244}"/>
              </a:ext>
            </a:extLst>
          </p:cNvPr>
          <p:cNvSpPr>
            <a:spLocks noGrp="1"/>
          </p:cNvSpPr>
          <p:nvPr>
            <p:ph type="sldNum" sz="quarter" idx="4294967295"/>
          </p:nvPr>
        </p:nvSpPr>
        <p:spPr>
          <a:xfrm>
            <a:off x="11746387" y="0"/>
            <a:ext cx="445613" cy="314683"/>
          </a:xfrm>
        </p:spPr>
        <p:txBody>
          <a:bodyPr wrap="none" anchor="t">
            <a:normAutofit/>
          </a:bodyPr>
          <a:lstStyle/>
          <a:p>
            <a:pPr>
              <a:spcAft>
                <a:spcPts val="600"/>
              </a:spcAft>
            </a:pPr>
            <a:fld id="{0EBA9DDB-6B4F-E349-9000-1D5D9A9CB687}" type="slidenum">
              <a:rPr lang="en-US" smtClean="0"/>
              <a:pPr>
                <a:spcAft>
                  <a:spcPts val="600"/>
                </a:spcAft>
              </a:pPr>
              <a:t>62</a:t>
            </a:fld>
            <a:endParaRPr lang="en-US"/>
          </a:p>
        </p:txBody>
      </p:sp>
    </p:spTree>
    <p:extLst>
      <p:ext uri="{BB962C8B-B14F-4D97-AF65-F5344CB8AC3E}">
        <p14:creationId xmlns:p14="http://schemas.microsoft.com/office/powerpoint/2010/main" val="4196566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98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886A-89BB-4621-FCB9-3B136BD7A036}"/>
              </a:ext>
            </a:extLst>
          </p:cNvPr>
          <p:cNvSpPr>
            <a:spLocks noGrp="1"/>
          </p:cNvSpPr>
          <p:nvPr>
            <p:ph type="title"/>
          </p:nvPr>
        </p:nvSpPr>
        <p:spPr/>
        <p:txBody>
          <a:bodyPr/>
          <a:lstStyle/>
          <a:p>
            <a:r>
              <a:rPr lang="en-US" dirty="0"/>
              <a:t>Physical Analyzer: Browsing the File System</a:t>
            </a:r>
          </a:p>
        </p:txBody>
      </p:sp>
      <p:sp>
        <p:nvSpPr>
          <p:cNvPr id="4" name="Slide Number Placeholder 5">
            <a:extLst>
              <a:ext uri="{FF2B5EF4-FFF2-40B4-BE49-F238E27FC236}">
                <a16:creationId xmlns:a16="http://schemas.microsoft.com/office/drawing/2014/main" id="{10D6E0EF-17B6-D08B-58B9-C6ECCF47B92E}"/>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64</a:t>
            </a:fld>
            <a:endParaRPr lang="en-US" dirty="0"/>
          </a:p>
        </p:txBody>
      </p:sp>
      <p:pic>
        <p:nvPicPr>
          <p:cNvPr id="8" name="Picture 7">
            <a:extLst>
              <a:ext uri="{FF2B5EF4-FFF2-40B4-BE49-F238E27FC236}">
                <a16:creationId xmlns:a16="http://schemas.microsoft.com/office/drawing/2014/main" id="{01D4B515-DB4A-7A4B-5C21-DDF1C474D4D2}"/>
              </a:ext>
            </a:extLst>
          </p:cNvPr>
          <p:cNvPicPr>
            <a:picLocks noChangeAspect="1"/>
          </p:cNvPicPr>
          <p:nvPr/>
        </p:nvPicPr>
        <p:blipFill>
          <a:blip r:embed="rId3"/>
          <a:stretch>
            <a:fillRect/>
          </a:stretch>
        </p:blipFill>
        <p:spPr>
          <a:xfrm>
            <a:off x="428624" y="2014329"/>
            <a:ext cx="2860810" cy="4521231"/>
          </a:xfrm>
          <a:prstGeom prst="rect">
            <a:avLst/>
          </a:prstGeom>
          <a:ln>
            <a:solidFill>
              <a:schemeClr val="tx1"/>
            </a:solidFill>
          </a:ln>
        </p:spPr>
      </p:pic>
      <p:pic>
        <p:nvPicPr>
          <p:cNvPr id="9" name="Picture 8">
            <a:extLst>
              <a:ext uri="{FF2B5EF4-FFF2-40B4-BE49-F238E27FC236}">
                <a16:creationId xmlns:a16="http://schemas.microsoft.com/office/drawing/2014/main" id="{86100365-F324-D534-B2BB-99FE7F7BDF85}"/>
              </a:ext>
            </a:extLst>
          </p:cNvPr>
          <p:cNvPicPr>
            <a:picLocks noChangeAspect="1"/>
          </p:cNvPicPr>
          <p:nvPr/>
        </p:nvPicPr>
        <p:blipFill>
          <a:blip r:embed="rId4"/>
          <a:stretch>
            <a:fillRect/>
          </a:stretch>
        </p:blipFill>
        <p:spPr>
          <a:xfrm>
            <a:off x="8605890" y="1165776"/>
            <a:ext cx="3363303" cy="385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7FB5AA2-CA4F-65C9-024E-52812260FB28}"/>
              </a:ext>
            </a:extLst>
          </p:cNvPr>
          <p:cNvPicPr>
            <a:picLocks noChangeAspect="1"/>
          </p:cNvPicPr>
          <p:nvPr/>
        </p:nvPicPr>
        <p:blipFill>
          <a:blip r:embed="rId5"/>
          <a:stretch>
            <a:fillRect/>
          </a:stretch>
        </p:blipFill>
        <p:spPr>
          <a:xfrm>
            <a:off x="3469388" y="3059091"/>
            <a:ext cx="5745330" cy="3109585"/>
          </a:xfrm>
          <a:prstGeom prst="rect">
            <a:avLst/>
          </a:prstGeom>
          <a:ln>
            <a:solidFill>
              <a:schemeClr val="tx1"/>
            </a:solidFill>
          </a:ln>
        </p:spPr>
      </p:pic>
      <p:cxnSp>
        <p:nvCxnSpPr>
          <p:cNvPr id="13" name="Curved Connector 12">
            <a:extLst>
              <a:ext uri="{FF2B5EF4-FFF2-40B4-BE49-F238E27FC236}">
                <a16:creationId xmlns:a16="http://schemas.microsoft.com/office/drawing/2014/main" id="{C0BD7478-DA6A-7481-F8AC-E1040FBCFEE6}"/>
              </a:ext>
            </a:extLst>
          </p:cNvPr>
          <p:cNvCxnSpPr/>
          <p:nvPr/>
        </p:nvCxnSpPr>
        <p:spPr>
          <a:xfrm flipV="1">
            <a:off x="3246783" y="3657600"/>
            <a:ext cx="1537252" cy="463826"/>
          </a:xfrm>
          <a:prstGeom prst="curvedConnector3">
            <a:avLst/>
          </a:prstGeom>
          <a:ln w="38100">
            <a:solidFill>
              <a:srgbClr val="B5262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97A0069F-9045-ABC2-CDC1-9D206AF367EF}"/>
              </a:ext>
            </a:extLst>
          </p:cNvPr>
          <p:cNvCxnSpPr/>
          <p:nvPr/>
        </p:nvCxnSpPr>
        <p:spPr>
          <a:xfrm>
            <a:off x="6838122" y="3233530"/>
            <a:ext cx="2584174" cy="1380353"/>
          </a:xfrm>
          <a:prstGeom prst="curvedConnector3">
            <a:avLst/>
          </a:prstGeom>
          <a:ln w="44450">
            <a:solidFill>
              <a:srgbClr val="B52624"/>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9730B74-6180-ABE4-9169-0DE473E33887}"/>
              </a:ext>
            </a:extLst>
          </p:cNvPr>
          <p:cNvSpPr>
            <a:spLocks noGrp="1"/>
          </p:cNvSpPr>
          <p:nvPr>
            <p:ph sz="quarter" idx="12"/>
          </p:nvPr>
        </p:nvSpPr>
        <p:spPr>
          <a:xfrm>
            <a:off x="428624" y="1063449"/>
            <a:ext cx="11334750" cy="5472111"/>
          </a:xfrm>
        </p:spPr>
        <p:txBody>
          <a:bodyPr>
            <a:normAutofit/>
          </a:bodyPr>
          <a:lstStyle/>
          <a:p>
            <a:pPr marL="342900" indent="-342900"/>
            <a:r>
              <a:rPr lang="en-US" dirty="0"/>
              <a:t>The source files provide a direct hop to the file system</a:t>
            </a:r>
          </a:p>
          <a:p>
            <a:pPr marL="342900" indent="-342900"/>
            <a:r>
              <a:rPr lang="en-US" dirty="0"/>
              <a:t>The file system is available in the left tree pane</a:t>
            </a:r>
          </a:p>
          <a:p>
            <a:endParaRPr lang="en-US" dirty="0"/>
          </a:p>
        </p:txBody>
      </p:sp>
    </p:spTree>
    <p:extLst>
      <p:ext uri="{BB962C8B-B14F-4D97-AF65-F5344CB8AC3E}">
        <p14:creationId xmlns:p14="http://schemas.microsoft.com/office/powerpoint/2010/main" val="4230211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EC9C7C-E66B-A9BD-B1AE-ED607AAF529F}"/>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65</a:t>
            </a:fld>
            <a:endParaRPr lang="en-US" dirty="0"/>
          </a:p>
        </p:txBody>
      </p:sp>
    </p:spTree>
    <p:extLst>
      <p:ext uri="{BB962C8B-B14F-4D97-AF65-F5344CB8AC3E}">
        <p14:creationId xmlns:p14="http://schemas.microsoft.com/office/powerpoint/2010/main" val="1064009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32EA10-9488-5638-9CC9-EC49162841AC}"/>
              </a:ext>
            </a:extLst>
          </p:cNvPr>
          <p:cNvPicPr>
            <a:picLocks noChangeAspect="1"/>
          </p:cNvPicPr>
          <p:nvPr/>
        </p:nvPicPr>
        <p:blipFill>
          <a:blip r:embed="rId3"/>
          <a:stretch>
            <a:fillRect/>
          </a:stretch>
        </p:blipFill>
        <p:spPr>
          <a:xfrm>
            <a:off x="6206845" y="1242859"/>
            <a:ext cx="5829822" cy="5460065"/>
          </a:xfrm>
          <a:prstGeom prst="rect">
            <a:avLst/>
          </a:prstGeom>
          <a:ln>
            <a:solidFill>
              <a:schemeClr val="tx1"/>
            </a:solidFill>
          </a:ln>
        </p:spPr>
      </p:pic>
      <p:pic>
        <p:nvPicPr>
          <p:cNvPr id="9" name="Picture 8">
            <a:extLst>
              <a:ext uri="{FF2B5EF4-FFF2-40B4-BE49-F238E27FC236}">
                <a16:creationId xmlns:a16="http://schemas.microsoft.com/office/drawing/2014/main" id="{7B4675B5-B5F0-EDDA-1421-D240C03CC788}"/>
              </a:ext>
            </a:extLst>
          </p:cNvPr>
          <p:cNvPicPr>
            <a:picLocks noChangeAspect="1"/>
          </p:cNvPicPr>
          <p:nvPr/>
        </p:nvPicPr>
        <p:blipFill>
          <a:blip r:embed="rId4"/>
          <a:stretch>
            <a:fillRect/>
          </a:stretch>
        </p:blipFill>
        <p:spPr>
          <a:xfrm>
            <a:off x="332512" y="2567529"/>
            <a:ext cx="5320147" cy="4131317"/>
          </a:xfrm>
          <a:prstGeom prst="rect">
            <a:avLst/>
          </a:prstGeom>
          <a:ln>
            <a:solidFill>
              <a:schemeClr val="tx1"/>
            </a:solidFill>
          </a:ln>
        </p:spPr>
      </p:pic>
      <p:sp>
        <p:nvSpPr>
          <p:cNvPr id="3" name="Slide Number Placeholder 2">
            <a:extLst>
              <a:ext uri="{FF2B5EF4-FFF2-40B4-BE49-F238E27FC236}">
                <a16:creationId xmlns:a16="http://schemas.microsoft.com/office/drawing/2014/main" id="{C8A24AF9-D849-A82D-8698-FCBF5EBCBFC5}"/>
              </a:ext>
            </a:extLst>
          </p:cNvPr>
          <p:cNvSpPr>
            <a:spLocks noGrp="1"/>
          </p:cNvSpPr>
          <p:nvPr>
            <p:ph type="sldNum" sz="quarter" idx="12"/>
          </p:nvPr>
        </p:nvSpPr>
        <p:spPr/>
        <p:txBody>
          <a:bodyPr/>
          <a:lstStyle/>
          <a:p>
            <a:fld id="{0EBA9DDB-6B4F-E349-9000-1D5D9A9CB687}" type="slidenum">
              <a:rPr lang="en-US" smtClean="0"/>
              <a:pPr/>
              <a:t>66</a:t>
            </a:fld>
            <a:endParaRPr lang="en-US" dirty="0"/>
          </a:p>
        </p:txBody>
      </p:sp>
      <p:sp>
        <p:nvSpPr>
          <p:cNvPr id="2" name="Title 1">
            <a:extLst>
              <a:ext uri="{FF2B5EF4-FFF2-40B4-BE49-F238E27FC236}">
                <a16:creationId xmlns:a16="http://schemas.microsoft.com/office/drawing/2014/main" id="{9F00096A-697A-56E3-3126-BF714E13D810}"/>
              </a:ext>
            </a:extLst>
          </p:cNvPr>
          <p:cNvSpPr>
            <a:spLocks noGrp="1"/>
          </p:cNvSpPr>
          <p:nvPr>
            <p:ph type="title"/>
          </p:nvPr>
        </p:nvSpPr>
        <p:spPr/>
        <p:txBody>
          <a:bodyPr/>
          <a:lstStyle/>
          <a:p>
            <a:r>
              <a:rPr lang="en-US" dirty="0"/>
              <a:t>Physical Analyzer: Key Features</a:t>
            </a:r>
          </a:p>
        </p:txBody>
      </p:sp>
      <p:sp>
        <p:nvSpPr>
          <p:cNvPr id="5" name="Freeform: Shape 4">
            <a:extLst>
              <a:ext uri="{FF2B5EF4-FFF2-40B4-BE49-F238E27FC236}">
                <a16:creationId xmlns:a16="http://schemas.microsoft.com/office/drawing/2014/main" id="{600C5B6A-46EE-842B-B610-0BB38FEEB4C4}"/>
              </a:ext>
            </a:extLst>
          </p:cNvPr>
          <p:cNvSpPr/>
          <p:nvPr/>
        </p:nvSpPr>
        <p:spPr>
          <a:xfrm>
            <a:off x="359351" y="1560758"/>
            <a:ext cx="3450647" cy="491399"/>
          </a:xfrm>
          <a:custGeom>
            <a:avLst/>
            <a:gdLst>
              <a:gd name="connsiteX0" fmla="*/ 0 w 3450647"/>
              <a:gd name="connsiteY0" fmla="*/ 81901 h 491399"/>
              <a:gd name="connsiteX1" fmla="*/ 81901 w 3450647"/>
              <a:gd name="connsiteY1" fmla="*/ 0 h 491399"/>
              <a:gd name="connsiteX2" fmla="*/ 3368746 w 3450647"/>
              <a:gd name="connsiteY2" fmla="*/ 0 h 491399"/>
              <a:gd name="connsiteX3" fmla="*/ 3450647 w 3450647"/>
              <a:gd name="connsiteY3" fmla="*/ 81901 h 491399"/>
              <a:gd name="connsiteX4" fmla="*/ 3450647 w 3450647"/>
              <a:gd name="connsiteY4" fmla="*/ 409498 h 491399"/>
              <a:gd name="connsiteX5" fmla="*/ 3368746 w 3450647"/>
              <a:gd name="connsiteY5" fmla="*/ 491399 h 491399"/>
              <a:gd name="connsiteX6" fmla="*/ 81901 w 3450647"/>
              <a:gd name="connsiteY6" fmla="*/ 491399 h 491399"/>
              <a:gd name="connsiteX7" fmla="*/ 0 w 3450647"/>
              <a:gd name="connsiteY7" fmla="*/ 409498 h 491399"/>
              <a:gd name="connsiteX8" fmla="*/ 0 w 3450647"/>
              <a:gd name="connsiteY8" fmla="*/ 81901 h 49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0647" h="491399">
                <a:moveTo>
                  <a:pt x="0" y="81901"/>
                </a:moveTo>
                <a:cubicBezTo>
                  <a:pt x="0" y="36668"/>
                  <a:pt x="36668" y="0"/>
                  <a:pt x="81901" y="0"/>
                </a:cubicBezTo>
                <a:lnTo>
                  <a:pt x="3368746" y="0"/>
                </a:lnTo>
                <a:cubicBezTo>
                  <a:pt x="3413979" y="0"/>
                  <a:pt x="3450647" y="36668"/>
                  <a:pt x="3450647" y="81901"/>
                </a:cubicBezTo>
                <a:lnTo>
                  <a:pt x="3450647" y="409498"/>
                </a:lnTo>
                <a:cubicBezTo>
                  <a:pt x="3450647" y="454731"/>
                  <a:pt x="3413979" y="491399"/>
                  <a:pt x="3368746" y="491399"/>
                </a:cubicBezTo>
                <a:lnTo>
                  <a:pt x="81901" y="491399"/>
                </a:lnTo>
                <a:cubicBezTo>
                  <a:pt x="36668" y="491399"/>
                  <a:pt x="0" y="454731"/>
                  <a:pt x="0" y="409498"/>
                </a:cubicBezTo>
                <a:lnTo>
                  <a:pt x="0" y="81901"/>
                </a:lnTo>
                <a:close/>
              </a:path>
            </a:pathLst>
          </a:custGeom>
          <a:solidFill>
            <a:schemeClr val="accent2"/>
          </a:solidFill>
        </p:spPr>
        <p:style>
          <a:lnRef idx="3">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fontRef>
        </p:style>
        <p:txBody>
          <a:bodyPr spcFirstLastPara="0" vert="horz" wrap="square" lIns="103998" tIns="103998" rIns="103998" bIns="103998" numCol="1" spcCol="1270" anchor="ctr" anchorCtr="0">
            <a:noAutofit/>
          </a:bodyPr>
          <a:lstStyle/>
          <a:p>
            <a:pPr marL="0" lvl="0" indent="0" algn="l" defTabSz="933450" rtl="0">
              <a:lnSpc>
                <a:spcPct val="90000"/>
              </a:lnSpc>
              <a:spcBef>
                <a:spcPct val="0"/>
              </a:spcBef>
              <a:spcAft>
                <a:spcPct val="35000"/>
              </a:spcAft>
              <a:buNone/>
            </a:pPr>
            <a:r>
              <a:rPr lang="en-US" sz="2000" kern="1200" dirty="0"/>
              <a:t>SQLite Wizard/DB Viewer</a:t>
            </a:r>
          </a:p>
        </p:txBody>
      </p:sp>
      <p:sp>
        <p:nvSpPr>
          <p:cNvPr id="6" name="Freeform: Shape 5">
            <a:extLst>
              <a:ext uri="{FF2B5EF4-FFF2-40B4-BE49-F238E27FC236}">
                <a16:creationId xmlns:a16="http://schemas.microsoft.com/office/drawing/2014/main" id="{805BB3F8-00C6-DFEB-E500-A4CC92A21031}"/>
              </a:ext>
            </a:extLst>
          </p:cNvPr>
          <p:cNvSpPr/>
          <p:nvPr/>
        </p:nvSpPr>
        <p:spPr>
          <a:xfrm>
            <a:off x="359351" y="2113590"/>
            <a:ext cx="3450647" cy="509350"/>
          </a:xfrm>
          <a:custGeom>
            <a:avLst/>
            <a:gdLst>
              <a:gd name="connsiteX0" fmla="*/ 0 w 3450647"/>
              <a:gd name="connsiteY0" fmla="*/ 84893 h 509350"/>
              <a:gd name="connsiteX1" fmla="*/ 84893 w 3450647"/>
              <a:gd name="connsiteY1" fmla="*/ 0 h 509350"/>
              <a:gd name="connsiteX2" fmla="*/ 3365754 w 3450647"/>
              <a:gd name="connsiteY2" fmla="*/ 0 h 509350"/>
              <a:gd name="connsiteX3" fmla="*/ 3450647 w 3450647"/>
              <a:gd name="connsiteY3" fmla="*/ 84893 h 509350"/>
              <a:gd name="connsiteX4" fmla="*/ 3450647 w 3450647"/>
              <a:gd name="connsiteY4" fmla="*/ 424457 h 509350"/>
              <a:gd name="connsiteX5" fmla="*/ 3365754 w 3450647"/>
              <a:gd name="connsiteY5" fmla="*/ 509350 h 509350"/>
              <a:gd name="connsiteX6" fmla="*/ 84893 w 3450647"/>
              <a:gd name="connsiteY6" fmla="*/ 509350 h 509350"/>
              <a:gd name="connsiteX7" fmla="*/ 0 w 3450647"/>
              <a:gd name="connsiteY7" fmla="*/ 424457 h 509350"/>
              <a:gd name="connsiteX8" fmla="*/ 0 w 3450647"/>
              <a:gd name="connsiteY8" fmla="*/ 84893 h 50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0647" h="509350">
                <a:moveTo>
                  <a:pt x="0" y="84893"/>
                </a:moveTo>
                <a:cubicBezTo>
                  <a:pt x="0" y="38008"/>
                  <a:pt x="38008" y="0"/>
                  <a:pt x="84893" y="0"/>
                </a:cubicBezTo>
                <a:lnTo>
                  <a:pt x="3365754" y="0"/>
                </a:lnTo>
                <a:cubicBezTo>
                  <a:pt x="3412639" y="0"/>
                  <a:pt x="3450647" y="38008"/>
                  <a:pt x="3450647" y="84893"/>
                </a:cubicBezTo>
                <a:lnTo>
                  <a:pt x="3450647" y="424457"/>
                </a:lnTo>
                <a:cubicBezTo>
                  <a:pt x="3450647" y="471342"/>
                  <a:pt x="3412639" y="509350"/>
                  <a:pt x="3365754" y="509350"/>
                </a:cubicBezTo>
                <a:lnTo>
                  <a:pt x="84893" y="509350"/>
                </a:lnTo>
                <a:cubicBezTo>
                  <a:pt x="38008" y="509350"/>
                  <a:pt x="0" y="471342"/>
                  <a:pt x="0" y="424457"/>
                </a:cubicBezTo>
                <a:lnTo>
                  <a:pt x="0" y="84893"/>
                </a:lnTo>
                <a:close/>
              </a:path>
            </a:pathLst>
          </a:custGeom>
          <a:solidFill>
            <a:schemeClr val="accent2"/>
          </a:solidFill>
        </p:spPr>
        <p:style>
          <a:lnRef idx="3">
            <a:schemeClr val="lt1">
              <a:hueOff val="0"/>
              <a:satOff val="0"/>
              <a:lumOff val="0"/>
              <a:alphaOff val="0"/>
            </a:schemeClr>
          </a:lnRef>
          <a:fillRef idx="1">
            <a:scrgbClr r="0" g="0" b="0"/>
          </a:fillRef>
          <a:effectRef idx="1">
            <a:schemeClr val="accent4">
              <a:hueOff val="-5291199"/>
              <a:satOff val="19088"/>
              <a:lumOff val="16862"/>
              <a:alphaOff val="0"/>
            </a:schemeClr>
          </a:effectRef>
          <a:fontRef idx="minor">
            <a:schemeClr val="lt1"/>
          </a:fontRef>
        </p:style>
        <p:txBody>
          <a:bodyPr spcFirstLastPara="0" vert="horz" wrap="square" lIns="104874" tIns="104874" rIns="104874" bIns="104874" numCol="1" spcCol="1270" anchor="ctr" anchorCtr="0">
            <a:noAutofit/>
          </a:bodyPr>
          <a:lstStyle/>
          <a:p>
            <a:pPr marL="0" lvl="0" indent="0" algn="l" defTabSz="933450" rtl="0">
              <a:lnSpc>
                <a:spcPct val="90000"/>
              </a:lnSpc>
              <a:spcBef>
                <a:spcPct val="0"/>
              </a:spcBef>
              <a:spcAft>
                <a:spcPct val="35000"/>
              </a:spcAft>
              <a:buNone/>
            </a:pPr>
            <a:r>
              <a:rPr lang="en-US" sz="2000" kern="1200" dirty="0"/>
              <a:t>Plist/XML/Protobuf Viewer</a:t>
            </a:r>
          </a:p>
        </p:txBody>
      </p:sp>
      <p:graphicFrame>
        <p:nvGraphicFramePr>
          <p:cNvPr id="8" name="Content Placeholder 6">
            <a:extLst>
              <a:ext uri="{FF2B5EF4-FFF2-40B4-BE49-F238E27FC236}">
                <a16:creationId xmlns:a16="http://schemas.microsoft.com/office/drawing/2014/main" id="{4884F7FB-2D25-5AC0-BCD0-DEF3E6995076}"/>
              </a:ext>
            </a:extLst>
          </p:cNvPr>
          <p:cNvGraphicFramePr>
            <a:graphicFrameLocks noGrp="1"/>
          </p:cNvGraphicFramePr>
          <p:nvPr>
            <p:ph sz="quarter" idx="19"/>
            <p:extLst>
              <p:ext uri="{D42A27DB-BD31-4B8C-83A1-F6EECF244321}">
                <p14:modId xmlns:p14="http://schemas.microsoft.com/office/powerpoint/2010/main" val="1248390881"/>
              </p:ext>
            </p:extLst>
          </p:nvPr>
        </p:nvGraphicFramePr>
        <p:xfrm>
          <a:off x="3821546" y="1233488"/>
          <a:ext cx="3188852" cy="1870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13322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EE1D4951-7F75-CD11-088C-448FBCE26499}"/>
              </a:ext>
            </a:extLst>
          </p:cNvPr>
          <p:cNvPicPr>
            <a:picLocks noGrp="1" noChangeAspect="1"/>
          </p:cNvPicPr>
          <p:nvPr>
            <p:ph type="pic" sz="quarter" idx="15"/>
          </p:nvPr>
        </p:nvPicPr>
        <p:blipFill>
          <a:blip r:embed="rId3"/>
          <a:srcRect l="11524" r="11524"/>
          <a:stretch>
            <a:fillRect/>
          </a:stretch>
        </p:blipFill>
        <p:spPr>
          <a:prstGeom prst="rect">
            <a:avLst/>
          </a:prstGeom>
          <a:ln>
            <a:solidFill>
              <a:schemeClr val="tx1"/>
            </a:solidFill>
          </a:ln>
        </p:spPr>
      </p:pic>
      <p:sp>
        <p:nvSpPr>
          <p:cNvPr id="2" name="Slide Number Placeholder 1">
            <a:extLst>
              <a:ext uri="{FF2B5EF4-FFF2-40B4-BE49-F238E27FC236}">
                <a16:creationId xmlns:a16="http://schemas.microsoft.com/office/drawing/2014/main" id="{3027B988-0880-A8A3-C3B6-6169F0DC55D9}"/>
              </a:ext>
            </a:extLst>
          </p:cNvPr>
          <p:cNvSpPr>
            <a:spLocks noGrp="1"/>
          </p:cNvSpPr>
          <p:nvPr>
            <p:ph type="sldNum" sz="quarter" idx="18"/>
          </p:nvPr>
        </p:nvSpPr>
        <p:spPr/>
        <p:txBody>
          <a:bodyPr/>
          <a:lstStyle/>
          <a:p>
            <a:fld id="{0EBA9DDB-6B4F-E349-9000-1D5D9A9CB687}" type="slidenum">
              <a:rPr lang="en-US" smtClean="0"/>
              <a:pPr/>
              <a:t>67</a:t>
            </a:fld>
            <a:endParaRPr lang="en-US" dirty="0"/>
          </a:p>
        </p:txBody>
      </p:sp>
      <p:sp>
        <p:nvSpPr>
          <p:cNvPr id="6" name="Title 5">
            <a:extLst>
              <a:ext uri="{FF2B5EF4-FFF2-40B4-BE49-F238E27FC236}">
                <a16:creationId xmlns:a16="http://schemas.microsoft.com/office/drawing/2014/main" id="{F292E0B0-D012-065A-A52E-E2C596CD7D4C}"/>
              </a:ext>
            </a:extLst>
          </p:cNvPr>
          <p:cNvSpPr>
            <a:spLocks noGrp="1"/>
          </p:cNvSpPr>
          <p:nvPr>
            <p:ph type="title"/>
          </p:nvPr>
        </p:nvSpPr>
        <p:spPr/>
        <p:txBody>
          <a:bodyPr/>
          <a:lstStyle/>
          <a:p>
            <a:r>
              <a:rPr lang="en-US" dirty="0"/>
              <a:t>Physical Analyzer: Keyword Searching (1)</a:t>
            </a:r>
          </a:p>
        </p:txBody>
      </p:sp>
    </p:spTree>
    <p:extLst>
      <p:ext uri="{BB962C8B-B14F-4D97-AF65-F5344CB8AC3E}">
        <p14:creationId xmlns:p14="http://schemas.microsoft.com/office/powerpoint/2010/main" val="4132006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31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A5046-0C68-C1ED-4FC9-81665EB10965}"/>
              </a:ext>
            </a:extLst>
          </p:cNvPr>
          <p:cNvPicPr>
            <a:picLocks noChangeAspect="1"/>
          </p:cNvPicPr>
          <p:nvPr/>
        </p:nvPicPr>
        <p:blipFill>
          <a:blip r:embed="rId3"/>
          <a:stretch>
            <a:fillRect/>
          </a:stretch>
        </p:blipFill>
        <p:spPr>
          <a:xfrm>
            <a:off x="427037" y="1166646"/>
            <a:ext cx="4355410" cy="703538"/>
          </a:xfrm>
          <a:prstGeom prst="rect">
            <a:avLst/>
          </a:prstGeom>
        </p:spPr>
      </p:pic>
      <p:pic>
        <p:nvPicPr>
          <p:cNvPr id="4" name="Picture 3">
            <a:extLst>
              <a:ext uri="{FF2B5EF4-FFF2-40B4-BE49-F238E27FC236}">
                <a16:creationId xmlns:a16="http://schemas.microsoft.com/office/drawing/2014/main" id="{DBB8005D-819E-3043-8E2F-8BDB42BC0879}"/>
              </a:ext>
            </a:extLst>
          </p:cNvPr>
          <p:cNvPicPr>
            <a:picLocks noChangeAspect="1"/>
          </p:cNvPicPr>
          <p:nvPr/>
        </p:nvPicPr>
        <p:blipFill>
          <a:blip r:embed="rId4"/>
          <a:stretch>
            <a:fillRect/>
          </a:stretch>
        </p:blipFill>
        <p:spPr>
          <a:xfrm>
            <a:off x="278201" y="2114514"/>
            <a:ext cx="6490263" cy="3576839"/>
          </a:xfrm>
          <a:prstGeom prst="rect">
            <a:avLst/>
          </a:prstGeom>
          <a:ln>
            <a:solidFill>
              <a:schemeClr val="tx1"/>
            </a:solidFill>
          </a:ln>
        </p:spPr>
      </p:pic>
      <p:pic>
        <p:nvPicPr>
          <p:cNvPr id="5" name="Picture 4">
            <a:extLst>
              <a:ext uri="{FF2B5EF4-FFF2-40B4-BE49-F238E27FC236}">
                <a16:creationId xmlns:a16="http://schemas.microsoft.com/office/drawing/2014/main" id="{964B82D7-47D8-1690-37D0-26F0F72906BF}"/>
              </a:ext>
            </a:extLst>
          </p:cNvPr>
          <p:cNvPicPr>
            <a:picLocks noChangeAspect="1"/>
          </p:cNvPicPr>
          <p:nvPr/>
        </p:nvPicPr>
        <p:blipFill>
          <a:blip r:embed="rId5"/>
          <a:stretch>
            <a:fillRect/>
          </a:stretch>
        </p:blipFill>
        <p:spPr>
          <a:xfrm>
            <a:off x="6816344" y="2114514"/>
            <a:ext cx="5128596" cy="3576838"/>
          </a:xfrm>
          <a:prstGeom prst="rect">
            <a:avLst/>
          </a:prstGeom>
          <a:ln>
            <a:solidFill>
              <a:schemeClr val="tx1"/>
            </a:solidFill>
          </a:ln>
        </p:spPr>
      </p:pic>
      <p:sp>
        <p:nvSpPr>
          <p:cNvPr id="2" name="Title 1">
            <a:extLst>
              <a:ext uri="{FF2B5EF4-FFF2-40B4-BE49-F238E27FC236}">
                <a16:creationId xmlns:a16="http://schemas.microsoft.com/office/drawing/2014/main" id="{FA43FFA5-77C9-CEA7-1761-83C949789175}"/>
              </a:ext>
            </a:extLst>
          </p:cNvPr>
          <p:cNvSpPr>
            <a:spLocks noGrp="1"/>
          </p:cNvSpPr>
          <p:nvPr>
            <p:ph type="title"/>
          </p:nvPr>
        </p:nvSpPr>
        <p:spPr>
          <a:xfrm>
            <a:off x="428624" y="428624"/>
            <a:ext cx="11334750" cy="623211"/>
          </a:xfrm>
        </p:spPr>
        <p:txBody>
          <a:bodyPr wrap="square" anchor="t">
            <a:normAutofit/>
          </a:bodyPr>
          <a:lstStyle/>
          <a:p>
            <a:r>
              <a:rPr lang="en-US" dirty="0"/>
              <a:t>Physical Analyzer: Keyword Searching (2)</a:t>
            </a:r>
          </a:p>
        </p:txBody>
      </p:sp>
      <p:sp>
        <p:nvSpPr>
          <p:cNvPr id="6" name="Slide Number Placeholder 3">
            <a:extLst>
              <a:ext uri="{FF2B5EF4-FFF2-40B4-BE49-F238E27FC236}">
                <a16:creationId xmlns:a16="http://schemas.microsoft.com/office/drawing/2014/main" id="{D6AC083A-8846-7765-69E1-0E2D8AAD1CE8}"/>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69</a:t>
            </a:fld>
            <a:endParaRPr lang="en-US" dirty="0"/>
          </a:p>
        </p:txBody>
      </p:sp>
    </p:spTree>
    <p:extLst>
      <p:ext uri="{BB962C8B-B14F-4D97-AF65-F5344CB8AC3E}">
        <p14:creationId xmlns:p14="http://schemas.microsoft.com/office/powerpoint/2010/main" val="132071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0A5B3A94-57D6-E1A4-552D-36B6B82B6CC0}"/>
              </a:ext>
            </a:extLst>
          </p:cNvPr>
          <p:cNvSpPr/>
          <p:nvPr/>
        </p:nvSpPr>
        <p:spPr>
          <a:xfrm>
            <a:off x="4992442" y="1074156"/>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4">
            <a:extLst>
              <a:ext uri="{FF2B5EF4-FFF2-40B4-BE49-F238E27FC236}">
                <a16:creationId xmlns:a16="http://schemas.microsoft.com/office/drawing/2014/main" id="{D7E72E75-BABC-F9E6-FE72-DFA9CD7B9232}"/>
              </a:ext>
            </a:extLst>
          </p:cNvPr>
          <p:cNvSpPr>
            <a:spLocks noGrp="1"/>
          </p:cNvSpPr>
          <p:nvPr>
            <p:ph type="sldNum" sz="quarter" idx="19"/>
          </p:nvPr>
        </p:nvSpPr>
        <p:spPr>
          <a:xfrm>
            <a:off x="11746387" y="0"/>
            <a:ext cx="445613" cy="314683"/>
          </a:xfrm>
        </p:spPr>
        <p:txBody>
          <a:bodyPr/>
          <a:lstStyle/>
          <a:p>
            <a:fld id="{0EBA9DDB-6B4F-E349-9000-1D5D9A9CB687}" type="slidenum">
              <a:rPr lang="en-US" smtClean="0"/>
              <a:pPr/>
              <a:t>7</a:t>
            </a:fld>
            <a:endParaRPr lang="en-US" dirty="0"/>
          </a:p>
        </p:txBody>
      </p:sp>
      <p:sp>
        <p:nvSpPr>
          <p:cNvPr id="4" name="Title 3">
            <a:extLst>
              <a:ext uri="{FF2B5EF4-FFF2-40B4-BE49-F238E27FC236}">
                <a16:creationId xmlns:a16="http://schemas.microsoft.com/office/drawing/2014/main" id="{8F88B850-04F9-4174-49BF-6CBD90DE4093}"/>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Tree>
    <p:extLst>
      <p:ext uri="{BB962C8B-B14F-4D97-AF65-F5344CB8AC3E}">
        <p14:creationId xmlns:p14="http://schemas.microsoft.com/office/powerpoint/2010/main" val="2176796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F87A-9EC8-0A47-C42A-0ECCEA938040}"/>
              </a:ext>
            </a:extLst>
          </p:cNvPr>
          <p:cNvSpPr>
            <a:spLocks noGrp="1"/>
          </p:cNvSpPr>
          <p:nvPr>
            <p:ph type="title"/>
          </p:nvPr>
        </p:nvSpPr>
        <p:spPr/>
        <p:txBody>
          <a:bodyPr/>
          <a:lstStyle/>
          <a:p>
            <a:r>
              <a:rPr lang="en-US" dirty="0"/>
              <a:t>Physical Analyzer: Keyword Searching (3)</a:t>
            </a:r>
          </a:p>
        </p:txBody>
      </p:sp>
      <p:sp>
        <p:nvSpPr>
          <p:cNvPr id="4" name="Slide Number Placeholder 1">
            <a:extLst>
              <a:ext uri="{FF2B5EF4-FFF2-40B4-BE49-F238E27FC236}">
                <a16:creationId xmlns:a16="http://schemas.microsoft.com/office/drawing/2014/main" id="{1E6063E3-676F-0F45-64FA-2E8783936F55}"/>
              </a:ext>
            </a:extLst>
          </p:cNvPr>
          <p:cNvSpPr>
            <a:spLocks noGrp="1"/>
          </p:cNvSpPr>
          <p:nvPr>
            <p:ph type="sldNum" sz="quarter" idx="18"/>
          </p:nvPr>
        </p:nvSpPr>
        <p:spPr>
          <a:xfrm>
            <a:off x="11746387" y="0"/>
            <a:ext cx="445613" cy="314683"/>
          </a:xfrm>
        </p:spPr>
        <p:txBody>
          <a:bodyPr/>
          <a:lstStyle/>
          <a:p>
            <a:fld id="{0EBA9DDB-6B4F-E349-9000-1D5D9A9CB687}" type="slidenum">
              <a:rPr lang="en-US" smtClean="0"/>
              <a:pPr/>
              <a:t>70</a:t>
            </a:fld>
            <a:endParaRPr lang="en-US" dirty="0"/>
          </a:p>
        </p:txBody>
      </p:sp>
      <p:pic>
        <p:nvPicPr>
          <p:cNvPr id="8" name="Picture 7">
            <a:extLst>
              <a:ext uri="{FF2B5EF4-FFF2-40B4-BE49-F238E27FC236}">
                <a16:creationId xmlns:a16="http://schemas.microsoft.com/office/drawing/2014/main" id="{AADFED96-2FC1-C870-56D9-3F87E9C94663}"/>
              </a:ext>
            </a:extLst>
          </p:cNvPr>
          <p:cNvPicPr>
            <a:picLocks noChangeAspect="1"/>
          </p:cNvPicPr>
          <p:nvPr/>
        </p:nvPicPr>
        <p:blipFill>
          <a:blip r:embed="rId3"/>
          <a:stretch>
            <a:fillRect/>
          </a:stretch>
        </p:blipFill>
        <p:spPr>
          <a:xfrm>
            <a:off x="4300331" y="1102143"/>
            <a:ext cx="7772400" cy="5288437"/>
          </a:xfrm>
          <a:prstGeom prst="rect">
            <a:avLst/>
          </a:prstGeom>
          <a:ln>
            <a:solidFill>
              <a:schemeClr val="tx1"/>
            </a:solidFill>
          </a:ln>
        </p:spPr>
      </p:pic>
      <p:pic>
        <p:nvPicPr>
          <p:cNvPr id="11" name="Picture 10">
            <a:extLst>
              <a:ext uri="{FF2B5EF4-FFF2-40B4-BE49-F238E27FC236}">
                <a16:creationId xmlns:a16="http://schemas.microsoft.com/office/drawing/2014/main" id="{966512C2-0F84-F8CF-49B6-8A3001C7C156}"/>
              </a:ext>
            </a:extLst>
          </p:cNvPr>
          <p:cNvPicPr>
            <a:picLocks noChangeAspect="1"/>
          </p:cNvPicPr>
          <p:nvPr/>
        </p:nvPicPr>
        <p:blipFill>
          <a:blip r:embed="rId4"/>
          <a:stretch>
            <a:fillRect/>
          </a:stretch>
        </p:blipFill>
        <p:spPr>
          <a:xfrm>
            <a:off x="253897" y="1051835"/>
            <a:ext cx="7772400" cy="4007337"/>
          </a:xfrm>
          <a:prstGeom prst="rect">
            <a:avLst/>
          </a:prstGeom>
          <a:ln>
            <a:solidFill>
              <a:schemeClr val="tx1"/>
            </a:solidFill>
          </a:ln>
        </p:spPr>
      </p:pic>
      <p:cxnSp>
        <p:nvCxnSpPr>
          <p:cNvPr id="13" name="Curved Connector 12">
            <a:extLst>
              <a:ext uri="{FF2B5EF4-FFF2-40B4-BE49-F238E27FC236}">
                <a16:creationId xmlns:a16="http://schemas.microsoft.com/office/drawing/2014/main" id="{84BAC418-4836-0CC7-0CD2-9402F68DC6E6}"/>
              </a:ext>
            </a:extLst>
          </p:cNvPr>
          <p:cNvCxnSpPr/>
          <p:nvPr/>
        </p:nvCxnSpPr>
        <p:spPr>
          <a:xfrm>
            <a:off x="6758608" y="4956046"/>
            <a:ext cx="1046922" cy="998327"/>
          </a:xfrm>
          <a:prstGeom prst="curvedConnector3">
            <a:avLst/>
          </a:prstGeom>
          <a:ln w="34925">
            <a:solidFill>
              <a:srgbClr val="B5262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005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25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0F26-5DA3-AA24-6626-D255098BECB4}"/>
              </a:ext>
            </a:extLst>
          </p:cNvPr>
          <p:cNvSpPr>
            <a:spLocks noGrp="1"/>
          </p:cNvSpPr>
          <p:nvPr>
            <p:ph type="title"/>
          </p:nvPr>
        </p:nvSpPr>
        <p:spPr/>
        <p:txBody>
          <a:bodyPr/>
          <a:lstStyle/>
          <a:p>
            <a:r>
              <a:rPr lang="en-US" dirty="0"/>
              <a:t>Physical Analyzer: Key Features (1)</a:t>
            </a:r>
          </a:p>
        </p:txBody>
      </p:sp>
      <p:sp>
        <p:nvSpPr>
          <p:cNvPr id="3" name="Text Placeholder 2">
            <a:extLst>
              <a:ext uri="{FF2B5EF4-FFF2-40B4-BE49-F238E27FC236}">
                <a16:creationId xmlns:a16="http://schemas.microsoft.com/office/drawing/2014/main" id="{15207F35-7A7B-8B7F-BD92-E03C9490E1B8}"/>
              </a:ext>
            </a:extLst>
          </p:cNvPr>
          <p:cNvSpPr>
            <a:spLocks noGrp="1"/>
          </p:cNvSpPr>
          <p:nvPr>
            <p:ph type="body" sz="quarter" idx="15"/>
          </p:nvPr>
        </p:nvSpPr>
        <p:spPr>
          <a:xfrm>
            <a:off x="173981" y="1106166"/>
            <a:ext cx="11956286" cy="1038657"/>
          </a:xfrm>
        </p:spPr>
        <p:txBody>
          <a:bodyPr/>
          <a:lstStyle/>
          <a:p>
            <a:r>
              <a:rPr lang="en-US" dirty="0"/>
              <a:t>You can toggle between parsed data in the Analyzed Data section and the device image.</a:t>
            </a:r>
          </a:p>
          <a:p>
            <a:endParaRPr lang="en-US" dirty="0"/>
          </a:p>
        </p:txBody>
      </p:sp>
      <p:sp>
        <p:nvSpPr>
          <p:cNvPr id="7" name="Slide Number Placeholder 16">
            <a:extLst>
              <a:ext uri="{FF2B5EF4-FFF2-40B4-BE49-F238E27FC236}">
                <a16:creationId xmlns:a16="http://schemas.microsoft.com/office/drawing/2014/main" id="{6E7CBA88-329C-AB81-0DF3-ED4E5B79BB3B}"/>
              </a:ext>
            </a:extLst>
          </p:cNvPr>
          <p:cNvSpPr>
            <a:spLocks noGrp="1"/>
          </p:cNvSpPr>
          <p:nvPr>
            <p:ph type="sldNum" sz="quarter" idx="18"/>
          </p:nvPr>
        </p:nvSpPr>
        <p:spPr>
          <a:xfrm>
            <a:off x="11746387" y="0"/>
            <a:ext cx="445613" cy="314683"/>
          </a:xfrm>
        </p:spPr>
        <p:txBody>
          <a:bodyPr/>
          <a:lstStyle/>
          <a:p>
            <a:fld id="{0EBA9DDB-6B4F-E349-9000-1D5D9A9CB687}" type="slidenum">
              <a:rPr lang="en-US" smtClean="0"/>
              <a:pPr/>
              <a:t>72</a:t>
            </a:fld>
            <a:endParaRPr lang="en-US" dirty="0"/>
          </a:p>
        </p:txBody>
      </p:sp>
      <p:sp>
        <p:nvSpPr>
          <p:cNvPr id="8" name="Down Arrow 6">
            <a:extLst>
              <a:ext uri="{FF2B5EF4-FFF2-40B4-BE49-F238E27FC236}">
                <a16:creationId xmlns:a16="http://schemas.microsoft.com/office/drawing/2014/main" id="{3C28018B-B8D4-8A66-CE34-6B0AC9391893}"/>
              </a:ext>
            </a:extLst>
          </p:cNvPr>
          <p:cNvSpPr/>
          <p:nvPr/>
        </p:nvSpPr>
        <p:spPr bwMode="ltGray">
          <a:xfrm>
            <a:off x="1857153" y="1520771"/>
            <a:ext cx="2021799" cy="1527889"/>
          </a:xfrm>
          <a:prstGeom prst="downArrow">
            <a:avLst>
              <a:gd name="adj1" fmla="val 50000"/>
              <a:gd name="adj2" fmla="val 48396"/>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effectLst/>
              <a:latin typeface="Times New Roman" pitchFamily="18" charset="0"/>
            </a:endParaRPr>
          </a:p>
        </p:txBody>
      </p:sp>
      <p:pic>
        <p:nvPicPr>
          <p:cNvPr id="10" name="Picture 9">
            <a:extLst>
              <a:ext uri="{FF2B5EF4-FFF2-40B4-BE49-F238E27FC236}">
                <a16:creationId xmlns:a16="http://schemas.microsoft.com/office/drawing/2014/main" id="{BC64235B-D55B-B113-9862-267A1EAA0BC8}"/>
              </a:ext>
            </a:extLst>
          </p:cNvPr>
          <p:cNvPicPr>
            <a:picLocks noChangeAspect="1"/>
          </p:cNvPicPr>
          <p:nvPr/>
        </p:nvPicPr>
        <p:blipFill rotWithShape="1">
          <a:blip r:embed="rId3"/>
          <a:srcRect r="778" b="33639"/>
          <a:stretch/>
        </p:blipFill>
        <p:spPr>
          <a:xfrm>
            <a:off x="1338714" y="3118437"/>
            <a:ext cx="9478142" cy="3584458"/>
          </a:xfrm>
          <a:prstGeom prst="rect">
            <a:avLst/>
          </a:prstGeom>
          <a:ln>
            <a:solidFill>
              <a:schemeClr val="tx1"/>
            </a:solidFill>
          </a:ln>
        </p:spPr>
      </p:pic>
      <p:sp>
        <p:nvSpPr>
          <p:cNvPr id="5" name="TextBox 4">
            <a:extLst>
              <a:ext uri="{FF2B5EF4-FFF2-40B4-BE49-F238E27FC236}">
                <a16:creationId xmlns:a16="http://schemas.microsoft.com/office/drawing/2014/main" id="{8E28AAC6-A67B-918D-EE63-885FA2BB40E4}"/>
              </a:ext>
            </a:extLst>
          </p:cNvPr>
          <p:cNvSpPr txBox="1"/>
          <p:nvPr/>
        </p:nvSpPr>
        <p:spPr>
          <a:xfrm>
            <a:off x="2402959" y="2016964"/>
            <a:ext cx="1403498" cy="830997"/>
          </a:xfrm>
          <a:prstGeom prst="rect">
            <a:avLst/>
          </a:prstGeom>
          <a:noFill/>
        </p:spPr>
        <p:txBody>
          <a:bodyPr wrap="square" rtlCol="0">
            <a:spAutoFit/>
          </a:bodyPr>
          <a:lstStyle/>
          <a:p>
            <a:r>
              <a:rPr lang="en-US" sz="1600" dirty="0"/>
              <a:t>Analyzed Data                View</a:t>
            </a:r>
          </a:p>
        </p:txBody>
      </p:sp>
      <p:sp>
        <p:nvSpPr>
          <p:cNvPr id="6" name="Down Arrow 6">
            <a:extLst>
              <a:ext uri="{FF2B5EF4-FFF2-40B4-BE49-F238E27FC236}">
                <a16:creationId xmlns:a16="http://schemas.microsoft.com/office/drawing/2014/main" id="{744952C1-7F4C-DD24-72C8-9472DAFB1E5F}"/>
              </a:ext>
            </a:extLst>
          </p:cNvPr>
          <p:cNvSpPr/>
          <p:nvPr/>
        </p:nvSpPr>
        <p:spPr bwMode="ltGray">
          <a:xfrm>
            <a:off x="3989589" y="1520771"/>
            <a:ext cx="2021799" cy="1527889"/>
          </a:xfrm>
          <a:prstGeom prst="downArrow">
            <a:avLst>
              <a:gd name="adj1" fmla="val 50000"/>
              <a:gd name="adj2" fmla="val 48396"/>
            </a:avLst>
          </a:prstGeom>
          <a:solidFill>
            <a:schemeClr val="accent1"/>
          </a:solidFill>
          <a:ln w="1270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effectLst/>
              <a:latin typeface="Times New Roman" pitchFamily="18" charset="0"/>
            </a:endParaRPr>
          </a:p>
        </p:txBody>
      </p:sp>
      <p:sp>
        <p:nvSpPr>
          <p:cNvPr id="13" name="TextBox 12">
            <a:extLst>
              <a:ext uri="{FF2B5EF4-FFF2-40B4-BE49-F238E27FC236}">
                <a16:creationId xmlns:a16="http://schemas.microsoft.com/office/drawing/2014/main" id="{2CC6AFF4-5560-8442-109C-BDF51DAB14EA}"/>
              </a:ext>
            </a:extLst>
          </p:cNvPr>
          <p:cNvSpPr txBox="1"/>
          <p:nvPr/>
        </p:nvSpPr>
        <p:spPr>
          <a:xfrm>
            <a:off x="4558271" y="2263186"/>
            <a:ext cx="1403498" cy="584775"/>
          </a:xfrm>
          <a:prstGeom prst="rect">
            <a:avLst/>
          </a:prstGeom>
          <a:noFill/>
        </p:spPr>
        <p:txBody>
          <a:bodyPr wrap="square" rtlCol="0">
            <a:spAutoFit/>
          </a:bodyPr>
          <a:lstStyle/>
          <a:p>
            <a:r>
              <a:rPr lang="en-US" sz="1600" dirty="0">
                <a:solidFill>
                  <a:schemeClr val="bg1"/>
                </a:solidFill>
              </a:rPr>
              <a:t>Filesystem View</a:t>
            </a:r>
          </a:p>
        </p:txBody>
      </p:sp>
    </p:spTree>
    <p:extLst>
      <p:ext uri="{BB962C8B-B14F-4D97-AF65-F5344CB8AC3E}">
        <p14:creationId xmlns:p14="http://schemas.microsoft.com/office/powerpoint/2010/main" val="3774138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529530-8EA4-8063-BB7C-38EB4E4525F1}"/>
              </a:ext>
            </a:extLst>
          </p:cNvPr>
          <p:cNvSpPr>
            <a:spLocks noGrp="1"/>
          </p:cNvSpPr>
          <p:nvPr>
            <p:ph type="sldNum" sz="quarter" idx="18"/>
          </p:nvPr>
        </p:nvSpPr>
        <p:spPr/>
        <p:txBody>
          <a:bodyPr/>
          <a:lstStyle/>
          <a:p>
            <a:fld id="{0EBA9DDB-6B4F-E349-9000-1D5D9A9CB687}" type="slidenum">
              <a:rPr lang="en-US" smtClean="0"/>
              <a:pPr/>
              <a:t>73</a:t>
            </a:fld>
            <a:endParaRPr lang="en-US" dirty="0"/>
          </a:p>
        </p:txBody>
      </p:sp>
      <p:sp>
        <p:nvSpPr>
          <p:cNvPr id="3" name="Text Placeholder 2">
            <a:extLst>
              <a:ext uri="{FF2B5EF4-FFF2-40B4-BE49-F238E27FC236}">
                <a16:creationId xmlns:a16="http://schemas.microsoft.com/office/drawing/2014/main" id="{CA28D8DA-1960-77B5-98D9-5D38CE578156}"/>
              </a:ext>
            </a:extLst>
          </p:cNvPr>
          <p:cNvSpPr>
            <a:spLocks noGrp="1"/>
          </p:cNvSpPr>
          <p:nvPr>
            <p:ph type="body" sz="quarter" idx="15"/>
          </p:nvPr>
        </p:nvSpPr>
        <p:spPr>
          <a:xfrm>
            <a:off x="152575" y="1152463"/>
            <a:ext cx="11919822" cy="969385"/>
          </a:xfrm>
        </p:spPr>
        <p:txBody>
          <a:bodyPr/>
          <a:lstStyle/>
          <a:p>
            <a:r>
              <a:rPr lang="en-US" dirty="0"/>
              <a:t>You can toggle between parsed data in the Analyzed Data section and the device image.</a:t>
            </a:r>
          </a:p>
          <a:p>
            <a:endParaRPr lang="en-US" dirty="0"/>
          </a:p>
        </p:txBody>
      </p:sp>
      <p:sp>
        <p:nvSpPr>
          <p:cNvPr id="4" name="Title 3">
            <a:extLst>
              <a:ext uri="{FF2B5EF4-FFF2-40B4-BE49-F238E27FC236}">
                <a16:creationId xmlns:a16="http://schemas.microsoft.com/office/drawing/2014/main" id="{5E10FF7F-2D97-4EC3-3FAA-3C9927B1E003}"/>
              </a:ext>
            </a:extLst>
          </p:cNvPr>
          <p:cNvSpPr>
            <a:spLocks noGrp="1"/>
          </p:cNvSpPr>
          <p:nvPr>
            <p:ph type="title"/>
          </p:nvPr>
        </p:nvSpPr>
        <p:spPr/>
        <p:txBody>
          <a:bodyPr/>
          <a:lstStyle/>
          <a:p>
            <a:r>
              <a:rPr lang="en-US" dirty="0"/>
              <a:t>Physical Analyzer: Key Features (2)</a:t>
            </a:r>
          </a:p>
        </p:txBody>
      </p:sp>
      <p:pic>
        <p:nvPicPr>
          <p:cNvPr id="5" name="Picture 4">
            <a:extLst>
              <a:ext uri="{FF2B5EF4-FFF2-40B4-BE49-F238E27FC236}">
                <a16:creationId xmlns:a16="http://schemas.microsoft.com/office/drawing/2014/main" id="{6450278C-9FDD-9AC4-BAF5-F1EFBF5776E4}"/>
              </a:ext>
            </a:extLst>
          </p:cNvPr>
          <p:cNvPicPr>
            <a:picLocks noChangeAspect="1"/>
          </p:cNvPicPr>
          <p:nvPr/>
        </p:nvPicPr>
        <p:blipFill rotWithShape="1">
          <a:blip r:embed="rId3"/>
          <a:srcRect t="-424" r="15533"/>
          <a:stretch/>
        </p:blipFill>
        <p:spPr>
          <a:xfrm>
            <a:off x="679501" y="3104449"/>
            <a:ext cx="11155889" cy="3608367"/>
          </a:xfrm>
          <a:prstGeom prst="rect">
            <a:avLst/>
          </a:prstGeom>
          <a:ln>
            <a:solidFill>
              <a:schemeClr val="tx1"/>
            </a:solidFill>
          </a:ln>
        </p:spPr>
      </p:pic>
      <p:sp>
        <p:nvSpPr>
          <p:cNvPr id="8" name="Down Arrow 6">
            <a:extLst>
              <a:ext uri="{FF2B5EF4-FFF2-40B4-BE49-F238E27FC236}">
                <a16:creationId xmlns:a16="http://schemas.microsoft.com/office/drawing/2014/main" id="{7A6A983B-AA8D-8D61-D44F-A91AFC454633}"/>
              </a:ext>
            </a:extLst>
          </p:cNvPr>
          <p:cNvSpPr/>
          <p:nvPr/>
        </p:nvSpPr>
        <p:spPr bwMode="ltGray">
          <a:xfrm>
            <a:off x="2261191" y="1630326"/>
            <a:ext cx="1730011" cy="1404157"/>
          </a:xfrm>
          <a:prstGeom prst="downArrow">
            <a:avLst>
              <a:gd name="adj1" fmla="val 50000"/>
              <a:gd name="adj2" fmla="val 48396"/>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effectLst/>
              <a:latin typeface="Times New Roman" pitchFamily="18" charset="0"/>
            </a:endParaRPr>
          </a:p>
        </p:txBody>
      </p:sp>
      <p:sp>
        <p:nvSpPr>
          <p:cNvPr id="9" name="Down Arrow 6">
            <a:extLst>
              <a:ext uri="{FF2B5EF4-FFF2-40B4-BE49-F238E27FC236}">
                <a16:creationId xmlns:a16="http://schemas.microsoft.com/office/drawing/2014/main" id="{9EFF628D-6985-9A71-66F5-EABBA94D161F}"/>
              </a:ext>
            </a:extLst>
          </p:cNvPr>
          <p:cNvSpPr/>
          <p:nvPr/>
        </p:nvSpPr>
        <p:spPr bwMode="ltGray">
          <a:xfrm>
            <a:off x="4281377" y="1630326"/>
            <a:ext cx="1814623" cy="1404157"/>
          </a:xfrm>
          <a:prstGeom prst="downArrow">
            <a:avLst>
              <a:gd name="adj1" fmla="val 50000"/>
              <a:gd name="adj2" fmla="val 48396"/>
            </a:avLst>
          </a:prstGeom>
          <a:solidFill>
            <a:schemeClr val="accent1"/>
          </a:solidFill>
          <a:ln w="1270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effectLst/>
              <a:latin typeface="Times New Roman" pitchFamily="18" charset="0"/>
            </a:endParaRPr>
          </a:p>
        </p:txBody>
      </p:sp>
      <p:sp>
        <p:nvSpPr>
          <p:cNvPr id="10" name="TextBox 9">
            <a:extLst>
              <a:ext uri="{FF2B5EF4-FFF2-40B4-BE49-F238E27FC236}">
                <a16:creationId xmlns:a16="http://schemas.microsoft.com/office/drawing/2014/main" id="{C6614B4C-D41D-6BA2-0F92-1C4D1ABA616F}"/>
              </a:ext>
            </a:extLst>
          </p:cNvPr>
          <p:cNvSpPr txBox="1"/>
          <p:nvPr/>
        </p:nvSpPr>
        <p:spPr>
          <a:xfrm>
            <a:off x="2401338" y="2270505"/>
            <a:ext cx="1579094" cy="584775"/>
          </a:xfrm>
          <a:prstGeom prst="rect">
            <a:avLst/>
          </a:prstGeom>
          <a:noFill/>
        </p:spPr>
        <p:txBody>
          <a:bodyPr wrap="square" rtlCol="0">
            <a:spAutoFit/>
          </a:bodyPr>
          <a:lstStyle/>
          <a:p>
            <a:pPr marL="404813" indent="-404813"/>
            <a:r>
              <a:rPr lang="en-US" sz="1600" dirty="0"/>
              <a:t>Analyzed Data                                                                                                                                                                                                                                                                                                                                   View</a:t>
            </a:r>
          </a:p>
        </p:txBody>
      </p:sp>
      <p:sp>
        <p:nvSpPr>
          <p:cNvPr id="11" name="TextBox 10">
            <a:extLst>
              <a:ext uri="{FF2B5EF4-FFF2-40B4-BE49-F238E27FC236}">
                <a16:creationId xmlns:a16="http://schemas.microsoft.com/office/drawing/2014/main" id="{A5C21A4B-A7B9-6B35-071D-2D711A07F11C}"/>
              </a:ext>
            </a:extLst>
          </p:cNvPr>
          <p:cNvSpPr txBox="1"/>
          <p:nvPr/>
        </p:nvSpPr>
        <p:spPr>
          <a:xfrm>
            <a:off x="4657776" y="2096899"/>
            <a:ext cx="1403498" cy="584775"/>
          </a:xfrm>
          <a:prstGeom prst="rect">
            <a:avLst/>
          </a:prstGeom>
          <a:noFill/>
        </p:spPr>
        <p:txBody>
          <a:bodyPr wrap="square" rtlCol="0">
            <a:spAutoFit/>
          </a:bodyPr>
          <a:lstStyle/>
          <a:p>
            <a:pPr indent="57150"/>
            <a:r>
              <a:rPr lang="en-US" sz="1600" dirty="0">
                <a:solidFill>
                  <a:schemeClr val="bg1"/>
                </a:solidFill>
              </a:rPr>
              <a:t>Offset in Filesystem</a:t>
            </a:r>
          </a:p>
        </p:txBody>
      </p:sp>
    </p:spTree>
    <p:extLst>
      <p:ext uri="{BB962C8B-B14F-4D97-AF65-F5344CB8AC3E}">
        <p14:creationId xmlns:p14="http://schemas.microsoft.com/office/powerpoint/2010/main" val="797526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F67DC-223C-20AB-0BA6-1BC234DAAD56}"/>
              </a:ext>
            </a:extLst>
          </p:cNvPr>
          <p:cNvSpPr>
            <a:spLocks noGrp="1"/>
          </p:cNvSpPr>
          <p:nvPr>
            <p:ph type="sldNum" sz="quarter" idx="18"/>
          </p:nvPr>
        </p:nvSpPr>
        <p:spPr/>
        <p:txBody>
          <a:bodyPr/>
          <a:lstStyle/>
          <a:p>
            <a:fld id="{0EBA9DDB-6B4F-E349-9000-1D5D9A9CB687}" type="slidenum">
              <a:rPr lang="en-US" smtClean="0"/>
              <a:pPr/>
              <a:t>74</a:t>
            </a:fld>
            <a:endParaRPr lang="en-US" dirty="0"/>
          </a:p>
        </p:txBody>
      </p:sp>
      <p:sp>
        <p:nvSpPr>
          <p:cNvPr id="3" name="Text Placeholder 2">
            <a:extLst>
              <a:ext uri="{FF2B5EF4-FFF2-40B4-BE49-F238E27FC236}">
                <a16:creationId xmlns:a16="http://schemas.microsoft.com/office/drawing/2014/main" id="{DED1C7EF-3D77-00AD-25DD-BAB40F8FA55A}"/>
              </a:ext>
            </a:extLst>
          </p:cNvPr>
          <p:cNvSpPr>
            <a:spLocks noGrp="1"/>
          </p:cNvSpPr>
          <p:nvPr>
            <p:ph type="body" sz="quarter" idx="15"/>
          </p:nvPr>
        </p:nvSpPr>
        <p:spPr/>
        <p:txBody>
          <a:bodyPr/>
          <a:lstStyle/>
          <a:p>
            <a:pPr marL="342900" indent="-342900">
              <a:buFont typeface="Arial" panose="020B0604020202020204" pitchFamily="34" charset="0"/>
              <a:buChar char="•"/>
            </a:pPr>
            <a:r>
              <a:rPr lang="en-US" dirty="0"/>
              <a:t>Make sure your case is closed so you can properly export the file</a:t>
            </a:r>
          </a:p>
        </p:txBody>
      </p:sp>
      <p:sp>
        <p:nvSpPr>
          <p:cNvPr id="4" name="Title 3">
            <a:extLst>
              <a:ext uri="{FF2B5EF4-FFF2-40B4-BE49-F238E27FC236}">
                <a16:creationId xmlns:a16="http://schemas.microsoft.com/office/drawing/2014/main" id="{84878698-C6F3-4DEE-2D14-48CE1B15F2E7}"/>
              </a:ext>
            </a:extLst>
          </p:cNvPr>
          <p:cNvSpPr>
            <a:spLocks noGrp="1"/>
          </p:cNvSpPr>
          <p:nvPr>
            <p:ph type="title"/>
          </p:nvPr>
        </p:nvSpPr>
        <p:spPr/>
        <p:txBody>
          <a:bodyPr/>
          <a:lstStyle/>
          <a:p>
            <a:r>
              <a:rPr lang="en-US" dirty="0"/>
              <a:t>Creating .</a:t>
            </a:r>
            <a:r>
              <a:rPr lang="en-US" dirty="0" err="1"/>
              <a:t>clbe</a:t>
            </a:r>
            <a:r>
              <a:rPr lang="en-US" dirty="0"/>
              <a:t> Files</a:t>
            </a:r>
          </a:p>
        </p:txBody>
      </p:sp>
      <p:pic>
        <p:nvPicPr>
          <p:cNvPr id="5" name="Picture 4">
            <a:extLst>
              <a:ext uri="{FF2B5EF4-FFF2-40B4-BE49-F238E27FC236}">
                <a16:creationId xmlns:a16="http://schemas.microsoft.com/office/drawing/2014/main" id="{27F03EEE-AAD9-FB7C-2610-729270D2B4F4}"/>
              </a:ext>
            </a:extLst>
          </p:cNvPr>
          <p:cNvPicPr>
            <a:picLocks noChangeAspect="1"/>
          </p:cNvPicPr>
          <p:nvPr/>
        </p:nvPicPr>
        <p:blipFill>
          <a:blip r:embed="rId3"/>
          <a:stretch>
            <a:fillRect/>
          </a:stretch>
        </p:blipFill>
        <p:spPr>
          <a:xfrm>
            <a:off x="1017834" y="1742105"/>
            <a:ext cx="9668686" cy="2310024"/>
          </a:xfrm>
          <a:prstGeom prst="rect">
            <a:avLst/>
          </a:prstGeom>
          <a:ln>
            <a:solidFill>
              <a:schemeClr val="tx1"/>
            </a:solidFill>
          </a:ln>
        </p:spPr>
      </p:pic>
      <p:pic>
        <p:nvPicPr>
          <p:cNvPr id="6" name="Picture 5">
            <a:extLst>
              <a:ext uri="{FF2B5EF4-FFF2-40B4-BE49-F238E27FC236}">
                <a16:creationId xmlns:a16="http://schemas.microsoft.com/office/drawing/2014/main" id="{A00B97C3-5D04-8B3A-344C-BD4361DFE51F}"/>
              </a:ext>
            </a:extLst>
          </p:cNvPr>
          <p:cNvPicPr>
            <a:picLocks noChangeAspect="1"/>
          </p:cNvPicPr>
          <p:nvPr/>
        </p:nvPicPr>
        <p:blipFill>
          <a:blip r:embed="rId4"/>
          <a:stretch>
            <a:fillRect/>
          </a:stretch>
        </p:blipFill>
        <p:spPr>
          <a:xfrm>
            <a:off x="1017834" y="4164747"/>
            <a:ext cx="9668686" cy="2288231"/>
          </a:xfrm>
          <a:prstGeom prst="rect">
            <a:avLst/>
          </a:prstGeom>
          <a:ln>
            <a:solidFill>
              <a:schemeClr val="tx1"/>
            </a:solidFill>
          </a:ln>
        </p:spPr>
      </p:pic>
    </p:spTree>
    <p:extLst>
      <p:ext uri="{BB962C8B-B14F-4D97-AF65-F5344CB8AC3E}">
        <p14:creationId xmlns:p14="http://schemas.microsoft.com/office/powerpoint/2010/main" val="4249137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F67DC-223C-20AB-0BA6-1BC234DAAD56}"/>
              </a:ext>
            </a:extLst>
          </p:cNvPr>
          <p:cNvSpPr>
            <a:spLocks noGrp="1"/>
          </p:cNvSpPr>
          <p:nvPr>
            <p:ph type="sldNum" sz="quarter" idx="18"/>
          </p:nvPr>
        </p:nvSpPr>
        <p:spPr/>
        <p:txBody>
          <a:bodyPr/>
          <a:lstStyle/>
          <a:p>
            <a:fld id="{0EBA9DDB-6B4F-E349-9000-1D5D9A9CB687}" type="slidenum">
              <a:rPr lang="en-US" smtClean="0"/>
              <a:pPr/>
              <a:t>75</a:t>
            </a:fld>
            <a:endParaRPr lang="en-US" dirty="0"/>
          </a:p>
        </p:txBody>
      </p:sp>
      <p:sp>
        <p:nvSpPr>
          <p:cNvPr id="3" name="Text Placeholder 2">
            <a:extLst>
              <a:ext uri="{FF2B5EF4-FFF2-40B4-BE49-F238E27FC236}">
                <a16:creationId xmlns:a16="http://schemas.microsoft.com/office/drawing/2014/main" id="{DED1C7EF-3D77-00AD-25DD-BAB40F8FA55A}"/>
              </a:ext>
            </a:extLst>
          </p:cNvPr>
          <p:cNvSpPr>
            <a:spLocks noGrp="1"/>
          </p:cNvSpPr>
          <p:nvPr>
            <p:ph type="body" sz="quarter" idx="15"/>
          </p:nvPr>
        </p:nvSpPr>
        <p:spPr/>
        <p:txBody>
          <a:bodyPr/>
          <a:lstStyle/>
          <a:p>
            <a:r>
              <a:rPr lang="en-US" dirty="0"/>
              <a:t>If a case has been pre-processed, you can simply load it, and associate the evidence file back to the case.</a:t>
            </a:r>
          </a:p>
          <a:p>
            <a:endParaRPr lang="en-US" dirty="0"/>
          </a:p>
          <a:p>
            <a:endParaRPr lang="en-US" dirty="0"/>
          </a:p>
        </p:txBody>
      </p:sp>
      <p:sp>
        <p:nvSpPr>
          <p:cNvPr id="4" name="Title 3">
            <a:extLst>
              <a:ext uri="{FF2B5EF4-FFF2-40B4-BE49-F238E27FC236}">
                <a16:creationId xmlns:a16="http://schemas.microsoft.com/office/drawing/2014/main" id="{84878698-C6F3-4DEE-2D14-48CE1B15F2E7}"/>
              </a:ext>
            </a:extLst>
          </p:cNvPr>
          <p:cNvSpPr>
            <a:spLocks noGrp="1"/>
          </p:cNvSpPr>
          <p:nvPr>
            <p:ph type="title"/>
          </p:nvPr>
        </p:nvSpPr>
        <p:spPr/>
        <p:txBody>
          <a:bodyPr/>
          <a:lstStyle/>
          <a:p>
            <a:r>
              <a:rPr lang="en-US" dirty="0"/>
              <a:t>Loading .</a:t>
            </a:r>
            <a:r>
              <a:rPr lang="en-US" dirty="0" err="1"/>
              <a:t>clbe</a:t>
            </a:r>
            <a:r>
              <a:rPr lang="en-US" dirty="0"/>
              <a:t> Files</a:t>
            </a:r>
          </a:p>
        </p:txBody>
      </p:sp>
      <p:pic>
        <p:nvPicPr>
          <p:cNvPr id="5" name="Picture 4">
            <a:extLst>
              <a:ext uri="{FF2B5EF4-FFF2-40B4-BE49-F238E27FC236}">
                <a16:creationId xmlns:a16="http://schemas.microsoft.com/office/drawing/2014/main" id="{93D6E4E8-A340-7449-1788-222CD26D0DCC}"/>
              </a:ext>
            </a:extLst>
          </p:cNvPr>
          <p:cNvPicPr>
            <a:picLocks noChangeAspect="1"/>
          </p:cNvPicPr>
          <p:nvPr/>
        </p:nvPicPr>
        <p:blipFill>
          <a:blip r:embed="rId3"/>
          <a:stretch>
            <a:fillRect/>
          </a:stretch>
        </p:blipFill>
        <p:spPr>
          <a:xfrm>
            <a:off x="222807" y="2259708"/>
            <a:ext cx="7244442" cy="3364804"/>
          </a:xfrm>
          <a:prstGeom prst="rect">
            <a:avLst/>
          </a:prstGeom>
          <a:ln>
            <a:solidFill>
              <a:schemeClr val="tx1"/>
            </a:solidFill>
          </a:ln>
        </p:spPr>
      </p:pic>
      <p:pic>
        <p:nvPicPr>
          <p:cNvPr id="7" name="Picture 6">
            <a:extLst>
              <a:ext uri="{FF2B5EF4-FFF2-40B4-BE49-F238E27FC236}">
                <a16:creationId xmlns:a16="http://schemas.microsoft.com/office/drawing/2014/main" id="{344E1297-1466-ECDD-CB3E-638E821991A2}"/>
              </a:ext>
            </a:extLst>
          </p:cNvPr>
          <p:cNvPicPr>
            <a:picLocks noChangeAspect="1"/>
          </p:cNvPicPr>
          <p:nvPr/>
        </p:nvPicPr>
        <p:blipFill>
          <a:blip r:embed="rId4"/>
          <a:stretch>
            <a:fillRect/>
          </a:stretch>
        </p:blipFill>
        <p:spPr>
          <a:xfrm>
            <a:off x="7673068" y="2282007"/>
            <a:ext cx="4040552" cy="3364804"/>
          </a:xfrm>
          <a:prstGeom prst="rect">
            <a:avLst/>
          </a:prstGeom>
          <a:ln>
            <a:solidFill>
              <a:schemeClr val="tx1"/>
            </a:solidFill>
          </a:ln>
        </p:spPr>
      </p:pic>
    </p:spTree>
    <p:extLst>
      <p:ext uri="{BB962C8B-B14F-4D97-AF65-F5344CB8AC3E}">
        <p14:creationId xmlns:p14="http://schemas.microsoft.com/office/powerpoint/2010/main" val="3248281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A5230-D4AE-E206-CD9E-80746627B4DC}"/>
              </a:ext>
            </a:extLst>
          </p:cNvPr>
          <p:cNvSpPr>
            <a:spLocks noGrp="1"/>
          </p:cNvSpPr>
          <p:nvPr>
            <p:ph type="sldNum" sz="quarter" idx="4294967295"/>
          </p:nvPr>
        </p:nvSpPr>
        <p:spPr>
          <a:xfrm>
            <a:off x="11745913" y="0"/>
            <a:ext cx="446087" cy="314325"/>
          </a:xfrm>
          <a:prstGeom prst="rect">
            <a:avLst/>
          </a:prstGeom>
        </p:spPr>
        <p:txBody>
          <a:bodyPr/>
          <a:lstStyle/>
          <a:p>
            <a:fld id="{0EBA9DDB-6B4F-E349-9000-1D5D9A9CB687}" type="slidenum">
              <a:rPr lang="en-US" smtClean="0"/>
              <a:pPr/>
              <a:t>76</a:t>
            </a:fld>
            <a:endParaRPr lang="en-US" dirty="0"/>
          </a:p>
        </p:txBody>
      </p:sp>
    </p:spTree>
    <p:extLst>
      <p:ext uri="{BB962C8B-B14F-4D97-AF65-F5344CB8AC3E}">
        <p14:creationId xmlns:p14="http://schemas.microsoft.com/office/powerpoint/2010/main" val="299536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145E9B-C6DC-F334-060D-FF8744ACC290}"/>
              </a:ext>
            </a:extLst>
          </p:cNvPr>
          <p:cNvSpPr>
            <a:spLocks noGrp="1"/>
          </p:cNvSpPr>
          <p:nvPr>
            <p:ph type="title"/>
          </p:nvPr>
        </p:nvSpPr>
        <p:spPr>
          <a:xfrm>
            <a:off x="666426" y="2213642"/>
            <a:ext cx="11525574" cy="2061861"/>
          </a:xfrm>
        </p:spPr>
        <p:txBody>
          <a:bodyPr/>
          <a:lstStyle/>
          <a:p>
            <a:r>
              <a:rPr lang="en-US" sz="6000" dirty="0"/>
              <a:t>Familiarization with Physical Analyzer</a:t>
            </a:r>
            <a:endParaRPr lang="en-US" dirty="0"/>
          </a:p>
        </p:txBody>
      </p:sp>
      <p:sp>
        <p:nvSpPr>
          <p:cNvPr id="7" name="Text Placeholder 6">
            <a:extLst>
              <a:ext uri="{FF2B5EF4-FFF2-40B4-BE49-F238E27FC236}">
                <a16:creationId xmlns:a16="http://schemas.microsoft.com/office/drawing/2014/main" id="{3AA606A7-EF96-3BBF-EDA8-7D8BC0F5E059}"/>
              </a:ext>
            </a:extLst>
          </p:cNvPr>
          <p:cNvSpPr>
            <a:spLocks noGrp="1"/>
          </p:cNvSpPr>
          <p:nvPr>
            <p:ph type="body" sz="quarter" idx="11"/>
          </p:nvPr>
        </p:nvSpPr>
        <p:spPr/>
        <p:txBody>
          <a:bodyPr/>
          <a:lstStyle/>
          <a:p>
            <a:r>
              <a:rPr lang="en-US" dirty="0"/>
              <a:t>Lab 1.2</a:t>
            </a:r>
          </a:p>
        </p:txBody>
      </p:sp>
    </p:spTree>
    <p:extLst>
      <p:ext uri="{BB962C8B-B14F-4D97-AF65-F5344CB8AC3E}">
        <p14:creationId xmlns:p14="http://schemas.microsoft.com/office/powerpoint/2010/main" val="25494118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6E427-41F8-C413-C39E-2E2DCE5FC4FA}"/>
            </a:ext>
          </a:extLst>
        </p:cNvPr>
        <p:cNvGrpSpPr/>
        <p:nvPr/>
      </p:nvGrpSpPr>
      <p:grpSpPr>
        <a:xfrm>
          <a:off x="0" y="0"/>
          <a:ext cx="0" cy="0"/>
          <a:chOff x="0" y="0"/>
          <a:chExt cx="0" cy="0"/>
        </a:xfrm>
      </p:grpSpPr>
      <p:sp>
        <p:nvSpPr>
          <p:cNvPr id="5" name="Arrow: Right 4">
            <a:extLst>
              <a:ext uri="{FF2B5EF4-FFF2-40B4-BE49-F238E27FC236}">
                <a16:creationId xmlns:a16="http://schemas.microsoft.com/office/drawing/2014/main" id="{9C486BCC-FD6F-DCF2-D97B-2091BDA945B6}"/>
              </a:ext>
            </a:extLst>
          </p:cNvPr>
          <p:cNvSpPr/>
          <p:nvPr/>
        </p:nvSpPr>
        <p:spPr>
          <a:xfrm>
            <a:off x="5013707" y="2807549"/>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3">
            <a:extLst>
              <a:ext uri="{FF2B5EF4-FFF2-40B4-BE49-F238E27FC236}">
                <a16:creationId xmlns:a16="http://schemas.microsoft.com/office/drawing/2014/main" id="{950C9708-4BCE-4A1F-0B5F-624C5399E949}"/>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78</a:t>
            </a:fld>
            <a:endParaRPr lang="en-US" dirty="0"/>
          </a:p>
        </p:txBody>
      </p:sp>
      <p:sp>
        <p:nvSpPr>
          <p:cNvPr id="3" name="Title 2">
            <a:extLst>
              <a:ext uri="{FF2B5EF4-FFF2-40B4-BE49-F238E27FC236}">
                <a16:creationId xmlns:a16="http://schemas.microsoft.com/office/drawing/2014/main" id="{0F7881F5-7E51-C1DC-02CC-CB85A4F9BF73}"/>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
        <p:nvSpPr>
          <p:cNvPr id="4" name="Slide Number Placeholder 3">
            <a:extLst>
              <a:ext uri="{FF2B5EF4-FFF2-40B4-BE49-F238E27FC236}">
                <a16:creationId xmlns:a16="http://schemas.microsoft.com/office/drawing/2014/main" id="{985CD121-04B6-D586-B40A-45BD0587B986}"/>
              </a:ext>
            </a:extLst>
          </p:cNvPr>
          <p:cNvSpPr>
            <a:spLocks noGrp="1"/>
          </p:cNvSpPr>
          <p:nvPr>
            <p:ph type="sldNum" sz="quarter" idx="19"/>
          </p:nvPr>
        </p:nvSpPr>
        <p:spPr/>
        <p:txBody>
          <a:bodyPr/>
          <a:lstStyle/>
          <a:p>
            <a:fld id="{0EBA9DDB-6B4F-E349-9000-1D5D9A9CB687}" type="slidenum">
              <a:rPr lang="en-US" smtClean="0"/>
              <a:pPr/>
              <a:t>78</a:t>
            </a:fld>
            <a:endParaRPr lang="en-US" dirty="0"/>
          </a:p>
        </p:txBody>
      </p:sp>
    </p:spTree>
    <p:extLst>
      <p:ext uri="{BB962C8B-B14F-4D97-AF65-F5344CB8AC3E}">
        <p14:creationId xmlns:p14="http://schemas.microsoft.com/office/powerpoint/2010/main" val="2214376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D9898E-B742-C00E-02DD-C23237C352B3}"/>
              </a:ext>
            </a:extLst>
          </p:cNvPr>
          <p:cNvSpPr>
            <a:spLocks noGrp="1"/>
          </p:cNvSpPr>
          <p:nvPr>
            <p:ph type="title"/>
          </p:nvPr>
        </p:nvSpPr>
        <p:spPr/>
        <p:txBody>
          <a:bodyPr/>
          <a:lstStyle/>
          <a:p>
            <a:r>
              <a:rPr lang="en-US" dirty="0"/>
              <a:t>Magnet AXIOM: Overview</a:t>
            </a:r>
          </a:p>
        </p:txBody>
      </p:sp>
      <p:sp>
        <p:nvSpPr>
          <p:cNvPr id="2" name="Slide Number Placeholder 1">
            <a:extLst>
              <a:ext uri="{FF2B5EF4-FFF2-40B4-BE49-F238E27FC236}">
                <a16:creationId xmlns:a16="http://schemas.microsoft.com/office/drawing/2014/main" id="{BAE961EE-1F27-CD1F-1510-3B9BAE45B91F}"/>
              </a:ext>
            </a:extLst>
          </p:cNvPr>
          <p:cNvSpPr>
            <a:spLocks noGrp="1"/>
          </p:cNvSpPr>
          <p:nvPr>
            <p:ph type="sldNum" sz="quarter" idx="15"/>
          </p:nvPr>
        </p:nvSpPr>
        <p:spPr/>
        <p:txBody>
          <a:bodyPr/>
          <a:lstStyle/>
          <a:p>
            <a:fld id="{0EBA9DDB-6B4F-E349-9000-1D5D9A9CB687}" type="slidenum">
              <a:rPr lang="en-US" smtClean="0"/>
              <a:pPr/>
              <a:t>79</a:t>
            </a:fld>
            <a:endParaRPr lang="en-US" dirty="0"/>
          </a:p>
        </p:txBody>
      </p:sp>
      <p:sp>
        <p:nvSpPr>
          <p:cNvPr id="10" name="Freeform: Shape 9">
            <a:extLst>
              <a:ext uri="{FF2B5EF4-FFF2-40B4-BE49-F238E27FC236}">
                <a16:creationId xmlns:a16="http://schemas.microsoft.com/office/drawing/2014/main" id="{B02BCE09-9DEF-88C8-6F7E-853CB9741B52}"/>
              </a:ext>
            </a:extLst>
          </p:cNvPr>
          <p:cNvSpPr/>
          <p:nvPr/>
        </p:nvSpPr>
        <p:spPr>
          <a:xfrm>
            <a:off x="5970588" y="2964322"/>
            <a:ext cx="5792787" cy="1883700"/>
          </a:xfrm>
          <a:custGeom>
            <a:avLst/>
            <a:gdLst>
              <a:gd name="connsiteX0" fmla="*/ 0 w 5792787"/>
              <a:gd name="connsiteY0" fmla="*/ 0 h 1883700"/>
              <a:gd name="connsiteX1" fmla="*/ 5792787 w 5792787"/>
              <a:gd name="connsiteY1" fmla="*/ 0 h 1883700"/>
              <a:gd name="connsiteX2" fmla="*/ 5792787 w 5792787"/>
              <a:gd name="connsiteY2" fmla="*/ 1883700 h 1883700"/>
              <a:gd name="connsiteX3" fmla="*/ 0 w 5792787"/>
              <a:gd name="connsiteY3" fmla="*/ 1883700 h 1883700"/>
              <a:gd name="connsiteX4" fmla="*/ 0 w 5792787"/>
              <a:gd name="connsiteY4" fmla="*/ 0 h 188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2787" h="1883700">
                <a:moveTo>
                  <a:pt x="0" y="0"/>
                </a:moveTo>
                <a:lnTo>
                  <a:pt x="5792787" y="0"/>
                </a:lnTo>
                <a:lnTo>
                  <a:pt x="5792787" y="1883700"/>
                </a:lnTo>
                <a:lnTo>
                  <a:pt x="0" y="18837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3921" tIns="33020" rIns="184912" bIns="33020" numCol="1" spcCol="1270" anchor="t" anchorCtr="0">
            <a:noAutofit/>
          </a:bodyPr>
          <a:lstStyle/>
          <a:p>
            <a:pPr marL="228600" lvl="1" indent="-228600" algn="l" defTabSz="889000" rtl="0">
              <a:lnSpc>
                <a:spcPct val="90000"/>
              </a:lnSpc>
              <a:spcBef>
                <a:spcPct val="0"/>
              </a:spcBef>
              <a:spcAft>
                <a:spcPct val="20000"/>
              </a:spcAft>
              <a:buChar char="•"/>
            </a:pPr>
            <a:endParaRPr lang="en-US" sz="2200" kern="1200" dirty="0"/>
          </a:p>
        </p:txBody>
      </p:sp>
      <p:pic>
        <p:nvPicPr>
          <p:cNvPr id="5" name="Picture 4">
            <a:extLst>
              <a:ext uri="{FF2B5EF4-FFF2-40B4-BE49-F238E27FC236}">
                <a16:creationId xmlns:a16="http://schemas.microsoft.com/office/drawing/2014/main" id="{669C767C-DCC7-2914-057A-859DDF6A9E9E}"/>
              </a:ext>
            </a:extLst>
          </p:cNvPr>
          <p:cNvPicPr>
            <a:picLocks noChangeAspect="1"/>
          </p:cNvPicPr>
          <p:nvPr/>
        </p:nvPicPr>
        <p:blipFill>
          <a:blip r:embed="rId3"/>
          <a:stretch>
            <a:fillRect/>
          </a:stretch>
        </p:blipFill>
        <p:spPr>
          <a:xfrm>
            <a:off x="758231" y="1761199"/>
            <a:ext cx="7017489" cy="2233044"/>
          </a:xfrm>
          <a:prstGeom prst="rect">
            <a:avLst/>
          </a:prstGeom>
        </p:spPr>
      </p:pic>
      <p:pic>
        <p:nvPicPr>
          <p:cNvPr id="11" name="Picture 10">
            <a:extLst>
              <a:ext uri="{FF2B5EF4-FFF2-40B4-BE49-F238E27FC236}">
                <a16:creationId xmlns:a16="http://schemas.microsoft.com/office/drawing/2014/main" id="{08B2A7EE-8618-A81D-1A8D-9C6BDBB07BBC}"/>
              </a:ext>
            </a:extLst>
          </p:cNvPr>
          <p:cNvPicPr>
            <a:picLocks noChangeAspect="1"/>
          </p:cNvPicPr>
          <p:nvPr/>
        </p:nvPicPr>
        <p:blipFill>
          <a:blip r:embed="rId4"/>
          <a:stretch>
            <a:fillRect/>
          </a:stretch>
        </p:blipFill>
        <p:spPr>
          <a:xfrm>
            <a:off x="8284517" y="614996"/>
            <a:ext cx="3384827" cy="3147615"/>
          </a:xfrm>
          <a:prstGeom prst="rect">
            <a:avLst/>
          </a:prstGeom>
        </p:spPr>
      </p:pic>
      <p:pic>
        <p:nvPicPr>
          <p:cNvPr id="13" name="Picture 12">
            <a:extLst>
              <a:ext uri="{FF2B5EF4-FFF2-40B4-BE49-F238E27FC236}">
                <a16:creationId xmlns:a16="http://schemas.microsoft.com/office/drawing/2014/main" id="{97580EB4-AA8B-3067-159C-9178EBA4828C}"/>
              </a:ext>
            </a:extLst>
          </p:cNvPr>
          <p:cNvPicPr>
            <a:picLocks noChangeAspect="1"/>
          </p:cNvPicPr>
          <p:nvPr/>
        </p:nvPicPr>
        <p:blipFill>
          <a:blip r:embed="rId5"/>
          <a:stretch>
            <a:fillRect/>
          </a:stretch>
        </p:blipFill>
        <p:spPr>
          <a:xfrm>
            <a:off x="8284518" y="3820490"/>
            <a:ext cx="3384828" cy="2826078"/>
          </a:xfrm>
          <a:prstGeom prst="rect">
            <a:avLst/>
          </a:prstGeom>
        </p:spPr>
      </p:pic>
      <p:pic>
        <p:nvPicPr>
          <p:cNvPr id="15" name="Picture 14">
            <a:extLst>
              <a:ext uri="{FF2B5EF4-FFF2-40B4-BE49-F238E27FC236}">
                <a16:creationId xmlns:a16="http://schemas.microsoft.com/office/drawing/2014/main" id="{23583102-7E47-570C-2C66-EC9195F6A2EE}"/>
              </a:ext>
            </a:extLst>
          </p:cNvPr>
          <p:cNvPicPr>
            <a:picLocks noChangeAspect="1"/>
          </p:cNvPicPr>
          <p:nvPr/>
        </p:nvPicPr>
        <p:blipFill>
          <a:blip r:embed="rId6"/>
          <a:stretch>
            <a:fillRect/>
          </a:stretch>
        </p:blipFill>
        <p:spPr>
          <a:xfrm>
            <a:off x="88381" y="4326156"/>
            <a:ext cx="8357190" cy="1814745"/>
          </a:xfrm>
          <a:prstGeom prst="rect">
            <a:avLst/>
          </a:prstGeom>
        </p:spPr>
      </p:pic>
    </p:spTree>
    <p:extLst>
      <p:ext uri="{BB962C8B-B14F-4D97-AF65-F5344CB8AC3E}">
        <p14:creationId xmlns:p14="http://schemas.microsoft.com/office/powerpoint/2010/main" val="286499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284D6F-C344-53AA-631D-53791F109468}"/>
              </a:ext>
            </a:extLst>
          </p:cNvPr>
          <p:cNvSpPr>
            <a:spLocks noGrp="1"/>
          </p:cNvSpPr>
          <p:nvPr>
            <p:ph type="title"/>
          </p:nvPr>
        </p:nvSpPr>
        <p:spPr/>
        <p:txBody>
          <a:bodyPr/>
          <a:lstStyle/>
          <a:p>
            <a:r>
              <a:rPr lang="en-US" dirty="0"/>
              <a:t>FOR585 Virtual Forensic Workstation</a:t>
            </a:r>
          </a:p>
        </p:txBody>
      </p:sp>
      <p:sp>
        <p:nvSpPr>
          <p:cNvPr id="2" name="Slide Number Placeholder 1">
            <a:extLst>
              <a:ext uri="{FF2B5EF4-FFF2-40B4-BE49-F238E27FC236}">
                <a16:creationId xmlns:a16="http://schemas.microsoft.com/office/drawing/2014/main" id="{5D10457B-8640-A9CE-4C9A-961D8B64E8D1}"/>
              </a:ext>
            </a:extLst>
          </p:cNvPr>
          <p:cNvSpPr>
            <a:spLocks noGrp="1"/>
          </p:cNvSpPr>
          <p:nvPr>
            <p:ph type="sldNum" sz="quarter" idx="15"/>
          </p:nvPr>
        </p:nvSpPr>
        <p:spPr/>
        <p:txBody>
          <a:bodyPr/>
          <a:lstStyle/>
          <a:p>
            <a:fld id="{0EBA9DDB-6B4F-E349-9000-1D5D9A9CB687}" type="slidenum">
              <a:rPr lang="en-US" smtClean="0"/>
              <a:pPr/>
              <a:t>8</a:t>
            </a:fld>
            <a:endParaRPr lang="en-US" dirty="0"/>
          </a:p>
        </p:txBody>
      </p:sp>
      <p:sp>
        <p:nvSpPr>
          <p:cNvPr id="8" name="Freeform: Shape 7">
            <a:extLst>
              <a:ext uri="{FF2B5EF4-FFF2-40B4-BE49-F238E27FC236}">
                <a16:creationId xmlns:a16="http://schemas.microsoft.com/office/drawing/2014/main" id="{2F1C12AF-CF6E-A87B-74FE-7F9C5F7460B5}"/>
              </a:ext>
            </a:extLst>
          </p:cNvPr>
          <p:cNvSpPr/>
          <p:nvPr/>
        </p:nvSpPr>
        <p:spPr>
          <a:xfrm>
            <a:off x="428625" y="1286421"/>
            <a:ext cx="11334750" cy="965250"/>
          </a:xfrm>
          <a:custGeom>
            <a:avLst/>
            <a:gdLst>
              <a:gd name="connsiteX0" fmla="*/ 0 w 11334750"/>
              <a:gd name="connsiteY0" fmla="*/ 160878 h 965250"/>
              <a:gd name="connsiteX1" fmla="*/ 160878 w 11334750"/>
              <a:gd name="connsiteY1" fmla="*/ 0 h 965250"/>
              <a:gd name="connsiteX2" fmla="*/ 11173872 w 11334750"/>
              <a:gd name="connsiteY2" fmla="*/ 0 h 965250"/>
              <a:gd name="connsiteX3" fmla="*/ 11334750 w 11334750"/>
              <a:gd name="connsiteY3" fmla="*/ 160878 h 965250"/>
              <a:gd name="connsiteX4" fmla="*/ 11334750 w 11334750"/>
              <a:gd name="connsiteY4" fmla="*/ 804372 h 965250"/>
              <a:gd name="connsiteX5" fmla="*/ 11173872 w 11334750"/>
              <a:gd name="connsiteY5" fmla="*/ 965250 h 965250"/>
              <a:gd name="connsiteX6" fmla="*/ 160878 w 11334750"/>
              <a:gd name="connsiteY6" fmla="*/ 965250 h 965250"/>
              <a:gd name="connsiteX7" fmla="*/ 0 w 11334750"/>
              <a:gd name="connsiteY7" fmla="*/ 804372 h 965250"/>
              <a:gd name="connsiteX8" fmla="*/ 0 w 11334750"/>
              <a:gd name="connsiteY8" fmla="*/ 160878 h 96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965250">
                <a:moveTo>
                  <a:pt x="0" y="160878"/>
                </a:moveTo>
                <a:cubicBezTo>
                  <a:pt x="0" y="72028"/>
                  <a:pt x="72028" y="0"/>
                  <a:pt x="160878" y="0"/>
                </a:cubicBezTo>
                <a:lnTo>
                  <a:pt x="11173872" y="0"/>
                </a:lnTo>
                <a:cubicBezTo>
                  <a:pt x="11262722" y="0"/>
                  <a:pt x="11334750" y="72028"/>
                  <a:pt x="11334750" y="160878"/>
                </a:cubicBezTo>
                <a:lnTo>
                  <a:pt x="11334750" y="804372"/>
                </a:lnTo>
                <a:cubicBezTo>
                  <a:pt x="11334750" y="893222"/>
                  <a:pt x="11262722" y="965250"/>
                  <a:pt x="11173872" y="965250"/>
                </a:cubicBezTo>
                <a:lnTo>
                  <a:pt x="160878" y="965250"/>
                </a:lnTo>
                <a:cubicBezTo>
                  <a:pt x="72028" y="965250"/>
                  <a:pt x="0" y="893222"/>
                  <a:pt x="0" y="804372"/>
                </a:cubicBezTo>
                <a:lnTo>
                  <a:pt x="0" y="1608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370" tIns="142370" rIns="142370" bIns="142370" numCol="1" spcCol="1270" anchor="ctr" anchorCtr="0">
            <a:noAutofit/>
          </a:bodyPr>
          <a:lstStyle/>
          <a:p>
            <a:pPr marL="0" lvl="0" indent="0" algn="l" defTabSz="1111250">
              <a:lnSpc>
                <a:spcPct val="90000"/>
              </a:lnSpc>
              <a:spcBef>
                <a:spcPct val="0"/>
              </a:spcBef>
              <a:spcAft>
                <a:spcPct val="35000"/>
              </a:spcAft>
              <a:buNone/>
            </a:pPr>
            <a:r>
              <a:rPr lang="en-US" sz="2400" kern="1200" dirty="0"/>
              <a:t>Media Files A - Extract the course VM from the provided .iso/media to your desktop (do not copy into a VM)</a:t>
            </a:r>
          </a:p>
        </p:txBody>
      </p:sp>
      <p:sp>
        <p:nvSpPr>
          <p:cNvPr id="7" name="Freeform: Shape 6">
            <a:extLst>
              <a:ext uri="{FF2B5EF4-FFF2-40B4-BE49-F238E27FC236}">
                <a16:creationId xmlns:a16="http://schemas.microsoft.com/office/drawing/2014/main" id="{310459EE-B01A-2F2B-089E-78992A998E9D}"/>
              </a:ext>
            </a:extLst>
          </p:cNvPr>
          <p:cNvSpPr/>
          <p:nvPr/>
        </p:nvSpPr>
        <p:spPr>
          <a:xfrm>
            <a:off x="253261" y="2325216"/>
            <a:ext cx="11334750" cy="469792"/>
          </a:xfrm>
          <a:custGeom>
            <a:avLst/>
            <a:gdLst>
              <a:gd name="connsiteX0" fmla="*/ 0 w 11334750"/>
              <a:gd name="connsiteY0" fmla="*/ 0 h 469792"/>
              <a:gd name="connsiteX1" fmla="*/ 11334750 w 11334750"/>
              <a:gd name="connsiteY1" fmla="*/ 0 h 469792"/>
              <a:gd name="connsiteX2" fmla="*/ 11334750 w 11334750"/>
              <a:gd name="connsiteY2" fmla="*/ 469792 h 469792"/>
              <a:gd name="connsiteX3" fmla="*/ 0 w 11334750"/>
              <a:gd name="connsiteY3" fmla="*/ 469792 h 469792"/>
              <a:gd name="connsiteX4" fmla="*/ 0 w 11334750"/>
              <a:gd name="connsiteY4" fmla="*/ 0 h 469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469792">
                <a:moveTo>
                  <a:pt x="0" y="0"/>
                </a:moveTo>
                <a:lnTo>
                  <a:pt x="11334750" y="0"/>
                </a:lnTo>
                <a:lnTo>
                  <a:pt x="11334750" y="469792"/>
                </a:lnTo>
                <a:lnTo>
                  <a:pt x="0" y="4697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Linux machines may require drivers for ExFAT</a:t>
            </a:r>
          </a:p>
        </p:txBody>
      </p:sp>
      <p:sp>
        <p:nvSpPr>
          <p:cNvPr id="11" name="Freeform: Shape 10">
            <a:extLst>
              <a:ext uri="{FF2B5EF4-FFF2-40B4-BE49-F238E27FC236}">
                <a16:creationId xmlns:a16="http://schemas.microsoft.com/office/drawing/2014/main" id="{E15A42E3-A8FF-9F74-45ED-E2195D22014F}"/>
              </a:ext>
            </a:extLst>
          </p:cNvPr>
          <p:cNvSpPr/>
          <p:nvPr/>
        </p:nvSpPr>
        <p:spPr>
          <a:xfrm>
            <a:off x="428625" y="2729654"/>
            <a:ext cx="11334750" cy="965250"/>
          </a:xfrm>
          <a:custGeom>
            <a:avLst/>
            <a:gdLst>
              <a:gd name="connsiteX0" fmla="*/ 0 w 11334750"/>
              <a:gd name="connsiteY0" fmla="*/ 160878 h 965250"/>
              <a:gd name="connsiteX1" fmla="*/ 160878 w 11334750"/>
              <a:gd name="connsiteY1" fmla="*/ 0 h 965250"/>
              <a:gd name="connsiteX2" fmla="*/ 11173872 w 11334750"/>
              <a:gd name="connsiteY2" fmla="*/ 0 h 965250"/>
              <a:gd name="connsiteX3" fmla="*/ 11334750 w 11334750"/>
              <a:gd name="connsiteY3" fmla="*/ 160878 h 965250"/>
              <a:gd name="connsiteX4" fmla="*/ 11334750 w 11334750"/>
              <a:gd name="connsiteY4" fmla="*/ 804372 h 965250"/>
              <a:gd name="connsiteX5" fmla="*/ 11173872 w 11334750"/>
              <a:gd name="connsiteY5" fmla="*/ 965250 h 965250"/>
              <a:gd name="connsiteX6" fmla="*/ 160878 w 11334750"/>
              <a:gd name="connsiteY6" fmla="*/ 965250 h 965250"/>
              <a:gd name="connsiteX7" fmla="*/ 0 w 11334750"/>
              <a:gd name="connsiteY7" fmla="*/ 804372 h 965250"/>
              <a:gd name="connsiteX8" fmla="*/ 0 w 11334750"/>
              <a:gd name="connsiteY8" fmla="*/ 160878 h 96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965250">
                <a:moveTo>
                  <a:pt x="0" y="160878"/>
                </a:moveTo>
                <a:cubicBezTo>
                  <a:pt x="0" y="72028"/>
                  <a:pt x="72028" y="0"/>
                  <a:pt x="160878" y="0"/>
                </a:cubicBezTo>
                <a:lnTo>
                  <a:pt x="11173872" y="0"/>
                </a:lnTo>
                <a:cubicBezTo>
                  <a:pt x="11262722" y="0"/>
                  <a:pt x="11334750" y="72028"/>
                  <a:pt x="11334750" y="160878"/>
                </a:cubicBezTo>
                <a:lnTo>
                  <a:pt x="11334750" y="804372"/>
                </a:lnTo>
                <a:cubicBezTo>
                  <a:pt x="11334750" y="893222"/>
                  <a:pt x="11262722" y="965250"/>
                  <a:pt x="11173872" y="965250"/>
                </a:cubicBezTo>
                <a:lnTo>
                  <a:pt x="160878" y="965250"/>
                </a:lnTo>
                <a:cubicBezTo>
                  <a:pt x="72028" y="965250"/>
                  <a:pt x="0" y="893222"/>
                  <a:pt x="0" y="804372"/>
                </a:cubicBezTo>
                <a:lnTo>
                  <a:pt x="0" y="1608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370" tIns="142370" rIns="142370" bIns="142370" numCol="1" spcCol="1270" anchor="ctr" anchorCtr="0">
            <a:noAutofit/>
          </a:bodyPr>
          <a:lstStyle/>
          <a:p>
            <a:pPr marL="0" lvl="0" indent="0" algn="l" defTabSz="1111250">
              <a:lnSpc>
                <a:spcPct val="90000"/>
              </a:lnSpc>
              <a:spcBef>
                <a:spcPct val="0"/>
              </a:spcBef>
              <a:spcAft>
                <a:spcPct val="35000"/>
              </a:spcAft>
              <a:buNone/>
            </a:pPr>
            <a:r>
              <a:rPr lang="en-US" sz="2400" kern="1200" dirty="0"/>
              <a:t>Once copied and unzipped, press Play and log in to your new FOR585 virtual machine</a:t>
            </a:r>
          </a:p>
        </p:txBody>
      </p:sp>
      <p:sp>
        <p:nvSpPr>
          <p:cNvPr id="9" name="Freeform: Shape 8">
            <a:extLst>
              <a:ext uri="{FF2B5EF4-FFF2-40B4-BE49-F238E27FC236}">
                <a16:creationId xmlns:a16="http://schemas.microsoft.com/office/drawing/2014/main" id="{C8072269-B621-B223-7003-03D38750CE8E}"/>
              </a:ext>
            </a:extLst>
          </p:cNvPr>
          <p:cNvSpPr/>
          <p:nvPr/>
        </p:nvSpPr>
        <p:spPr>
          <a:xfrm>
            <a:off x="253261" y="3756875"/>
            <a:ext cx="11334750" cy="861120"/>
          </a:xfrm>
          <a:custGeom>
            <a:avLst/>
            <a:gdLst>
              <a:gd name="connsiteX0" fmla="*/ 0 w 11334750"/>
              <a:gd name="connsiteY0" fmla="*/ 0 h 861120"/>
              <a:gd name="connsiteX1" fmla="*/ 11334750 w 11334750"/>
              <a:gd name="connsiteY1" fmla="*/ 0 h 861120"/>
              <a:gd name="connsiteX2" fmla="*/ 11334750 w 11334750"/>
              <a:gd name="connsiteY2" fmla="*/ 861120 h 861120"/>
              <a:gd name="connsiteX3" fmla="*/ 0 w 11334750"/>
              <a:gd name="connsiteY3" fmla="*/ 861120 h 861120"/>
              <a:gd name="connsiteX4" fmla="*/ 0 w 11334750"/>
              <a:gd name="connsiteY4" fmla="*/ 0 h 86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861120">
                <a:moveTo>
                  <a:pt x="0" y="0"/>
                </a:moveTo>
                <a:lnTo>
                  <a:pt x="11334750" y="0"/>
                </a:lnTo>
                <a:lnTo>
                  <a:pt x="11334750" y="861120"/>
                </a:lnTo>
                <a:lnTo>
                  <a:pt x="0" y="861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987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Login: “</a:t>
            </a:r>
            <a:r>
              <a:rPr lang="en-US" sz="2200" b="1" kern="1200" dirty="0"/>
              <a:t>FOR585</a:t>
            </a:r>
            <a:r>
              <a:rPr lang="en-US" sz="2200" kern="1200" dirty="0"/>
              <a:t>”</a:t>
            </a:r>
          </a:p>
          <a:p>
            <a:pPr marL="228600" lvl="1" indent="-228600" algn="l" defTabSz="977900">
              <a:lnSpc>
                <a:spcPct val="90000"/>
              </a:lnSpc>
              <a:spcBef>
                <a:spcPct val="0"/>
              </a:spcBef>
              <a:spcAft>
                <a:spcPct val="20000"/>
              </a:spcAft>
              <a:buChar char="•"/>
            </a:pPr>
            <a:r>
              <a:rPr lang="en-US" sz="2200" kern="1200" dirty="0"/>
              <a:t>Password: “</a:t>
            </a:r>
            <a:r>
              <a:rPr lang="en-US" sz="2200" b="1" kern="1200" dirty="0"/>
              <a:t>forensics</a:t>
            </a:r>
            <a:r>
              <a:rPr lang="en-US" sz="2200" kern="1200" dirty="0"/>
              <a:t>”</a:t>
            </a:r>
          </a:p>
        </p:txBody>
      </p:sp>
      <p:sp>
        <p:nvSpPr>
          <p:cNvPr id="15" name="Freeform: Shape 14">
            <a:extLst>
              <a:ext uri="{FF2B5EF4-FFF2-40B4-BE49-F238E27FC236}">
                <a16:creationId xmlns:a16="http://schemas.microsoft.com/office/drawing/2014/main" id="{B6F966D1-2818-5EA4-60E6-F52BD1672A21}"/>
              </a:ext>
            </a:extLst>
          </p:cNvPr>
          <p:cNvSpPr/>
          <p:nvPr/>
        </p:nvSpPr>
        <p:spPr>
          <a:xfrm>
            <a:off x="428625" y="4638215"/>
            <a:ext cx="11334750" cy="655200"/>
          </a:xfrm>
          <a:custGeom>
            <a:avLst/>
            <a:gdLst>
              <a:gd name="connsiteX0" fmla="*/ 0 w 11334750"/>
              <a:gd name="connsiteY0" fmla="*/ 109202 h 655200"/>
              <a:gd name="connsiteX1" fmla="*/ 109202 w 11334750"/>
              <a:gd name="connsiteY1" fmla="*/ 0 h 655200"/>
              <a:gd name="connsiteX2" fmla="*/ 11225548 w 11334750"/>
              <a:gd name="connsiteY2" fmla="*/ 0 h 655200"/>
              <a:gd name="connsiteX3" fmla="*/ 11334750 w 11334750"/>
              <a:gd name="connsiteY3" fmla="*/ 109202 h 655200"/>
              <a:gd name="connsiteX4" fmla="*/ 11334750 w 11334750"/>
              <a:gd name="connsiteY4" fmla="*/ 545998 h 655200"/>
              <a:gd name="connsiteX5" fmla="*/ 11225548 w 11334750"/>
              <a:gd name="connsiteY5" fmla="*/ 655200 h 655200"/>
              <a:gd name="connsiteX6" fmla="*/ 109202 w 11334750"/>
              <a:gd name="connsiteY6" fmla="*/ 655200 h 655200"/>
              <a:gd name="connsiteX7" fmla="*/ 0 w 11334750"/>
              <a:gd name="connsiteY7" fmla="*/ 545998 h 655200"/>
              <a:gd name="connsiteX8" fmla="*/ 0 w 1133475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655200">
                <a:moveTo>
                  <a:pt x="0" y="109202"/>
                </a:moveTo>
                <a:cubicBezTo>
                  <a:pt x="0" y="48891"/>
                  <a:pt x="48891" y="0"/>
                  <a:pt x="109202" y="0"/>
                </a:cubicBezTo>
                <a:lnTo>
                  <a:pt x="11225548" y="0"/>
                </a:lnTo>
                <a:cubicBezTo>
                  <a:pt x="11285859" y="0"/>
                  <a:pt x="11334750" y="48891"/>
                  <a:pt x="11334750" y="109202"/>
                </a:cubicBezTo>
                <a:lnTo>
                  <a:pt x="11334750" y="545998"/>
                </a:lnTo>
                <a:cubicBezTo>
                  <a:pt x="11334750" y="606309"/>
                  <a:pt x="11285859" y="655200"/>
                  <a:pt x="11225548" y="655200"/>
                </a:cubicBezTo>
                <a:lnTo>
                  <a:pt x="109202" y="655200"/>
                </a:lnTo>
                <a:cubicBezTo>
                  <a:pt x="48891" y="655200"/>
                  <a:pt x="0" y="606309"/>
                  <a:pt x="0" y="545998"/>
                </a:cubicBezTo>
                <a:lnTo>
                  <a:pt x="0" y="1092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64" tIns="138664" rIns="138664" bIns="138664" numCol="1" spcCol="1270" anchor="ctr" anchorCtr="0">
            <a:noAutofit/>
          </a:bodyPr>
          <a:lstStyle/>
          <a:p>
            <a:pPr marL="0" lvl="0" indent="0" algn="l" defTabSz="1244600">
              <a:lnSpc>
                <a:spcPct val="90000"/>
              </a:lnSpc>
              <a:spcBef>
                <a:spcPct val="0"/>
              </a:spcBef>
              <a:spcAft>
                <a:spcPct val="35000"/>
              </a:spcAft>
              <a:buNone/>
            </a:pPr>
            <a:r>
              <a:rPr lang="en-US" sz="2400" kern="1200" dirty="0"/>
              <a:t>Simply follow the steps in Lab 0 and your </a:t>
            </a:r>
            <a:r>
              <a:rPr lang="en-US" sz="2400" kern="1200" dirty="0" err="1"/>
              <a:t>MyLabs</a:t>
            </a:r>
            <a:r>
              <a:rPr lang="en-US" sz="2400" kern="1200" dirty="0"/>
              <a:t> in the SANS portal</a:t>
            </a:r>
          </a:p>
        </p:txBody>
      </p:sp>
      <p:sp>
        <p:nvSpPr>
          <p:cNvPr id="17" name="Freeform: Shape 16">
            <a:extLst>
              <a:ext uri="{FF2B5EF4-FFF2-40B4-BE49-F238E27FC236}">
                <a16:creationId xmlns:a16="http://schemas.microsoft.com/office/drawing/2014/main" id="{A112DA0D-6275-D5EB-495C-264858760378}"/>
              </a:ext>
            </a:extLst>
          </p:cNvPr>
          <p:cNvSpPr/>
          <p:nvPr/>
        </p:nvSpPr>
        <p:spPr>
          <a:xfrm>
            <a:off x="428625" y="5567820"/>
            <a:ext cx="11334750" cy="926639"/>
          </a:xfrm>
          <a:custGeom>
            <a:avLst/>
            <a:gdLst>
              <a:gd name="connsiteX0" fmla="*/ 0 w 11334750"/>
              <a:gd name="connsiteY0" fmla="*/ 154443 h 926639"/>
              <a:gd name="connsiteX1" fmla="*/ 154443 w 11334750"/>
              <a:gd name="connsiteY1" fmla="*/ 0 h 926639"/>
              <a:gd name="connsiteX2" fmla="*/ 11180307 w 11334750"/>
              <a:gd name="connsiteY2" fmla="*/ 0 h 926639"/>
              <a:gd name="connsiteX3" fmla="*/ 11334750 w 11334750"/>
              <a:gd name="connsiteY3" fmla="*/ 154443 h 926639"/>
              <a:gd name="connsiteX4" fmla="*/ 11334750 w 11334750"/>
              <a:gd name="connsiteY4" fmla="*/ 772196 h 926639"/>
              <a:gd name="connsiteX5" fmla="*/ 11180307 w 11334750"/>
              <a:gd name="connsiteY5" fmla="*/ 926639 h 926639"/>
              <a:gd name="connsiteX6" fmla="*/ 154443 w 11334750"/>
              <a:gd name="connsiteY6" fmla="*/ 926639 h 926639"/>
              <a:gd name="connsiteX7" fmla="*/ 0 w 11334750"/>
              <a:gd name="connsiteY7" fmla="*/ 772196 h 926639"/>
              <a:gd name="connsiteX8" fmla="*/ 0 w 11334750"/>
              <a:gd name="connsiteY8" fmla="*/ 154443 h 92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926639">
                <a:moveTo>
                  <a:pt x="0" y="154443"/>
                </a:moveTo>
                <a:cubicBezTo>
                  <a:pt x="0" y="69146"/>
                  <a:pt x="69146" y="0"/>
                  <a:pt x="154443" y="0"/>
                </a:cubicBezTo>
                <a:lnTo>
                  <a:pt x="11180307" y="0"/>
                </a:lnTo>
                <a:cubicBezTo>
                  <a:pt x="11265604" y="0"/>
                  <a:pt x="11334750" y="69146"/>
                  <a:pt x="11334750" y="154443"/>
                </a:cubicBezTo>
                <a:lnTo>
                  <a:pt x="11334750" y="772196"/>
                </a:lnTo>
                <a:cubicBezTo>
                  <a:pt x="11334750" y="857493"/>
                  <a:pt x="11265604" y="926639"/>
                  <a:pt x="11180307" y="926639"/>
                </a:cubicBezTo>
                <a:lnTo>
                  <a:pt x="154443" y="926639"/>
                </a:lnTo>
                <a:cubicBezTo>
                  <a:pt x="69146" y="926639"/>
                  <a:pt x="0" y="857493"/>
                  <a:pt x="0" y="772196"/>
                </a:cubicBezTo>
                <a:lnTo>
                  <a:pt x="0" y="1544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675" tIns="136675" rIns="136675" bIns="136675" numCol="1" spcCol="1270" anchor="ctr" anchorCtr="0">
            <a:noAutofit/>
          </a:bodyPr>
          <a:lstStyle/>
          <a:p>
            <a:pPr marL="0" lvl="0" indent="0" algn="l" defTabSz="1066800">
              <a:lnSpc>
                <a:spcPct val="90000"/>
              </a:lnSpc>
              <a:spcBef>
                <a:spcPct val="0"/>
              </a:spcBef>
              <a:spcAft>
                <a:spcPct val="35000"/>
              </a:spcAft>
              <a:buNone/>
            </a:pPr>
            <a:r>
              <a:rPr lang="en-US" sz="2400" kern="1200" dirty="0"/>
              <a:t>Media Files B – Contains all of the </a:t>
            </a:r>
            <a:r>
              <a:rPr lang="en-US" sz="2400" kern="1200" dirty="0" err="1"/>
              <a:t>Lab_Data</a:t>
            </a:r>
            <a:r>
              <a:rPr lang="en-US" sz="2400" kern="1200" dirty="0"/>
              <a:t> needed for the course, the Forensic Challenge data (7z), unarchiving utilities, and some other Bonus Items</a:t>
            </a:r>
          </a:p>
        </p:txBody>
      </p:sp>
    </p:spTree>
    <p:extLst>
      <p:ext uri="{BB962C8B-B14F-4D97-AF65-F5344CB8AC3E}">
        <p14:creationId xmlns:p14="http://schemas.microsoft.com/office/powerpoint/2010/main" val="2869306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5BD3-AF51-A849-E27A-8B84CAAD55D5}"/>
              </a:ext>
            </a:extLst>
          </p:cNvPr>
          <p:cNvSpPr>
            <a:spLocks noGrp="1"/>
          </p:cNvSpPr>
          <p:nvPr>
            <p:ph type="title"/>
          </p:nvPr>
        </p:nvSpPr>
        <p:spPr/>
        <p:txBody>
          <a:bodyPr/>
          <a:lstStyle/>
          <a:p>
            <a:r>
              <a:rPr lang="en-US" dirty="0"/>
              <a:t>AXIOM: Image Loaded</a:t>
            </a:r>
          </a:p>
        </p:txBody>
      </p:sp>
      <p:sp>
        <p:nvSpPr>
          <p:cNvPr id="3" name="Slide Number Placeholder 2">
            <a:extLst>
              <a:ext uri="{FF2B5EF4-FFF2-40B4-BE49-F238E27FC236}">
                <a16:creationId xmlns:a16="http://schemas.microsoft.com/office/drawing/2014/main" id="{08E62755-2FDD-3ECE-4314-9293C7D520F2}"/>
              </a:ext>
            </a:extLst>
          </p:cNvPr>
          <p:cNvSpPr>
            <a:spLocks noGrp="1"/>
          </p:cNvSpPr>
          <p:nvPr>
            <p:ph type="sldNum" sz="quarter" idx="15"/>
          </p:nvPr>
        </p:nvSpPr>
        <p:spPr/>
        <p:txBody>
          <a:bodyPr/>
          <a:lstStyle/>
          <a:p>
            <a:fld id="{0EBA9DDB-6B4F-E349-9000-1D5D9A9CB687}" type="slidenum">
              <a:rPr lang="en-US" smtClean="0"/>
              <a:pPr/>
              <a:t>80</a:t>
            </a:fld>
            <a:endParaRPr lang="en-US" dirty="0"/>
          </a:p>
        </p:txBody>
      </p:sp>
      <p:sp>
        <p:nvSpPr>
          <p:cNvPr id="4" name="Content Placeholder 3">
            <a:extLst>
              <a:ext uri="{FF2B5EF4-FFF2-40B4-BE49-F238E27FC236}">
                <a16:creationId xmlns:a16="http://schemas.microsoft.com/office/drawing/2014/main" id="{4FF1C7D2-FD18-104A-97AB-733D026134AC}"/>
              </a:ext>
            </a:extLst>
          </p:cNvPr>
          <p:cNvSpPr>
            <a:spLocks noGrp="1"/>
          </p:cNvSpPr>
          <p:nvPr>
            <p:ph sz="quarter" idx="12"/>
          </p:nvPr>
        </p:nvSpPr>
        <p:spPr/>
        <p:txBody>
          <a:bodyPr/>
          <a:lstStyle/>
          <a:p>
            <a:endParaRPr lang="en-US" dirty="0"/>
          </a:p>
        </p:txBody>
      </p:sp>
      <p:grpSp>
        <p:nvGrpSpPr>
          <p:cNvPr id="10" name="Group 9">
            <a:extLst>
              <a:ext uri="{FF2B5EF4-FFF2-40B4-BE49-F238E27FC236}">
                <a16:creationId xmlns:a16="http://schemas.microsoft.com/office/drawing/2014/main" id="{CBDE2C7D-0DC7-CAAC-E060-4A6885555531}"/>
              </a:ext>
            </a:extLst>
          </p:cNvPr>
          <p:cNvGrpSpPr/>
          <p:nvPr/>
        </p:nvGrpSpPr>
        <p:grpSpPr>
          <a:xfrm>
            <a:off x="381070" y="1351085"/>
            <a:ext cx="11429861" cy="5354514"/>
            <a:chOff x="316526" y="672206"/>
            <a:chExt cx="8519173" cy="4087120"/>
          </a:xfrm>
        </p:grpSpPr>
        <p:pic>
          <p:nvPicPr>
            <p:cNvPr id="5" name="Picture 4">
              <a:extLst>
                <a:ext uri="{FF2B5EF4-FFF2-40B4-BE49-F238E27FC236}">
                  <a16:creationId xmlns:a16="http://schemas.microsoft.com/office/drawing/2014/main" id="{DA11D898-0D4C-7FF5-5113-9A31677F7104}"/>
                </a:ext>
              </a:extLst>
            </p:cNvPr>
            <p:cNvPicPr>
              <a:picLocks noChangeAspect="1"/>
            </p:cNvPicPr>
            <p:nvPr/>
          </p:nvPicPr>
          <p:blipFill rotWithShape="1">
            <a:blip r:embed="rId3"/>
            <a:srcRect r="32112" b="26388"/>
            <a:stretch/>
          </p:blipFill>
          <p:spPr>
            <a:xfrm>
              <a:off x="5972555" y="754936"/>
              <a:ext cx="2863144" cy="3786195"/>
            </a:xfrm>
            <a:prstGeom prst="rect">
              <a:avLst/>
            </a:prstGeom>
            <a:ln>
              <a:solidFill>
                <a:schemeClr val="tx1"/>
              </a:solidFill>
            </a:ln>
          </p:spPr>
        </p:pic>
        <p:pic>
          <p:nvPicPr>
            <p:cNvPr id="6" name="Picture 5">
              <a:extLst>
                <a:ext uri="{FF2B5EF4-FFF2-40B4-BE49-F238E27FC236}">
                  <a16:creationId xmlns:a16="http://schemas.microsoft.com/office/drawing/2014/main" id="{DF6B022B-D072-D367-041C-4F540A8CEB20}"/>
                </a:ext>
              </a:extLst>
            </p:cNvPr>
            <p:cNvPicPr>
              <a:picLocks noChangeAspect="1"/>
            </p:cNvPicPr>
            <p:nvPr/>
          </p:nvPicPr>
          <p:blipFill rotWithShape="1">
            <a:blip r:embed="rId4"/>
            <a:srcRect r="2433" b="12736"/>
            <a:stretch/>
          </p:blipFill>
          <p:spPr>
            <a:xfrm>
              <a:off x="316526" y="672206"/>
              <a:ext cx="4926683" cy="4087120"/>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D69D9F4B-5AAE-8AD6-B4F5-70C2DF78F355}"/>
                </a:ext>
              </a:extLst>
            </p:cNvPr>
            <p:cNvCxnSpPr>
              <a:cxnSpLocks/>
            </p:cNvCxnSpPr>
            <p:nvPr/>
          </p:nvCxnSpPr>
          <p:spPr>
            <a:xfrm>
              <a:off x="1219919" y="1148200"/>
              <a:ext cx="5028481" cy="130869"/>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Rounded Rectangle 2">
              <a:extLst>
                <a:ext uri="{FF2B5EF4-FFF2-40B4-BE49-F238E27FC236}">
                  <a16:creationId xmlns:a16="http://schemas.microsoft.com/office/drawing/2014/main" id="{5557BEE1-FBFC-DCD1-6921-54A1B0352A07}"/>
                </a:ext>
              </a:extLst>
            </p:cNvPr>
            <p:cNvSpPr/>
            <p:nvPr/>
          </p:nvSpPr>
          <p:spPr>
            <a:xfrm>
              <a:off x="767751" y="800319"/>
              <a:ext cx="4475458" cy="1811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2">
              <a:extLst>
                <a:ext uri="{FF2B5EF4-FFF2-40B4-BE49-F238E27FC236}">
                  <a16:creationId xmlns:a16="http://schemas.microsoft.com/office/drawing/2014/main" id="{61946C96-968D-CFAC-3F7B-2CF4B69DAE77}"/>
                </a:ext>
              </a:extLst>
            </p:cNvPr>
            <p:cNvSpPr/>
            <p:nvPr/>
          </p:nvSpPr>
          <p:spPr>
            <a:xfrm flipV="1">
              <a:off x="490573" y="998235"/>
              <a:ext cx="729346" cy="2808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8231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FC9F305-F5F6-16FF-EE7D-866336DDE8A2}"/>
              </a:ext>
            </a:extLst>
          </p:cNvPr>
          <p:cNvSpPr>
            <a:spLocks noGrp="1"/>
          </p:cNvSpPr>
          <p:nvPr>
            <p:ph type="pic" sz="quarter" idx="15"/>
          </p:nvPr>
        </p:nvSpPr>
        <p:spPr/>
        <p:txBody>
          <a:bodyPr/>
          <a:lstStyle/>
          <a:p>
            <a:endParaRPr lang="en-US"/>
          </a:p>
        </p:txBody>
      </p:sp>
      <p:sp>
        <p:nvSpPr>
          <p:cNvPr id="3" name="Slide Number Placeholder 2">
            <a:extLst>
              <a:ext uri="{FF2B5EF4-FFF2-40B4-BE49-F238E27FC236}">
                <a16:creationId xmlns:a16="http://schemas.microsoft.com/office/drawing/2014/main" id="{16C1755C-6E88-64C7-6892-5EC4173DDED3}"/>
              </a:ext>
            </a:extLst>
          </p:cNvPr>
          <p:cNvSpPr>
            <a:spLocks noGrp="1"/>
          </p:cNvSpPr>
          <p:nvPr>
            <p:ph type="sldNum" sz="quarter" idx="18"/>
          </p:nvPr>
        </p:nvSpPr>
        <p:spPr/>
        <p:txBody>
          <a:bodyPr/>
          <a:lstStyle/>
          <a:p>
            <a:fld id="{0EBA9DDB-6B4F-E349-9000-1D5D9A9CB687}" type="slidenum">
              <a:rPr lang="en-US" smtClean="0"/>
              <a:pPr/>
              <a:t>81</a:t>
            </a:fld>
            <a:endParaRPr lang="en-US" dirty="0"/>
          </a:p>
        </p:txBody>
      </p:sp>
      <p:sp>
        <p:nvSpPr>
          <p:cNvPr id="2" name="Title 1">
            <a:extLst>
              <a:ext uri="{FF2B5EF4-FFF2-40B4-BE49-F238E27FC236}">
                <a16:creationId xmlns:a16="http://schemas.microsoft.com/office/drawing/2014/main" id="{CD988196-E570-9A90-0D1C-508326A253D0}"/>
              </a:ext>
            </a:extLst>
          </p:cNvPr>
          <p:cNvSpPr>
            <a:spLocks noGrp="1"/>
          </p:cNvSpPr>
          <p:nvPr>
            <p:ph type="title"/>
          </p:nvPr>
        </p:nvSpPr>
        <p:spPr/>
        <p:txBody>
          <a:bodyPr/>
          <a:lstStyle/>
          <a:p>
            <a:r>
              <a:rPr lang="en-US" dirty="0"/>
              <a:t>AXIOM: Third-Party Application Parsing</a:t>
            </a:r>
          </a:p>
        </p:txBody>
      </p:sp>
      <p:grpSp>
        <p:nvGrpSpPr>
          <p:cNvPr id="10" name="Group 9">
            <a:extLst>
              <a:ext uri="{FF2B5EF4-FFF2-40B4-BE49-F238E27FC236}">
                <a16:creationId xmlns:a16="http://schemas.microsoft.com/office/drawing/2014/main" id="{EDF0FEEB-E4E0-F562-59D8-8ED3DE5923F1}"/>
              </a:ext>
            </a:extLst>
          </p:cNvPr>
          <p:cNvGrpSpPr/>
          <p:nvPr/>
        </p:nvGrpSpPr>
        <p:grpSpPr>
          <a:xfrm>
            <a:off x="342004" y="1342161"/>
            <a:ext cx="11507993" cy="5087215"/>
            <a:chOff x="171383" y="774120"/>
            <a:chExt cx="8869875" cy="3860799"/>
          </a:xfrm>
        </p:grpSpPr>
        <p:pic>
          <p:nvPicPr>
            <p:cNvPr id="8" name="Picture 7">
              <a:extLst>
                <a:ext uri="{FF2B5EF4-FFF2-40B4-BE49-F238E27FC236}">
                  <a16:creationId xmlns:a16="http://schemas.microsoft.com/office/drawing/2014/main" id="{9AB57686-4D08-7A5B-0D9E-8ACBB1BB63FB}"/>
                </a:ext>
              </a:extLst>
            </p:cNvPr>
            <p:cNvPicPr>
              <a:picLocks noChangeAspect="1"/>
            </p:cNvPicPr>
            <p:nvPr/>
          </p:nvPicPr>
          <p:blipFill rotWithShape="1">
            <a:blip r:embed="rId3"/>
            <a:srcRect l="1" r="-220" b="24938"/>
            <a:stretch/>
          </p:blipFill>
          <p:spPr>
            <a:xfrm>
              <a:off x="171383" y="774120"/>
              <a:ext cx="7146201" cy="3860799"/>
            </a:xfrm>
            <a:prstGeom prst="rect">
              <a:avLst/>
            </a:prstGeom>
            <a:ln>
              <a:solidFill>
                <a:schemeClr val="tx1"/>
              </a:solidFill>
            </a:ln>
          </p:spPr>
        </p:pic>
        <p:pic>
          <p:nvPicPr>
            <p:cNvPr id="9" name="Picture 8">
              <a:extLst>
                <a:ext uri="{FF2B5EF4-FFF2-40B4-BE49-F238E27FC236}">
                  <a16:creationId xmlns:a16="http://schemas.microsoft.com/office/drawing/2014/main" id="{3B078E7E-B53E-060B-8F6A-9A359B81CDF7}"/>
                </a:ext>
              </a:extLst>
            </p:cNvPr>
            <p:cNvPicPr>
              <a:picLocks noChangeAspect="1"/>
            </p:cNvPicPr>
            <p:nvPr/>
          </p:nvPicPr>
          <p:blipFill rotWithShape="1">
            <a:blip r:embed="rId4"/>
            <a:srcRect t="12632" r="66228"/>
            <a:stretch/>
          </p:blipFill>
          <p:spPr>
            <a:xfrm>
              <a:off x="7452498" y="774120"/>
              <a:ext cx="1588760" cy="3812268"/>
            </a:xfrm>
            <a:prstGeom prst="rect">
              <a:avLst/>
            </a:prstGeom>
            <a:ln>
              <a:solidFill>
                <a:schemeClr val="tx1"/>
              </a:solidFill>
            </a:ln>
          </p:spPr>
        </p:pic>
      </p:grpSp>
    </p:spTree>
    <p:extLst>
      <p:ext uri="{BB962C8B-B14F-4D97-AF65-F5344CB8AC3E}">
        <p14:creationId xmlns:p14="http://schemas.microsoft.com/office/powerpoint/2010/main" val="1650106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D4FC6-7A69-1D2D-2323-938D13FB8A18}"/>
              </a:ext>
            </a:extLst>
          </p:cNvPr>
          <p:cNvSpPr>
            <a:spLocks noGrp="1"/>
          </p:cNvSpPr>
          <p:nvPr>
            <p:ph type="sldNum" sz="quarter" idx="12"/>
          </p:nvPr>
        </p:nvSpPr>
        <p:spPr/>
        <p:txBody>
          <a:bodyPr/>
          <a:lstStyle/>
          <a:p>
            <a:fld id="{0EBA9DDB-6B4F-E349-9000-1D5D9A9CB687}" type="slidenum">
              <a:rPr lang="en-US" smtClean="0"/>
              <a:pPr/>
              <a:t>82</a:t>
            </a:fld>
            <a:endParaRPr lang="en-US" dirty="0"/>
          </a:p>
        </p:txBody>
      </p:sp>
      <p:sp>
        <p:nvSpPr>
          <p:cNvPr id="3" name="Title 2">
            <a:extLst>
              <a:ext uri="{FF2B5EF4-FFF2-40B4-BE49-F238E27FC236}">
                <a16:creationId xmlns:a16="http://schemas.microsoft.com/office/drawing/2014/main" id="{1B601E4E-80AB-D061-FD88-D5BAB0B1AD61}"/>
              </a:ext>
            </a:extLst>
          </p:cNvPr>
          <p:cNvSpPr>
            <a:spLocks noGrp="1"/>
          </p:cNvSpPr>
          <p:nvPr>
            <p:ph type="title"/>
          </p:nvPr>
        </p:nvSpPr>
        <p:spPr/>
        <p:txBody>
          <a:bodyPr/>
          <a:lstStyle/>
          <a:p>
            <a:r>
              <a:rPr lang="en-US" dirty="0"/>
              <a:t>AXIOM: Key Features (1)</a:t>
            </a:r>
          </a:p>
        </p:txBody>
      </p:sp>
      <p:pic>
        <p:nvPicPr>
          <p:cNvPr id="4" name="Picture 3">
            <a:extLst>
              <a:ext uri="{FF2B5EF4-FFF2-40B4-BE49-F238E27FC236}">
                <a16:creationId xmlns:a16="http://schemas.microsoft.com/office/drawing/2014/main" id="{F7FF02DB-DB0D-42EF-9B89-D1A4B2B52DC0}"/>
              </a:ext>
            </a:extLst>
          </p:cNvPr>
          <p:cNvPicPr>
            <a:picLocks noChangeAspect="1"/>
          </p:cNvPicPr>
          <p:nvPr/>
        </p:nvPicPr>
        <p:blipFill>
          <a:blip r:embed="rId3"/>
          <a:stretch>
            <a:fillRect/>
          </a:stretch>
        </p:blipFill>
        <p:spPr>
          <a:xfrm>
            <a:off x="543244" y="3009890"/>
            <a:ext cx="5119488" cy="3419486"/>
          </a:xfrm>
          <a:prstGeom prst="rect">
            <a:avLst/>
          </a:prstGeom>
          <a:ln>
            <a:solidFill>
              <a:schemeClr val="tx1"/>
            </a:solidFill>
          </a:ln>
        </p:spPr>
      </p:pic>
      <p:sp>
        <p:nvSpPr>
          <p:cNvPr id="9" name="Freeform: Shape 8">
            <a:extLst>
              <a:ext uri="{FF2B5EF4-FFF2-40B4-BE49-F238E27FC236}">
                <a16:creationId xmlns:a16="http://schemas.microsoft.com/office/drawing/2014/main" id="{5721E7A7-3828-CF79-A196-EB9B5723A3A0}"/>
              </a:ext>
            </a:extLst>
          </p:cNvPr>
          <p:cNvSpPr/>
          <p:nvPr/>
        </p:nvSpPr>
        <p:spPr>
          <a:xfrm>
            <a:off x="428625" y="1441726"/>
            <a:ext cx="3268917" cy="693201"/>
          </a:xfrm>
          <a:custGeom>
            <a:avLst/>
            <a:gdLst>
              <a:gd name="connsiteX0" fmla="*/ 0 w 3268917"/>
              <a:gd name="connsiteY0" fmla="*/ 115536 h 693201"/>
              <a:gd name="connsiteX1" fmla="*/ 115536 w 3268917"/>
              <a:gd name="connsiteY1" fmla="*/ 0 h 693201"/>
              <a:gd name="connsiteX2" fmla="*/ 3153381 w 3268917"/>
              <a:gd name="connsiteY2" fmla="*/ 0 h 693201"/>
              <a:gd name="connsiteX3" fmla="*/ 3268917 w 3268917"/>
              <a:gd name="connsiteY3" fmla="*/ 115536 h 693201"/>
              <a:gd name="connsiteX4" fmla="*/ 3268917 w 3268917"/>
              <a:gd name="connsiteY4" fmla="*/ 577665 h 693201"/>
              <a:gd name="connsiteX5" fmla="*/ 3153381 w 3268917"/>
              <a:gd name="connsiteY5" fmla="*/ 693201 h 693201"/>
              <a:gd name="connsiteX6" fmla="*/ 115536 w 3268917"/>
              <a:gd name="connsiteY6" fmla="*/ 693201 h 693201"/>
              <a:gd name="connsiteX7" fmla="*/ 0 w 3268917"/>
              <a:gd name="connsiteY7" fmla="*/ 577665 h 693201"/>
              <a:gd name="connsiteX8" fmla="*/ 0 w 3268917"/>
              <a:gd name="connsiteY8" fmla="*/ 115536 h 69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8917" h="693201">
                <a:moveTo>
                  <a:pt x="0" y="115536"/>
                </a:moveTo>
                <a:cubicBezTo>
                  <a:pt x="0" y="51727"/>
                  <a:pt x="51727" y="0"/>
                  <a:pt x="115536" y="0"/>
                </a:cubicBezTo>
                <a:lnTo>
                  <a:pt x="3153381" y="0"/>
                </a:lnTo>
                <a:cubicBezTo>
                  <a:pt x="3217190" y="0"/>
                  <a:pt x="3268917" y="51727"/>
                  <a:pt x="3268917" y="115536"/>
                </a:cubicBezTo>
                <a:lnTo>
                  <a:pt x="3268917" y="577665"/>
                </a:lnTo>
                <a:cubicBezTo>
                  <a:pt x="3268917" y="641474"/>
                  <a:pt x="3217190" y="693201"/>
                  <a:pt x="3153381" y="693201"/>
                </a:cubicBezTo>
                <a:lnTo>
                  <a:pt x="115536" y="693201"/>
                </a:lnTo>
                <a:cubicBezTo>
                  <a:pt x="51727" y="693201"/>
                  <a:pt x="0" y="641474"/>
                  <a:pt x="0" y="577665"/>
                </a:cubicBezTo>
                <a:lnTo>
                  <a:pt x="0" y="115536"/>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21469" tIns="121469" rIns="121469" bIns="121469" numCol="1" spcCol="1270" anchor="ctr" anchorCtr="0">
            <a:noAutofit/>
          </a:bodyPr>
          <a:lstStyle/>
          <a:p>
            <a:pPr marL="0" lvl="0" indent="0" algn="l" defTabSz="1022350" rtl="0">
              <a:lnSpc>
                <a:spcPct val="90000"/>
              </a:lnSpc>
              <a:spcBef>
                <a:spcPct val="0"/>
              </a:spcBef>
              <a:spcAft>
                <a:spcPct val="35000"/>
              </a:spcAft>
              <a:buNone/>
            </a:pPr>
            <a:r>
              <a:rPr lang="en-US" sz="2400" kern="1200" dirty="0"/>
              <a:t>Dynamic App Finder</a:t>
            </a:r>
          </a:p>
        </p:txBody>
      </p:sp>
      <p:sp>
        <p:nvSpPr>
          <p:cNvPr id="10" name="Freeform: Shape 9">
            <a:extLst>
              <a:ext uri="{FF2B5EF4-FFF2-40B4-BE49-F238E27FC236}">
                <a16:creationId xmlns:a16="http://schemas.microsoft.com/office/drawing/2014/main" id="{B0869F21-AB72-FB90-6963-F32FB0412A3D}"/>
              </a:ext>
            </a:extLst>
          </p:cNvPr>
          <p:cNvSpPr/>
          <p:nvPr/>
        </p:nvSpPr>
        <p:spPr>
          <a:xfrm>
            <a:off x="428625" y="2202211"/>
            <a:ext cx="3268917" cy="674246"/>
          </a:xfrm>
          <a:custGeom>
            <a:avLst/>
            <a:gdLst>
              <a:gd name="connsiteX0" fmla="*/ 0 w 3268917"/>
              <a:gd name="connsiteY0" fmla="*/ 112377 h 674246"/>
              <a:gd name="connsiteX1" fmla="*/ 112377 w 3268917"/>
              <a:gd name="connsiteY1" fmla="*/ 0 h 674246"/>
              <a:gd name="connsiteX2" fmla="*/ 3156540 w 3268917"/>
              <a:gd name="connsiteY2" fmla="*/ 0 h 674246"/>
              <a:gd name="connsiteX3" fmla="*/ 3268917 w 3268917"/>
              <a:gd name="connsiteY3" fmla="*/ 112377 h 674246"/>
              <a:gd name="connsiteX4" fmla="*/ 3268917 w 3268917"/>
              <a:gd name="connsiteY4" fmla="*/ 561869 h 674246"/>
              <a:gd name="connsiteX5" fmla="*/ 3156540 w 3268917"/>
              <a:gd name="connsiteY5" fmla="*/ 674246 h 674246"/>
              <a:gd name="connsiteX6" fmla="*/ 112377 w 3268917"/>
              <a:gd name="connsiteY6" fmla="*/ 674246 h 674246"/>
              <a:gd name="connsiteX7" fmla="*/ 0 w 3268917"/>
              <a:gd name="connsiteY7" fmla="*/ 561869 h 674246"/>
              <a:gd name="connsiteX8" fmla="*/ 0 w 3268917"/>
              <a:gd name="connsiteY8" fmla="*/ 112377 h 67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8917" h="674246">
                <a:moveTo>
                  <a:pt x="0" y="112377"/>
                </a:moveTo>
                <a:cubicBezTo>
                  <a:pt x="0" y="50313"/>
                  <a:pt x="50313" y="0"/>
                  <a:pt x="112377" y="0"/>
                </a:cubicBezTo>
                <a:lnTo>
                  <a:pt x="3156540" y="0"/>
                </a:lnTo>
                <a:cubicBezTo>
                  <a:pt x="3218604" y="0"/>
                  <a:pt x="3268917" y="50313"/>
                  <a:pt x="3268917" y="112377"/>
                </a:cubicBezTo>
                <a:lnTo>
                  <a:pt x="3268917" y="561869"/>
                </a:lnTo>
                <a:cubicBezTo>
                  <a:pt x="3268917" y="623933"/>
                  <a:pt x="3218604" y="674246"/>
                  <a:pt x="3156540" y="674246"/>
                </a:cubicBezTo>
                <a:lnTo>
                  <a:pt x="112377" y="674246"/>
                </a:lnTo>
                <a:cubicBezTo>
                  <a:pt x="50313" y="674246"/>
                  <a:pt x="0" y="623933"/>
                  <a:pt x="0" y="561869"/>
                </a:cubicBezTo>
                <a:lnTo>
                  <a:pt x="0" y="112377"/>
                </a:lnTo>
                <a:close/>
              </a:path>
            </a:pathLst>
          </a:custGeom>
        </p:spPr>
        <p:style>
          <a:lnRef idx="3">
            <a:schemeClr val="lt1">
              <a:hueOff val="0"/>
              <a:satOff val="0"/>
              <a:lumOff val="0"/>
              <a:alphaOff val="0"/>
            </a:schemeClr>
          </a:lnRef>
          <a:fillRef idx="1">
            <a:schemeClr val="accent4">
              <a:hueOff val="-5291199"/>
              <a:satOff val="19088"/>
              <a:lumOff val="16862"/>
              <a:alphaOff val="0"/>
            </a:schemeClr>
          </a:fillRef>
          <a:effectRef idx="1">
            <a:schemeClr val="accent4">
              <a:hueOff val="-5291199"/>
              <a:satOff val="19088"/>
              <a:lumOff val="16862"/>
              <a:alphaOff val="0"/>
            </a:schemeClr>
          </a:effectRef>
          <a:fontRef idx="minor">
            <a:schemeClr val="lt1"/>
          </a:fontRef>
        </p:style>
        <p:txBody>
          <a:bodyPr spcFirstLastPara="0" vert="horz" wrap="square" lIns="120544" tIns="120544" rIns="120544" bIns="120544" numCol="1" spcCol="1270" anchor="ctr" anchorCtr="0">
            <a:noAutofit/>
          </a:bodyPr>
          <a:lstStyle/>
          <a:p>
            <a:pPr marL="0" lvl="0" indent="0" algn="l" defTabSz="1022350" rtl="0">
              <a:lnSpc>
                <a:spcPct val="90000"/>
              </a:lnSpc>
              <a:spcBef>
                <a:spcPct val="0"/>
              </a:spcBef>
              <a:spcAft>
                <a:spcPct val="35000"/>
              </a:spcAft>
              <a:buNone/>
            </a:pPr>
            <a:r>
              <a:rPr lang="en-US" sz="2400" kern="1200" dirty="0"/>
              <a:t>Internet of Things</a:t>
            </a:r>
          </a:p>
        </p:txBody>
      </p:sp>
      <p:sp>
        <p:nvSpPr>
          <p:cNvPr id="11" name="Freeform: Shape 10">
            <a:extLst>
              <a:ext uri="{FF2B5EF4-FFF2-40B4-BE49-F238E27FC236}">
                <a16:creationId xmlns:a16="http://schemas.microsoft.com/office/drawing/2014/main" id="{41125A61-FAC9-5B54-9893-DD48DB5CE20F}"/>
              </a:ext>
            </a:extLst>
          </p:cNvPr>
          <p:cNvSpPr/>
          <p:nvPr/>
        </p:nvSpPr>
        <p:spPr>
          <a:xfrm>
            <a:off x="3763957" y="1480399"/>
            <a:ext cx="3995913" cy="397800"/>
          </a:xfrm>
          <a:custGeom>
            <a:avLst/>
            <a:gdLst>
              <a:gd name="connsiteX0" fmla="*/ 0 w 3995913"/>
              <a:gd name="connsiteY0" fmla="*/ 66301 h 397800"/>
              <a:gd name="connsiteX1" fmla="*/ 66301 w 3995913"/>
              <a:gd name="connsiteY1" fmla="*/ 0 h 397800"/>
              <a:gd name="connsiteX2" fmla="*/ 3929612 w 3995913"/>
              <a:gd name="connsiteY2" fmla="*/ 0 h 397800"/>
              <a:gd name="connsiteX3" fmla="*/ 3995913 w 3995913"/>
              <a:gd name="connsiteY3" fmla="*/ 66301 h 397800"/>
              <a:gd name="connsiteX4" fmla="*/ 3995913 w 3995913"/>
              <a:gd name="connsiteY4" fmla="*/ 331499 h 397800"/>
              <a:gd name="connsiteX5" fmla="*/ 3929612 w 3995913"/>
              <a:gd name="connsiteY5" fmla="*/ 397800 h 397800"/>
              <a:gd name="connsiteX6" fmla="*/ 66301 w 3995913"/>
              <a:gd name="connsiteY6" fmla="*/ 397800 h 397800"/>
              <a:gd name="connsiteX7" fmla="*/ 0 w 3995913"/>
              <a:gd name="connsiteY7" fmla="*/ 331499 h 397800"/>
              <a:gd name="connsiteX8" fmla="*/ 0 w 3995913"/>
              <a:gd name="connsiteY8" fmla="*/ 66301 h 39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913" h="397800">
                <a:moveTo>
                  <a:pt x="0" y="66301"/>
                </a:moveTo>
                <a:cubicBezTo>
                  <a:pt x="0" y="29684"/>
                  <a:pt x="29684" y="0"/>
                  <a:pt x="66301" y="0"/>
                </a:cubicBezTo>
                <a:lnTo>
                  <a:pt x="3929612" y="0"/>
                </a:lnTo>
                <a:cubicBezTo>
                  <a:pt x="3966229" y="0"/>
                  <a:pt x="3995913" y="29684"/>
                  <a:pt x="3995913" y="66301"/>
                </a:cubicBezTo>
                <a:lnTo>
                  <a:pt x="3995913" y="331499"/>
                </a:lnTo>
                <a:cubicBezTo>
                  <a:pt x="3995913" y="368116"/>
                  <a:pt x="3966229" y="397800"/>
                  <a:pt x="3929612" y="397800"/>
                </a:cubicBezTo>
                <a:lnTo>
                  <a:pt x="66301" y="397800"/>
                </a:lnTo>
                <a:cubicBezTo>
                  <a:pt x="29684" y="397800"/>
                  <a:pt x="0" y="368116"/>
                  <a:pt x="0" y="331499"/>
                </a:cubicBezTo>
                <a:lnTo>
                  <a:pt x="0" y="66301"/>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84189" tIns="84189" rIns="84189" bIns="84189" numCol="1" spcCol="1270" anchor="ctr" anchorCtr="0">
            <a:noAutofit/>
          </a:bodyPr>
          <a:lstStyle/>
          <a:p>
            <a:pPr marL="0" lvl="0" indent="0" algn="l" defTabSz="755650" rtl="0">
              <a:lnSpc>
                <a:spcPct val="90000"/>
              </a:lnSpc>
              <a:spcBef>
                <a:spcPct val="0"/>
              </a:spcBef>
              <a:spcAft>
                <a:spcPct val="35000"/>
              </a:spcAft>
              <a:buNone/>
            </a:pPr>
            <a:r>
              <a:rPr lang="en-US" sz="2200" kern="1200" dirty="0"/>
              <a:t>Timeline</a:t>
            </a:r>
          </a:p>
        </p:txBody>
      </p:sp>
      <p:sp>
        <p:nvSpPr>
          <p:cNvPr id="12" name="Freeform: Shape 11">
            <a:extLst>
              <a:ext uri="{FF2B5EF4-FFF2-40B4-BE49-F238E27FC236}">
                <a16:creationId xmlns:a16="http://schemas.microsoft.com/office/drawing/2014/main" id="{AC9C7877-F2DF-3DA2-1036-50A22F20CFFE}"/>
              </a:ext>
            </a:extLst>
          </p:cNvPr>
          <p:cNvSpPr/>
          <p:nvPr/>
        </p:nvSpPr>
        <p:spPr>
          <a:xfrm>
            <a:off x="3763957" y="1927930"/>
            <a:ext cx="3995913" cy="397800"/>
          </a:xfrm>
          <a:custGeom>
            <a:avLst/>
            <a:gdLst>
              <a:gd name="connsiteX0" fmla="*/ 0 w 3995913"/>
              <a:gd name="connsiteY0" fmla="*/ 66301 h 397800"/>
              <a:gd name="connsiteX1" fmla="*/ 66301 w 3995913"/>
              <a:gd name="connsiteY1" fmla="*/ 0 h 397800"/>
              <a:gd name="connsiteX2" fmla="*/ 3929612 w 3995913"/>
              <a:gd name="connsiteY2" fmla="*/ 0 h 397800"/>
              <a:gd name="connsiteX3" fmla="*/ 3995913 w 3995913"/>
              <a:gd name="connsiteY3" fmla="*/ 66301 h 397800"/>
              <a:gd name="connsiteX4" fmla="*/ 3995913 w 3995913"/>
              <a:gd name="connsiteY4" fmla="*/ 331499 h 397800"/>
              <a:gd name="connsiteX5" fmla="*/ 3929612 w 3995913"/>
              <a:gd name="connsiteY5" fmla="*/ 397800 h 397800"/>
              <a:gd name="connsiteX6" fmla="*/ 66301 w 3995913"/>
              <a:gd name="connsiteY6" fmla="*/ 397800 h 397800"/>
              <a:gd name="connsiteX7" fmla="*/ 0 w 3995913"/>
              <a:gd name="connsiteY7" fmla="*/ 331499 h 397800"/>
              <a:gd name="connsiteX8" fmla="*/ 0 w 3995913"/>
              <a:gd name="connsiteY8" fmla="*/ 66301 h 39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913" h="397800">
                <a:moveTo>
                  <a:pt x="0" y="66301"/>
                </a:moveTo>
                <a:cubicBezTo>
                  <a:pt x="0" y="29684"/>
                  <a:pt x="29684" y="0"/>
                  <a:pt x="66301" y="0"/>
                </a:cubicBezTo>
                <a:lnTo>
                  <a:pt x="3929612" y="0"/>
                </a:lnTo>
                <a:cubicBezTo>
                  <a:pt x="3966229" y="0"/>
                  <a:pt x="3995913" y="29684"/>
                  <a:pt x="3995913" y="66301"/>
                </a:cubicBezTo>
                <a:lnTo>
                  <a:pt x="3995913" y="331499"/>
                </a:lnTo>
                <a:cubicBezTo>
                  <a:pt x="3995913" y="368116"/>
                  <a:pt x="3966229" y="397800"/>
                  <a:pt x="3929612" y="397800"/>
                </a:cubicBezTo>
                <a:lnTo>
                  <a:pt x="66301" y="397800"/>
                </a:lnTo>
                <a:cubicBezTo>
                  <a:pt x="29684" y="397800"/>
                  <a:pt x="0" y="368116"/>
                  <a:pt x="0" y="331499"/>
                </a:cubicBezTo>
                <a:lnTo>
                  <a:pt x="0" y="66301"/>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4189" tIns="84189" rIns="84189" bIns="84189" numCol="1" spcCol="1270" anchor="ctr" anchorCtr="0">
            <a:noAutofit/>
          </a:bodyPr>
          <a:lstStyle/>
          <a:p>
            <a:pPr marL="0" lvl="0" indent="0" algn="l" defTabSz="755650" rtl="0">
              <a:lnSpc>
                <a:spcPct val="90000"/>
              </a:lnSpc>
              <a:spcBef>
                <a:spcPct val="0"/>
              </a:spcBef>
              <a:spcAft>
                <a:spcPct val="35000"/>
              </a:spcAft>
              <a:buNone/>
            </a:pPr>
            <a:r>
              <a:rPr lang="en-US" sz="2200" kern="1200" dirty="0"/>
              <a:t>Mapping</a:t>
            </a:r>
          </a:p>
        </p:txBody>
      </p:sp>
      <p:sp>
        <p:nvSpPr>
          <p:cNvPr id="13" name="Freeform: Shape 12">
            <a:extLst>
              <a:ext uri="{FF2B5EF4-FFF2-40B4-BE49-F238E27FC236}">
                <a16:creationId xmlns:a16="http://schemas.microsoft.com/office/drawing/2014/main" id="{A28804D7-311F-7D23-738E-FBFDC65CF058}"/>
              </a:ext>
            </a:extLst>
          </p:cNvPr>
          <p:cNvSpPr/>
          <p:nvPr/>
        </p:nvSpPr>
        <p:spPr>
          <a:xfrm>
            <a:off x="3763957" y="2374690"/>
            <a:ext cx="3995913" cy="397800"/>
          </a:xfrm>
          <a:custGeom>
            <a:avLst/>
            <a:gdLst>
              <a:gd name="connsiteX0" fmla="*/ 0 w 3995913"/>
              <a:gd name="connsiteY0" fmla="*/ 66301 h 397800"/>
              <a:gd name="connsiteX1" fmla="*/ 66301 w 3995913"/>
              <a:gd name="connsiteY1" fmla="*/ 0 h 397800"/>
              <a:gd name="connsiteX2" fmla="*/ 3929612 w 3995913"/>
              <a:gd name="connsiteY2" fmla="*/ 0 h 397800"/>
              <a:gd name="connsiteX3" fmla="*/ 3995913 w 3995913"/>
              <a:gd name="connsiteY3" fmla="*/ 66301 h 397800"/>
              <a:gd name="connsiteX4" fmla="*/ 3995913 w 3995913"/>
              <a:gd name="connsiteY4" fmla="*/ 331499 h 397800"/>
              <a:gd name="connsiteX5" fmla="*/ 3929612 w 3995913"/>
              <a:gd name="connsiteY5" fmla="*/ 397800 h 397800"/>
              <a:gd name="connsiteX6" fmla="*/ 66301 w 3995913"/>
              <a:gd name="connsiteY6" fmla="*/ 397800 h 397800"/>
              <a:gd name="connsiteX7" fmla="*/ 0 w 3995913"/>
              <a:gd name="connsiteY7" fmla="*/ 331499 h 397800"/>
              <a:gd name="connsiteX8" fmla="*/ 0 w 3995913"/>
              <a:gd name="connsiteY8" fmla="*/ 66301 h 39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913" h="397800">
                <a:moveTo>
                  <a:pt x="0" y="66301"/>
                </a:moveTo>
                <a:cubicBezTo>
                  <a:pt x="0" y="29684"/>
                  <a:pt x="29684" y="0"/>
                  <a:pt x="66301" y="0"/>
                </a:cubicBezTo>
                <a:lnTo>
                  <a:pt x="3929612" y="0"/>
                </a:lnTo>
                <a:cubicBezTo>
                  <a:pt x="3966229" y="0"/>
                  <a:pt x="3995913" y="29684"/>
                  <a:pt x="3995913" y="66301"/>
                </a:cubicBezTo>
                <a:lnTo>
                  <a:pt x="3995913" y="331499"/>
                </a:lnTo>
                <a:cubicBezTo>
                  <a:pt x="3995913" y="368116"/>
                  <a:pt x="3966229" y="397800"/>
                  <a:pt x="3929612" y="397800"/>
                </a:cubicBezTo>
                <a:lnTo>
                  <a:pt x="66301" y="397800"/>
                </a:lnTo>
                <a:cubicBezTo>
                  <a:pt x="29684" y="397800"/>
                  <a:pt x="0" y="368116"/>
                  <a:pt x="0" y="331499"/>
                </a:cubicBezTo>
                <a:lnTo>
                  <a:pt x="0" y="66301"/>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84189" tIns="84189" rIns="84189" bIns="84189" numCol="1" spcCol="1270" anchor="ctr" anchorCtr="0">
            <a:noAutofit/>
          </a:bodyPr>
          <a:lstStyle/>
          <a:p>
            <a:pPr marL="0" lvl="0" indent="0" algn="l" defTabSz="755650" rtl="0">
              <a:lnSpc>
                <a:spcPct val="90000"/>
              </a:lnSpc>
              <a:spcBef>
                <a:spcPct val="0"/>
              </a:spcBef>
              <a:spcAft>
                <a:spcPct val="35000"/>
              </a:spcAft>
              <a:buNone/>
            </a:pPr>
            <a:r>
              <a:rPr lang="en-US" sz="2200" kern="1200" dirty="0"/>
              <a:t>Connections</a:t>
            </a:r>
          </a:p>
        </p:txBody>
      </p:sp>
      <p:sp>
        <p:nvSpPr>
          <p:cNvPr id="14" name="Freeform: Shape 13">
            <a:extLst>
              <a:ext uri="{FF2B5EF4-FFF2-40B4-BE49-F238E27FC236}">
                <a16:creationId xmlns:a16="http://schemas.microsoft.com/office/drawing/2014/main" id="{477593B4-FDE0-1D80-45BE-32BA7550DCDA}"/>
              </a:ext>
            </a:extLst>
          </p:cNvPr>
          <p:cNvSpPr/>
          <p:nvPr/>
        </p:nvSpPr>
        <p:spPr>
          <a:xfrm>
            <a:off x="3763957" y="2821450"/>
            <a:ext cx="3995913" cy="397800"/>
          </a:xfrm>
          <a:custGeom>
            <a:avLst/>
            <a:gdLst>
              <a:gd name="connsiteX0" fmla="*/ 0 w 3995913"/>
              <a:gd name="connsiteY0" fmla="*/ 66301 h 397800"/>
              <a:gd name="connsiteX1" fmla="*/ 66301 w 3995913"/>
              <a:gd name="connsiteY1" fmla="*/ 0 h 397800"/>
              <a:gd name="connsiteX2" fmla="*/ 3929612 w 3995913"/>
              <a:gd name="connsiteY2" fmla="*/ 0 h 397800"/>
              <a:gd name="connsiteX3" fmla="*/ 3995913 w 3995913"/>
              <a:gd name="connsiteY3" fmla="*/ 66301 h 397800"/>
              <a:gd name="connsiteX4" fmla="*/ 3995913 w 3995913"/>
              <a:gd name="connsiteY4" fmla="*/ 331499 h 397800"/>
              <a:gd name="connsiteX5" fmla="*/ 3929612 w 3995913"/>
              <a:gd name="connsiteY5" fmla="*/ 397800 h 397800"/>
              <a:gd name="connsiteX6" fmla="*/ 66301 w 3995913"/>
              <a:gd name="connsiteY6" fmla="*/ 397800 h 397800"/>
              <a:gd name="connsiteX7" fmla="*/ 0 w 3995913"/>
              <a:gd name="connsiteY7" fmla="*/ 331499 h 397800"/>
              <a:gd name="connsiteX8" fmla="*/ 0 w 3995913"/>
              <a:gd name="connsiteY8" fmla="*/ 66301 h 39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913" h="397800">
                <a:moveTo>
                  <a:pt x="0" y="66301"/>
                </a:moveTo>
                <a:cubicBezTo>
                  <a:pt x="0" y="29684"/>
                  <a:pt x="29684" y="0"/>
                  <a:pt x="66301" y="0"/>
                </a:cubicBezTo>
                <a:lnTo>
                  <a:pt x="3929612" y="0"/>
                </a:lnTo>
                <a:cubicBezTo>
                  <a:pt x="3966229" y="0"/>
                  <a:pt x="3995913" y="29684"/>
                  <a:pt x="3995913" y="66301"/>
                </a:cubicBezTo>
                <a:lnTo>
                  <a:pt x="3995913" y="331499"/>
                </a:lnTo>
                <a:cubicBezTo>
                  <a:pt x="3995913" y="368116"/>
                  <a:pt x="3966229" y="397800"/>
                  <a:pt x="3929612" y="397800"/>
                </a:cubicBezTo>
                <a:lnTo>
                  <a:pt x="66301" y="397800"/>
                </a:lnTo>
                <a:cubicBezTo>
                  <a:pt x="29684" y="397800"/>
                  <a:pt x="0" y="368116"/>
                  <a:pt x="0" y="331499"/>
                </a:cubicBezTo>
                <a:lnTo>
                  <a:pt x="0" y="66301"/>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84189" tIns="84189" rIns="84189" bIns="84189" numCol="1" spcCol="1270" anchor="ctr" anchorCtr="0">
            <a:noAutofit/>
          </a:bodyPr>
          <a:lstStyle/>
          <a:p>
            <a:pPr marL="0" lvl="0" indent="0" algn="l" defTabSz="755650" rtl="0">
              <a:lnSpc>
                <a:spcPct val="90000"/>
              </a:lnSpc>
              <a:spcBef>
                <a:spcPct val="0"/>
              </a:spcBef>
              <a:spcAft>
                <a:spcPct val="35000"/>
              </a:spcAft>
              <a:buNone/>
            </a:pPr>
            <a:r>
              <a:rPr lang="en-US" sz="2200" kern="1200" dirty="0"/>
              <a:t>Filtering</a:t>
            </a:r>
          </a:p>
        </p:txBody>
      </p:sp>
      <p:sp>
        <p:nvSpPr>
          <p:cNvPr id="15" name="Freeform: Shape 14">
            <a:extLst>
              <a:ext uri="{FF2B5EF4-FFF2-40B4-BE49-F238E27FC236}">
                <a16:creationId xmlns:a16="http://schemas.microsoft.com/office/drawing/2014/main" id="{83477C1C-1FB5-4B38-B50A-D57B2B1EAE55}"/>
              </a:ext>
            </a:extLst>
          </p:cNvPr>
          <p:cNvSpPr/>
          <p:nvPr/>
        </p:nvSpPr>
        <p:spPr>
          <a:xfrm>
            <a:off x="3763957" y="3268210"/>
            <a:ext cx="3995913" cy="397800"/>
          </a:xfrm>
          <a:custGeom>
            <a:avLst/>
            <a:gdLst>
              <a:gd name="connsiteX0" fmla="*/ 0 w 3995913"/>
              <a:gd name="connsiteY0" fmla="*/ 66301 h 397800"/>
              <a:gd name="connsiteX1" fmla="*/ 66301 w 3995913"/>
              <a:gd name="connsiteY1" fmla="*/ 0 h 397800"/>
              <a:gd name="connsiteX2" fmla="*/ 3929612 w 3995913"/>
              <a:gd name="connsiteY2" fmla="*/ 0 h 397800"/>
              <a:gd name="connsiteX3" fmla="*/ 3995913 w 3995913"/>
              <a:gd name="connsiteY3" fmla="*/ 66301 h 397800"/>
              <a:gd name="connsiteX4" fmla="*/ 3995913 w 3995913"/>
              <a:gd name="connsiteY4" fmla="*/ 331499 h 397800"/>
              <a:gd name="connsiteX5" fmla="*/ 3929612 w 3995913"/>
              <a:gd name="connsiteY5" fmla="*/ 397800 h 397800"/>
              <a:gd name="connsiteX6" fmla="*/ 66301 w 3995913"/>
              <a:gd name="connsiteY6" fmla="*/ 397800 h 397800"/>
              <a:gd name="connsiteX7" fmla="*/ 0 w 3995913"/>
              <a:gd name="connsiteY7" fmla="*/ 331499 h 397800"/>
              <a:gd name="connsiteX8" fmla="*/ 0 w 3995913"/>
              <a:gd name="connsiteY8" fmla="*/ 66301 h 39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913" h="397800">
                <a:moveTo>
                  <a:pt x="0" y="66301"/>
                </a:moveTo>
                <a:cubicBezTo>
                  <a:pt x="0" y="29684"/>
                  <a:pt x="29684" y="0"/>
                  <a:pt x="66301" y="0"/>
                </a:cubicBezTo>
                <a:lnTo>
                  <a:pt x="3929612" y="0"/>
                </a:lnTo>
                <a:cubicBezTo>
                  <a:pt x="3966229" y="0"/>
                  <a:pt x="3995913" y="29684"/>
                  <a:pt x="3995913" y="66301"/>
                </a:cubicBezTo>
                <a:lnTo>
                  <a:pt x="3995913" y="331499"/>
                </a:lnTo>
                <a:cubicBezTo>
                  <a:pt x="3995913" y="368116"/>
                  <a:pt x="3966229" y="397800"/>
                  <a:pt x="3929612" y="397800"/>
                </a:cubicBezTo>
                <a:lnTo>
                  <a:pt x="66301" y="397800"/>
                </a:lnTo>
                <a:cubicBezTo>
                  <a:pt x="29684" y="397800"/>
                  <a:pt x="0" y="368116"/>
                  <a:pt x="0" y="331499"/>
                </a:cubicBezTo>
                <a:lnTo>
                  <a:pt x="0" y="66301"/>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84189" tIns="84189" rIns="84189" bIns="84189" numCol="1" spcCol="1270" anchor="ctr" anchorCtr="0">
            <a:noAutofit/>
          </a:bodyPr>
          <a:lstStyle/>
          <a:p>
            <a:pPr marL="0" lvl="0" indent="0" algn="l" defTabSz="755650" rtl="0">
              <a:lnSpc>
                <a:spcPct val="90000"/>
              </a:lnSpc>
              <a:spcBef>
                <a:spcPct val="0"/>
              </a:spcBef>
              <a:spcAft>
                <a:spcPct val="35000"/>
              </a:spcAft>
              <a:buNone/>
            </a:pPr>
            <a:r>
              <a:rPr lang="en-US" sz="2200" kern="1200" dirty="0"/>
              <a:t>Image Type Categorization</a:t>
            </a:r>
          </a:p>
        </p:txBody>
      </p:sp>
      <p:pic>
        <p:nvPicPr>
          <p:cNvPr id="7" name="Picture 6">
            <a:extLst>
              <a:ext uri="{FF2B5EF4-FFF2-40B4-BE49-F238E27FC236}">
                <a16:creationId xmlns:a16="http://schemas.microsoft.com/office/drawing/2014/main" id="{9F106C63-4F49-0D2B-F978-8FB321890B25}"/>
              </a:ext>
            </a:extLst>
          </p:cNvPr>
          <p:cNvPicPr>
            <a:picLocks noChangeAspect="1"/>
          </p:cNvPicPr>
          <p:nvPr/>
        </p:nvPicPr>
        <p:blipFill>
          <a:blip r:embed="rId4"/>
          <a:stretch>
            <a:fillRect/>
          </a:stretch>
        </p:blipFill>
        <p:spPr>
          <a:xfrm>
            <a:off x="8494456" y="1287023"/>
            <a:ext cx="3268919" cy="3026148"/>
          </a:xfrm>
          <a:prstGeom prst="rect">
            <a:avLst/>
          </a:prstGeom>
          <a:ln>
            <a:solidFill>
              <a:schemeClr val="tx1"/>
            </a:solidFill>
          </a:ln>
        </p:spPr>
      </p:pic>
      <p:pic>
        <p:nvPicPr>
          <p:cNvPr id="8" name="Picture 7">
            <a:extLst>
              <a:ext uri="{FF2B5EF4-FFF2-40B4-BE49-F238E27FC236}">
                <a16:creationId xmlns:a16="http://schemas.microsoft.com/office/drawing/2014/main" id="{D3DD0D07-9ACC-F5E1-DDBE-D440710D7852}"/>
              </a:ext>
            </a:extLst>
          </p:cNvPr>
          <p:cNvPicPr>
            <a:picLocks noChangeAspect="1"/>
          </p:cNvPicPr>
          <p:nvPr/>
        </p:nvPicPr>
        <p:blipFill>
          <a:blip r:embed="rId5"/>
          <a:stretch>
            <a:fillRect/>
          </a:stretch>
        </p:blipFill>
        <p:spPr>
          <a:xfrm>
            <a:off x="5912146" y="3708571"/>
            <a:ext cx="2909515" cy="2503424"/>
          </a:xfrm>
          <a:prstGeom prst="rect">
            <a:avLst/>
          </a:prstGeom>
          <a:ln>
            <a:solidFill>
              <a:schemeClr val="tx1"/>
            </a:solidFill>
          </a:ln>
        </p:spPr>
      </p:pic>
    </p:spTree>
    <p:extLst>
      <p:ext uri="{BB962C8B-B14F-4D97-AF65-F5344CB8AC3E}">
        <p14:creationId xmlns:p14="http://schemas.microsoft.com/office/powerpoint/2010/main" val="1487630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7E0BB1-2EEE-6339-C27F-D45590D70E26}"/>
              </a:ext>
            </a:extLst>
          </p:cNvPr>
          <p:cNvSpPr>
            <a:spLocks noGrp="1"/>
          </p:cNvSpPr>
          <p:nvPr>
            <p:ph type="sldNum" sz="quarter" idx="12"/>
          </p:nvPr>
        </p:nvSpPr>
        <p:spPr/>
        <p:txBody>
          <a:bodyPr/>
          <a:lstStyle/>
          <a:p>
            <a:fld id="{0EBA9DDB-6B4F-E349-9000-1D5D9A9CB687}" type="slidenum">
              <a:rPr lang="en-US" smtClean="0"/>
              <a:pPr/>
              <a:t>83</a:t>
            </a:fld>
            <a:endParaRPr lang="en-US" dirty="0"/>
          </a:p>
        </p:txBody>
      </p:sp>
      <p:sp>
        <p:nvSpPr>
          <p:cNvPr id="3" name="Title 2">
            <a:extLst>
              <a:ext uri="{FF2B5EF4-FFF2-40B4-BE49-F238E27FC236}">
                <a16:creationId xmlns:a16="http://schemas.microsoft.com/office/drawing/2014/main" id="{98D7BE3F-BC75-B825-80CE-6C03065401DE}"/>
              </a:ext>
            </a:extLst>
          </p:cNvPr>
          <p:cNvSpPr>
            <a:spLocks noGrp="1"/>
          </p:cNvSpPr>
          <p:nvPr>
            <p:ph type="title"/>
          </p:nvPr>
        </p:nvSpPr>
        <p:spPr/>
        <p:txBody>
          <a:bodyPr/>
          <a:lstStyle/>
          <a:p>
            <a:r>
              <a:rPr lang="en-US" dirty="0"/>
              <a:t>AXIOM: Key Features (2)</a:t>
            </a:r>
          </a:p>
        </p:txBody>
      </p:sp>
      <p:pic>
        <p:nvPicPr>
          <p:cNvPr id="4" name="Picture 3">
            <a:extLst>
              <a:ext uri="{FF2B5EF4-FFF2-40B4-BE49-F238E27FC236}">
                <a16:creationId xmlns:a16="http://schemas.microsoft.com/office/drawing/2014/main" id="{1E3BB7E2-A5B6-8427-A1D2-E9EFA5AA88A9}"/>
              </a:ext>
            </a:extLst>
          </p:cNvPr>
          <p:cNvPicPr>
            <a:picLocks noChangeAspect="1"/>
          </p:cNvPicPr>
          <p:nvPr/>
        </p:nvPicPr>
        <p:blipFill rotWithShape="1">
          <a:blip r:embed="rId3"/>
          <a:srcRect l="2601"/>
          <a:stretch/>
        </p:blipFill>
        <p:spPr>
          <a:xfrm>
            <a:off x="3996563" y="2159856"/>
            <a:ext cx="3679632" cy="3412226"/>
          </a:xfrm>
          <a:prstGeom prst="rect">
            <a:avLst/>
          </a:prstGeom>
          <a:ln>
            <a:solidFill>
              <a:schemeClr val="tx1"/>
            </a:solidFill>
          </a:ln>
        </p:spPr>
      </p:pic>
      <p:sp>
        <p:nvSpPr>
          <p:cNvPr id="11" name="Freeform: Shape 10">
            <a:extLst>
              <a:ext uri="{FF2B5EF4-FFF2-40B4-BE49-F238E27FC236}">
                <a16:creationId xmlns:a16="http://schemas.microsoft.com/office/drawing/2014/main" id="{62BB35B3-A80C-0726-982B-605CA24E1FD5}"/>
              </a:ext>
            </a:extLst>
          </p:cNvPr>
          <p:cNvSpPr/>
          <p:nvPr/>
        </p:nvSpPr>
        <p:spPr>
          <a:xfrm>
            <a:off x="7558337" y="1585730"/>
            <a:ext cx="4633663" cy="877571"/>
          </a:xfrm>
          <a:custGeom>
            <a:avLst/>
            <a:gdLst>
              <a:gd name="connsiteX0" fmla="*/ 0 w 4183921"/>
              <a:gd name="connsiteY0" fmla="*/ 131628 h 789750"/>
              <a:gd name="connsiteX1" fmla="*/ 131628 w 4183921"/>
              <a:gd name="connsiteY1" fmla="*/ 0 h 789750"/>
              <a:gd name="connsiteX2" fmla="*/ 4052293 w 4183921"/>
              <a:gd name="connsiteY2" fmla="*/ 0 h 789750"/>
              <a:gd name="connsiteX3" fmla="*/ 4183921 w 4183921"/>
              <a:gd name="connsiteY3" fmla="*/ 131628 h 789750"/>
              <a:gd name="connsiteX4" fmla="*/ 4183921 w 4183921"/>
              <a:gd name="connsiteY4" fmla="*/ 658122 h 789750"/>
              <a:gd name="connsiteX5" fmla="*/ 4052293 w 4183921"/>
              <a:gd name="connsiteY5" fmla="*/ 789750 h 789750"/>
              <a:gd name="connsiteX6" fmla="*/ 131628 w 4183921"/>
              <a:gd name="connsiteY6" fmla="*/ 789750 h 789750"/>
              <a:gd name="connsiteX7" fmla="*/ 0 w 4183921"/>
              <a:gd name="connsiteY7" fmla="*/ 658122 h 789750"/>
              <a:gd name="connsiteX8" fmla="*/ 0 w 4183921"/>
              <a:gd name="connsiteY8" fmla="*/ 131628 h 7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21" h="789750">
                <a:moveTo>
                  <a:pt x="0" y="131628"/>
                </a:moveTo>
                <a:cubicBezTo>
                  <a:pt x="0" y="58932"/>
                  <a:pt x="58932" y="0"/>
                  <a:pt x="131628" y="0"/>
                </a:cubicBezTo>
                <a:lnTo>
                  <a:pt x="4052293" y="0"/>
                </a:lnTo>
                <a:cubicBezTo>
                  <a:pt x="4124989" y="0"/>
                  <a:pt x="4183921" y="58932"/>
                  <a:pt x="4183921" y="131628"/>
                </a:cubicBezTo>
                <a:lnTo>
                  <a:pt x="4183921" y="658122"/>
                </a:lnTo>
                <a:cubicBezTo>
                  <a:pt x="4183921" y="730818"/>
                  <a:pt x="4124989" y="789750"/>
                  <a:pt x="4052293" y="789750"/>
                </a:cubicBezTo>
                <a:lnTo>
                  <a:pt x="131628" y="789750"/>
                </a:lnTo>
                <a:cubicBezTo>
                  <a:pt x="58932" y="789750"/>
                  <a:pt x="0" y="730818"/>
                  <a:pt x="0" y="658122"/>
                </a:cubicBezTo>
                <a:lnTo>
                  <a:pt x="0" y="131628"/>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95702" tIns="95702" rIns="95702" bIns="95702" numCol="1" spcCol="1270" anchor="ctr" anchorCtr="0">
            <a:noAutofit/>
          </a:bodyPr>
          <a:lstStyle/>
          <a:p>
            <a:pPr marL="0" lvl="0" indent="0" algn="l" defTabSz="666750" rtl="0">
              <a:lnSpc>
                <a:spcPct val="90000"/>
              </a:lnSpc>
              <a:spcBef>
                <a:spcPct val="0"/>
              </a:spcBef>
              <a:spcAft>
                <a:spcPct val="35000"/>
              </a:spcAft>
              <a:buNone/>
            </a:pPr>
            <a:r>
              <a:rPr lang="en-US" sz="2400" kern="1200" dirty="0"/>
              <a:t>Relative Time – aka “Timeline on the fly” </a:t>
            </a:r>
          </a:p>
        </p:txBody>
      </p:sp>
      <p:sp>
        <p:nvSpPr>
          <p:cNvPr id="12" name="Freeform: Shape 11">
            <a:extLst>
              <a:ext uri="{FF2B5EF4-FFF2-40B4-BE49-F238E27FC236}">
                <a16:creationId xmlns:a16="http://schemas.microsoft.com/office/drawing/2014/main" id="{AEC68480-2C45-EE7D-F6D1-D68940CB224E}"/>
              </a:ext>
            </a:extLst>
          </p:cNvPr>
          <p:cNvSpPr/>
          <p:nvPr/>
        </p:nvSpPr>
        <p:spPr>
          <a:xfrm>
            <a:off x="7558337" y="2526501"/>
            <a:ext cx="4633663" cy="1448000"/>
          </a:xfrm>
          <a:custGeom>
            <a:avLst/>
            <a:gdLst>
              <a:gd name="connsiteX0" fmla="*/ 0 w 4183921"/>
              <a:gd name="connsiteY0" fmla="*/ 131628 h 789750"/>
              <a:gd name="connsiteX1" fmla="*/ 131628 w 4183921"/>
              <a:gd name="connsiteY1" fmla="*/ 0 h 789750"/>
              <a:gd name="connsiteX2" fmla="*/ 4052293 w 4183921"/>
              <a:gd name="connsiteY2" fmla="*/ 0 h 789750"/>
              <a:gd name="connsiteX3" fmla="*/ 4183921 w 4183921"/>
              <a:gd name="connsiteY3" fmla="*/ 131628 h 789750"/>
              <a:gd name="connsiteX4" fmla="*/ 4183921 w 4183921"/>
              <a:gd name="connsiteY4" fmla="*/ 658122 h 789750"/>
              <a:gd name="connsiteX5" fmla="*/ 4052293 w 4183921"/>
              <a:gd name="connsiteY5" fmla="*/ 789750 h 789750"/>
              <a:gd name="connsiteX6" fmla="*/ 131628 w 4183921"/>
              <a:gd name="connsiteY6" fmla="*/ 789750 h 789750"/>
              <a:gd name="connsiteX7" fmla="*/ 0 w 4183921"/>
              <a:gd name="connsiteY7" fmla="*/ 658122 h 789750"/>
              <a:gd name="connsiteX8" fmla="*/ 0 w 4183921"/>
              <a:gd name="connsiteY8" fmla="*/ 131628 h 7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21" h="789750">
                <a:moveTo>
                  <a:pt x="0" y="131628"/>
                </a:moveTo>
                <a:cubicBezTo>
                  <a:pt x="0" y="58932"/>
                  <a:pt x="58932" y="0"/>
                  <a:pt x="131628" y="0"/>
                </a:cubicBezTo>
                <a:lnTo>
                  <a:pt x="4052293" y="0"/>
                </a:lnTo>
                <a:cubicBezTo>
                  <a:pt x="4124989" y="0"/>
                  <a:pt x="4183921" y="58932"/>
                  <a:pt x="4183921" y="131628"/>
                </a:cubicBezTo>
                <a:lnTo>
                  <a:pt x="4183921" y="658122"/>
                </a:lnTo>
                <a:cubicBezTo>
                  <a:pt x="4183921" y="730818"/>
                  <a:pt x="4124989" y="789750"/>
                  <a:pt x="4052293" y="789750"/>
                </a:cubicBezTo>
                <a:lnTo>
                  <a:pt x="131628" y="789750"/>
                </a:lnTo>
                <a:cubicBezTo>
                  <a:pt x="58932" y="789750"/>
                  <a:pt x="0" y="730818"/>
                  <a:pt x="0" y="658122"/>
                </a:cubicBezTo>
                <a:lnTo>
                  <a:pt x="0" y="131628"/>
                </a:lnTo>
                <a:close/>
              </a:path>
            </a:pathLst>
          </a:custGeom>
        </p:spPr>
        <p:style>
          <a:lnRef idx="3">
            <a:schemeClr val="lt1">
              <a:hueOff val="0"/>
              <a:satOff val="0"/>
              <a:lumOff val="0"/>
              <a:alphaOff val="0"/>
            </a:schemeClr>
          </a:lnRef>
          <a:fillRef idx="1">
            <a:schemeClr val="accent4">
              <a:hueOff val="-1763733"/>
              <a:satOff val="6363"/>
              <a:lumOff val="5621"/>
              <a:alphaOff val="0"/>
            </a:schemeClr>
          </a:fillRef>
          <a:effectRef idx="1">
            <a:schemeClr val="accent4">
              <a:hueOff val="-1763733"/>
              <a:satOff val="6363"/>
              <a:lumOff val="5621"/>
              <a:alphaOff val="0"/>
            </a:schemeClr>
          </a:effectRef>
          <a:fontRef idx="minor">
            <a:schemeClr val="lt1"/>
          </a:fontRef>
        </p:style>
        <p:txBody>
          <a:bodyPr spcFirstLastPara="0" vert="horz" wrap="square" lIns="95702" tIns="95702" rIns="95702" bIns="95702" numCol="1" spcCol="1270" anchor="ctr" anchorCtr="0">
            <a:noAutofit/>
          </a:bodyPr>
          <a:lstStyle/>
          <a:p>
            <a:pPr marL="0" lvl="0" indent="0" algn="l" defTabSz="666750" rtl="0">
              <a:lnSpc>
                <a:spcPct val="90000"/>
              </a:lnSpc>
              <a:spcBef>
                <a:spcPct val="0"/>
              </a:spcBef>
              <a:spcAft>
                <a:spcPct val="35000"/>
              </a:spcAft>
              <a:buNone/>
            </a:pPr>
            <a:r>
              <a:rPr lang="en-US" sz="2400" kern="1200" dirty="0"/>
              <a:t>Searching for text in “File content” will search </a:t>
            </a:r>
            <a:r>
              <a:rPr lang="en-US" sz="2400" i="1" kern="1200" dirty="0"/>
              <a:t>some </a:t>
            </a:r>
            <a:r>
              <a:rPr lang="en-US" sz="2400" i="0" kern="1200" dirty="0"/>
              <a:t>of </a:t>
            </a:r>
            <a:r>
              <a:rPr lang="en-US" sz="2400" kern="1200" dirty="0"/>
              <a:t>the contents of files not parsed by AXIOM</a:t>
            </a:r>
          </a:p>
        </p:txBody>
      </p:sp>
      <p:sp>
        <p:nvSpPr>
          <p:cNvPr id="13" name="Freeform: Shape 12">
            <a:extLst>
              <a:ext uri="{FF2B5EF4-FFF2-40B4-BE49-F238E27FC236}">
                <a16:creationId xmlns:a16="http://schemas.microsoft.com/office/drawing/2014/main" id="{06DD2166-5ABE-27AD-81AC-79C30EE555DA}"/>
              </a:ext>
            </a:extLst>
          </p:cNvPr>
          <p:cNvSpPr/>
          <p:nvPr/>
        </p:nvSpPr>
        <p:spPr>
          <a:xfrm>
            <a:off x="7558337" y="4026127"/>
            <a:ext cx="4633663" cy="800516"/>
          </a:xfrm>
          <a:custGeom>
            <a:avLst/>
            <a:gdLst>
              <a:gd name="connsiteX0" fmla="*/ 0 w 4183921"/>
              <a:gd name="connsiteY0" fmla="*/ 131628 h 789750"/>
              <a:gd name="connsiteX1" fmla="*/ 131628 w 4183921"/>
              <a:gd name="connsiteY1" fmla="*/ 0 h 789750"/>
              <a:gd name="connsiteX2" fmla="*/ 4052293 w 4183921"/>
              <a:gd name="connsiteY2" fmla="*/ 0 h 789750"/>
              <a:gd name="connsiteX3" fmla="*/ 4183921 w 4183921"/>
              <a:gd name="connsiteY3" fmla="*/ 131628 h 789750"/>
              <a:gd name="connsiteX4" fmla="*/ 4183921 w 4183921"/>
              <a:gd name="connsiteY4" fmla="*/ 658122 h 789750"/>
              <a:gd name="connsiteX5" fmla="*/ 4052293 w 4183921"/>
              <a:gd name="connsiteY5" fmla="*/ 789750 h 789750"/>
              <a:gd name="connsiteX6" fmla="*/ 131628 w 4183921"/>
              <a:gd name="connsiteY6" fmla="*/ 789750 h 789750"/>
              <a:gd name="connsiteX7" fmla="*/ 0 w 4183921"/>
              <a:gd name="connsiteY7" fmla="*/ 658122 h 789750"/>
              <a:gd name="connsiteX8" fmla="*/ 0 w 4183921"/>
              <a:gd name="connsiteY8" fmla="*/ 131628 h 7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21" h="789750">
                <a:moveTo>
                  <a:pt x="0" y="131628"/>
                </a:moveTo>
                <a:cubicBezTo>
                  <a:pt x="0" y="58932"/>
                  <a:pt x="58932" y="0"/>
                  <a:pt x="131628" y="0"/>
                </a:cubicBezTo>
                <a:lnTo>
                  <a:pt x="4052293" y="0"/>
                </a:lnTo>
                <a:cubicBezTo>
                  <a:pt x="4124989" y="0"/>
                  <a:pt x="4183921" y="58932"/>
                  <a:pt x="4183921" y="131628"/>
                </a:cubicBezTo>
                <a:lnTo>
                  <a:pt x="4183921" y="658122"/>
                </a:lnTo>
                <a:cubicBezTo>
                  <a:pt x="4183921" y="730818"/>
                  <a:pt x="4124989" y="789750"/>
                  <a:pt x="4052293" y="789750"/>
                </a:cubicBezTo>
                <a:lnTo>
                  <a:pt x="131628" y="789750"/>
                </a:lnTo>
                <a:cubicBezTo>
                  <a:pt x="58932" y="789750"/>
                  <a:pt x="0" y="730818"/>
                  <a:pt x="0" y="658122"/>
                </a:cubicBezTo>
                <a:lnTo>
                  <a:pt x="0" y="131628"/>
                </a:lnTo>
                <a:close/>
              </a:path>
            </a:pathLst>
          </a:custGeom>
        </p:spPr>
        <p:style>
          <a:lnRef idx="3">
            <a:schemeClr val="lt1">
              <a:hueOff val="0"/>
              <a:satOff val="0"/>
              <a:lumOff val="0"/>
              <a:alphaOff val="0"/>
            </a:schemeClr>
          </a:lnRef>
          <a:fillRef idx="1">
            <a:schemeClr val="accent4">
              <a:hueOff val="-3527466"/>
              <a:satOff val="12725"/>
              <a:lumOff val="11241"/>
              <a:alphaOff val="0"/>
            </a:schemeClr>
          </a:fillRef>
          <a:effectRef idx="1">
            <a:schemeClr val="accent4">
              <a:hueOff val="-3527466"/>
              <a:satOff val="12725"/>
              <a:lumOff val="11241"/>
              <a:alphaOff val="0"/>
            </a:schemeClr>
          </a:effectRef>
          <a:fontRef idx="minor">
            <a:schemeClr val="lt1"/>
          </a:fontRef>
        </p:style>
        <p:txBody>
          <a:bodyPr spcFirstLastPara="0" vert="horz" wrap="square" lIns="95702" tIns="95702" rIns="95702" bIns="95702" numCol="1" spcCol="1270" anchor="ctr" anchorCtr="0">
            <a:noAutofit/>
          </a:bodyPr>
          <a:lstStyle/>
          <a:p>
            <a:pPr marL="0" lvl="0" indent="0" algn="l" defTabSz="666750" rtl="0">
              <a:lnSpc>
                <a:spcPct val="90000"/>
              </a:lnSpc>
              <a:spcBef>
                <a:spcPct val="0"/>
              </a:spcBef>
              <a:spcAft>
                <a:spcPct val="35000"/>
              </a:spcAft>
              <a:buNone/>
            </a:pPr>
            <a:r>
              <a:rPr lang="en-US" sz="2400" kern="1200" dirty="0"/>
              <a:t>Great for full file system GK images</a:t>
            </a:r>
          </a:p>
        </p:txBody>
      </p:sp>
      <p:sp>
        <p:nvSpPr>
          <p:cNvPr id="14" name="Freeform: Shape 13">
            <a:extLst>
              <a:ext uri="{FF2B5EF4-FFF2-40B4-BE49-F238E27FC236}">
                <a16:creationId xmlns:a16="http://schemas.microsoft.com/office/drawing/2014/main" id="{EA9A1F38-C728-E7A3-A6CA-7F7C6E8BFB12}"/>
              </a:ext>
            </a:extLst>
          </p:cNvPr>
          <p:cNvSpPr/>
          <p:nvPr/>
        </p:nvSpPr>
        <p:spPr>
          <a:xfrm>
            <a:off x="7558337" y="4912290"/>
            <a:ext cx="4633663" cy="938351"/>
          </a:xfrm>
          <a:custGeom>
            <a:avLst/>
            <a:gdLst>
              <a:gd name="connsiteX0" fmla="*/ 0 w 4183921"/>
              <a:gd name="connsiteY0" fmla="*/ 131628 h 789750"/>
              <a:gd name="connsiteX1" fmla="*/ 131628 w 4183921"/>
              <a:gd name="connsiteY1" fmla="*/ 0 h 789750"/>
              <a:gd name="connsiteX2" fmla="*/ 4052293 w 4183921"/>
              <a:gd name="connsiteY2" fmla="*/ 0 h 789750"/>
              <a:gd name="connsiteX3" fmla="*/ 4183921 w 4183921"/>
              <a:gd name="connsiteY3" fmla="*/ 131628 h 789750"/>
              <a:gd name="connsiteX4" fmla="*/ 4183921 w 4183921"/>
              <a:gd name="connsiteY4" fmla="*/ 658122 h 789750"/>
              <a:gd name="connsiteX5" fmla="*/ 4052293 w 4183921"/>
              <a:gd name="connsiteY5" fmla="*/ 789750 h 789750"/>
              <a:gd name="connsiteX6" fmla="*/ 131628 w 4183921"/>
              <a:gd name="connsiteY6" fmla="*/ 789750 h 789750"/>
              <a:gd name="connsiteX7" fmla="*/ 0 w 4183921"/>
              <a:gd name="connsiteY7" fmla="*/ 658122 h 789750"/>
              <a:gd name="connsiteX8" fmla="*/ 0 w 4183921"/>
              <a:gd name="connsiteY8" fmla="*/ 131628 h 7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21" h="789750">
                <a:moveTo>
                  <a:pt x="0" y="131628"/>
                </a:moveTo>
                <a:cubicBezTo>
                  <a:pt x="0" y="58932"/>
                  <a:pt x="58932" y="0"/>
                  <a:pt x="131628" y="0"/>
                </a:cubicBezTo>
                <a:lnTo>
                  <a:pt x="4052293" y="0"/>
                </a:lnTo>
                <a:cubicBezTo>
                  <a:pt x="4124989" y="0"/>
                  <a:pt x="4183921" y="58932"/>
                  <a:pt x="4183921" y="131628"/>
                </a:cubicBezTo>
                <a:lnTo>
                  <a:pt x="4183921" y="658122"/>
                </a:lnTo>
                <a:cubicBezTo>
                  <a:pt x="4183921" y="730818"/>
                  <a:pt x="4124989" y="789750"/>
                  <a:pt x="4052293" y="789750"/>
                </a:cubicBezTo>
                <a:lnTo>
                  <a:pt x="131628" y="789750"/>
                </a:lnTo>
                <a:cubicBezTo>
                  <a:pt x="58932" y="789750"/>
                  <a:pt x="0" y="730818"/>
                  <a:pt x="0" y="658122"/>
                </a:cubicBezTo>
                <a:lnTo>
                  <a:pt x="0" y="131628"/>
                </a:lnTo>
                <a:close/>
              </a:path>
            </a:pathLst>
          </a:custGeom>
        </p:spPr>
        <p:style>
          <a:lnRef idx="3">
            <a:schemeClr val="lt1">
              <a:hueOff val="0"/>
              <a:satOff val="0"/>
              <a:lumOff val="0"/>
              <a:alphaOff val="0"/>
            </a:schemeClr>
          </a:lnRef>
          <a:fillRef idx="1">
            <a:schemeClr val="accent4">
              <a:hueOff val="-5291199"/>
              <a:satOff val="19088"/>
              <a:lumOff val="16862"/>
              <a:alphaOff val="0"/>
            </a:schemeClr>
          </a:fillRef>
          <a:effectRef idx="1">
            <a:schemeClr val="accent4">
              <a:hueOff val="-5291199"/>
              <a:satOff val="19088"/>
              <a:lumOff val="16862"/>
              <a:alphaOff val="0"/>
            </a:schemeClr>
          </a:effectRef>
          <a:fontRef idx="minor">
            <a:schemeClr val="lt1"/>
          </a:fontRef>
        </p:style>
        <p:txBody>
          <a:bodyPr spcFirstLastPara="0" vert="horz" wrap="square" lIns="95702" tIns="95702" rIns="95702" bIns="95702" numCol="1" spcCol="1270" anchor="ctr" anchorCtr="0">
            <a:noAutofit/>
          </a:bodyPr>
          <a:lstStyle/>
          <a:p>
            <a:pPr marL="0" lvl="0" indent="0" algn="l" defTabSz="666750" rtl="0">
              <a:lnSpc>
                <a:spcPct val="90000"/>
              </a:lnSpc>
              <a:spcBef>
                <a:spcPct val="0"/>
              </a:spcBef>
              <a:spcAft>
                <a:spcPct val="35000"/>
              </a:spcAft>
              <a:buNone/>
            </a:pPr>
            <a:r>
              <a:rPr lang="en-US" sz="2400" kern="1200" dirty="0"/>
              <a:t>Magnet.AI for finding similar images</a:t>
            </a:r>
          </a:p>
        </p:txBody>
      </p:sp>
      <p:pic>
        <p:nvPicPr>
          <p:cNvPr id="6" name="Picture 5">
            <a:extLst>
              <a:ext uri="{FF2B5EF4-FFF2-40B4-BE49-F238E27FC236}">
                <a16:creationId xmlns:a16="http://schemas.microsoft.com/office/drawing/2014/main" id="{EC47542B-B607-0862-5293-057385686A26}"/>
              </a:ext>
            </a:extLst>
          </p:cNvPr>
          <p:cNvPicPr>
            <a:picLocks noChangeAspect="1"/>
          </p:cNvPicPr>
          <p:nvPr/>
        </p:nvPicPr>
        <p:blipFill>
          <a:blip r:embed="rId4"/>
          <a:stretch>
            <a:fillRect/>
          </a:stretch>
        </p:blipFill>
        <p:spPr>
          <a:xfrm>
            <a:off x="407508" y="1368444"/>
            <a:ext cx="3469519" cy="5060932"/>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F2910361-7732-0D58-9071-128C3613CDFA}"/>
              </a:ext>
            </a:extLst>
          </p:cNvPr>
          <p:cNvCxnSpPr>
            <a:cxnSpLocks/>
          </p:cNvCxnSpPr>
          <p:nvPr/>
        </p:nvCxnSpPr>
        <p:spPr>
          <a:xfrm>
            <a:off x="4016756" y="3185941"/>
            <a:ext cx="1026101" cy="10649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EF022AE-1779-0084-E77A-7C3FDE96DB14}"/>
              </a:ext>
            </a:extLst>
          </p:cNvPr>
          <p:cNvSpPr/>
          <p:nvPr/>
        </p:nvSpPr>
        <p:spPr>
          <a:xfrm>
            <a:off x="3477412" y="2928191"/>
            <a:ext cx="459383" cy="515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243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E27989-525F-D052-13F1-4AAF16D44BB6}"/>
              </a:ext>
            </a:extLst>
          </p:cNvPr>
          <p:cNvSpPr>
            <a:spLocks noGrp="1"/>
          </p:cNvSpPr>
          <p:nvPr>
            <p:ph type="sldNum" sz="quarter" idx="12"/>
          </p:nvPr>
        </p:nvSpPr>
        <p:spPr/>
        <p:txBody>
          <a:bodyPr/>
          <a:lstStyle/>
          <a:p>
            <a:fld id="{0EBA9DDB-6B4F-E349-9000-1D5D9A9CB687}" type="slidenum">
              <a:rPr lang="en-US" smtClean="0"/>
              <a:pPr/>
              <a:t>84</a:t>
            </a:fld>
            <a:endParaRPr lang="en-US" dirty="0"/>
          </a:p>
        </p:txBody>
      </p:sp>
      <p:sp>
        <p:nvSpPr>
          <p:cNvPr id="4" name="Title 3">
            <a:extLst>
              <a:ext uri="{FF2B5EF4-FFF2-40B4-BE49-F238E27FC236}">
                <a16:creationId xmlns:a16="http://schemas.microsoft.com/office/drawing/2014/main" id="{232233AB-1F73-6043-1F5D-4290548CCF7A}"/>
              </a:ext>
            </a:extLst>
          </p:cNvPr>
          <p:cNvSpPr>
            <a:spLocks noGrp="1"/>
          </p:cNvSpPr>
          <p:nvPr>
            <p:ph type="title"/>
          </p:nvPr>
        </p:nvSpPr>
        <p:spPr/>
        <p:txBody>
          <a:bodyPr/>
          <a:lstStyle/>
          <a:p>
            <a:r>
              <a:rPr lang="en-US" dirty="0"/>
              <a:t>AXIOM: Source Files</a:t>
            </a:r>
          </a:p>
        </p:txBody>
      </p:sp>
      <p:pic>
        <p:nvPicPr>
          <p:cNvPr id="2" name="Picture 1">
            <a:extLst>
              <a:ext uri="{FF2B5EF4-FFF2-40B4-BE49-F238E27FC236}">
                <a16:creationId xmlns:a16="http://schemas.microsoft.com/office/drawing/2014/main" id="{14F54BE7-65EF-CAC8-334D-A52D1589ECD1}"/>
              </a:ext>
            </a:extLst>
          </p:cNvPr>
          <p:cNvPicPr>
            <a:picLocks noChangeAspect="1"/>
          </p:cNvPicPr>
          <p:nvPr/>
        </p:nvPicPr>
        <p:blipFill rotWithShape="1">
          <a:blip r:embed="rId3"/>
          <a:srcRect t="12718" r="54039" b="36102"/>
          <a:stretch/>
        </p:blipFill>
        <p:spPr bwMode="auto">
          <a:xfrm>
            <a:off x="276288" y="1382952"/>
            <a:ext cx="4328062" cy="3012138"/>
          </a:xfrm>
          <a:prstGeom prst="rect">
            <a:avLst/>
          </a:prstGeom>
          <a:ln>
            <a:solidFill>
              <a:schemeClr val="tx1"/>
            </a:solidFill>
          </a:ln>
          <a:extLst>
            <a:ext uri="{53640926-AAD7-44D8-BBD7-CCE9431645EC}">
              <a14:shadowObscured xmlns:a14="http://schemas.microsoft.com/office/drawing/2010/main"/>
            </a:ext>
          </a:extLst>
        </p:spPr>
      </p:pic>
      <p:cxnSp>
        <p:nvCxnSpPr>
          <p:cNvPr id="5" name="Straight Arrow Connector 4">
            <a:extLst>
              <a:ext uri="{FF2B5EF4-FFF2-40B4-BE49-F238E27FC236}">
                <a16:creationId xmlns:a16="http://schemas.microsoft.com/office/drawing/2014/main" id="{21EE91CB-0518-ADDC-0BAE-00E5E657D607}"/>
              </a:ext>
            </a:extLst>
          </p:cNvPr>
          <p:cNvCxnSpPr>
            <a:cxnSpLocks/>
          </p:cNvCxnSpPr>
          <p:nvPr/>
        </p:nvCxnSpPr>
        <p:spPr>
          <a:xfrm>
            <a:off x="3910666" y="1232481"/>
            <a:ext cx="369618" cy="294420"/>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Oval 7">
            <a:extLst>
              <a:ext uri="{FF2B5EF4-FFF2-40B4-BE49-F238E27FC236}">
                <a16:creationId xmlns:a16="http://schemas.microsoft.com/office/drawing/2014/main" id="{D0C25D71-11E5-A54F-7D2C-D4B0EB6EBD88}"/>
              </a:ext>
            </a:extLst>
          </p:cNvPr>
          <p:cNvSpPr/>
          <p:nvPr/>
        </p:nvSpPr>
        <p:spPr>
          <a:xfrm>
            <a:off x="4280284" y="1584518"/>
            <a:ext cx="358346" cy="32606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5A98578-9112-7980-D5A2-085FEF595B37}"/>
              </a:ext>
            </a:extLst>
          </p:cNvPr>
          <p:cNvPicPr>
            <a:picLocks noChangeAspect="1"/>
          </p:cNvPicPr>
          <p:nvPr/>
        </p:nvPicPr>
        <p:blipFill rotWithShape="1">
          <a:blip r:embed="rId4"/>
          <a:srcRect l="1644" t="2225" r="3333"/>
          <a:stretch/>
        </p:blipFill>
        <p:spPr>
          <a:xfrm>
            <a:off x="285707" y="4586981"/>
            <a:ext cx="4328062" cy="1925896"/>
          </a:xfrm>
          <a:prstGeom prst="rect">
            <a:avLst/>
          </a:prstGeom>
          <a:ln>
            <a:solidFill>
              <a:schemeClr val="tx1"/>
            </a:solidFill>
          </a:ln>
        </p:spPr>
      </p:pic>
      <p:pic>
        <p:nvPicPr>
          <p:cNvPr id="14" name="Picture 13">
            <a:extLst>
              <a:ext uri="{FF2B5EF4-FFF2-40B4-BE49-F238E27FC236}">
                <a16:creationId xmlns:a16="http://schemas.microsoft.com/office/drawing/2014/main" id="{71E2B69C-C4F2-C2CA-92E2-E75D49CF1911}"/>
              </a:ext>
            </a:extLst>
          </p:cNvPr>
          <p:cNvPicPr>
            <a:picLocks noChangeAspect="1"/>
          </p:cNvPicPr>
          <p:nvPr/>
        </p:nvPicPr>
        <p:blipFill>
          <a:blip r:embed="rId5"/>
          <a:stretch>
            <a:fillRect/>
          </a:stretch>
        </p:blipFill>
        <p:spPr>
          <a:xfrm>
            <a:off x="4817326" y="1134673"/>
            <a:ext cx="6826699" cy="2919876"/>
          </a:xfrm>
          <a:prstGeom prst="rect">
            <a:avLst/>
          </a:prstGeom>
          <a:ln>
            <a:solidFill>
              <a:schemeClr val="tx1"/>
            </a:solidFill>
          </a:ln>
        </p:spPr>
      </p:pic>
      <p:sp>
        <p:nvSpPr>
          <p:cNvPr id="15" name="Rectangle: Rounded Corners 14">
            <a:extLst>
              <a:ext uri="{FF2B5EF4-FFF2-40B4-BE49-F238E27FC236}">
                <a16:creationId xmlns:a16="http://schemas.microsoft.com/office/drawing/2014/main" id="{97336249-962D-2148-E6C6-AFF5D9984BD4}"/>
              </a:ext>
            </a:extLst>
          </p:cNvPr>
          <p:cNvSpPr/>
          <p:nvPr/>
        </p:nvSpPr>
        <p:spPr>
          <a:xfrm>
            <a:off x="9626010" y="3338623"/>
            <a:ext cx="2120378" cy="8933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666256-6729-CCE4-CDA3-ED6AF00B8752}"/>
              </a:ext>
            </a:extLst>
          </p:cNvPr>
          <p:cNvCxnSpPr>
            <a:cxnSpLocks/>
          </p:cNvCxnSpPr>
          <p:nvPr/>
        </p:nvCxnSpPr>
        <p:spPr>
          <a:xfrm>
            <a:off x="8717165" y="2675375"/>
            <a:ext cx="847844" cy="650091"/>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1" name="Picture 20">
            <a:extLst>
              <a:ext uri="{FF2B5EF4-FFF2-40B4-BE49-F238E27FC236}">
                <a16:creationId xmlns:a16="http://schemas.microsoft.com/office/drawing/2014/main" id="{197A15AD-E555-EB2A-3180-ADC5A10F78C3}"/>
              </a:ext>
            </a:extLst>
          </p:cNvPr>
          <p:cNvPicPr>
            <a:picLocks noChangeAspect="1"/>
          </p:cNvPicPr>
          <p:nvPr/>
        </p:nvPicPr>
        <p:blipFill rotWithShape="1">
          <a:blip r:embed="rId6"/>
          <a:srcRect t="4743" r="11534"/>
          <a:stretch/>
        </p:blipFill>
        <p:spPr>
          <a:xfrm>
            <a:off x="4817326" y="4678325"/>
            <a:ext cx="6826700" cy="1834551"/>
          </a:xfrm>
          <a:prstGeom prst="rect">
            <a:avLst/>
          </a:prstGeom>
          <a:ln>
            <a:solidFill>
              <a:schemeClr val="tx1"/>
            </a:solidFill>
          </a:ln>
        </p:spPr>
      </p:pic>
      <p:cxnSp>
        <p:nvCxnSpPr>
          <p:cNvPr id="24" name="Connector: Curved 23">
            <a:extLst>
              <a:ext uri="{FF2B5EF4-FFF2-40B4-BE49-F238E27FC236}">
                <a16:creationId xmlns:a16="http://schemas.microsoft.com/office/drawing/2014/main" id="{A0ADAD4B-EB98-BA65-ED44-61CBAB96AD05}"/>
              </a:ext>
            </a:extLst>
          </p:cNvPr>
          <p:cNvCxnSpPr>
            <a:cxnSpLocks/>
          </p:cNvCxnSpPr>
          <p:nvPr/>
        </p:nvCxnSpPr>
        <p:spPr>
          <a:xfrm rot="10800000" flipV="1">
            <a:off x="6280298" y="3707216"/>
            <a:ext cx="4125432" cy="272867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7630D3-2116-6ABC-417C-D46DF5DD7F52}"/>
              </a:ext>
            </a:extLst>
          </p:cNvPr>
          <p:cNvCxnSpPr>
            <a:cxnSpLocks/>
          </p:cNvCxnSpPr>
          <p:nvPr/>
        </p:nvCxnSpPr>
        <p:spPr>
          <a:xfrm flipV="1">
            <a:off x="8066567" y="5784112"/>
            <a:ext cx="1297173" cy="645264"/>
          </a:xfrm>
          <a:prstGeom prst="straightConnector1">
            <a:avLst/>
          </a:prstGeom>
          <a:ln w="4762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Oval 29">
            <a:extLst>
              <a:ext uri="{FF2B5EF4-FFF2-40B4-BE49-F238E27FC236}">
                <a16:creationId xmlns:a16="http://schemas.microsoft.com/office/drawing/2014/main" id="{841B66E2-E718-CA62-FA35-75EDA4369F6B}"/>
              </a:ext>
            </a:extLst>
          </p:cNvPr>
          <p:cNvSpPr/>
          <p:nvPr/>
        </p:nvSpPr>
        <p:spPr>
          <a:xfrm>
            <a:off x="3272201" y="1014371"/>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31" name="Oval 30">
            <a:extLst>
              <a:ext uri="{FF2B5EF4-FFF2-40B4-BE49-F238E27FC236}">
                <a16:creationId xmlns:a16="http://schemas.microsoft.com/office/drawing/2014/main" id="{7E4FB172-E80A-D8CE-87CD-8CDE213EEF18}"/>
              </a:ext>
            </a:extLst>
          </p:cNvPr>
          <p:cNvSpPr/>
          <p:nvPr/>
        </p:nvSpPr>
        <p:spPr>
          <a:xfrm>
            <a:off x="10579873" y="4541726"/>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p>
        </p:txBody>
      </p:sp>
      <p:sp>
        <p:nvSpPr>
          <p:cNvPr id="32" name="Oval 31">
            <a:extLst>
              <a:ext uri="{FF2B5EF4-FFF2-40B4-BE49-F238E27FC236}">
                <a16:creationId xmlns:a16="http://schemas.microsoft.com/office/drawing/2014/main" id="{DB18A11C-228A-E802-A958-360D304F35A1}"/>
              </a:ext>
            </a:extLst>
          </p:cNvPr>
          <p:cNvSpPr/>
          <p:nvPr/>
        </p:nvSpPr>
        <p:spPr>
          <a:xfrm>
            <a:off x="3272201" y="4541726"/>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p>
        </p:txBody>
      </p:sp>
      <p:sp>
        <p:nvSpPr>
          <p:cNvPr id="33" name="Oval 32">
            <a:extLst>
              <a:ext uri="{FF2B5EF4-FFF2-40B4-BE49-F238E27FC236}">
                <a16:creationId xmlns:a16="http://schemas.microsoft.com/office/drawing/2014/main" id="{7D7B75D5-2197-F88D-0224-38DFF00E6B60}"/>
              </a:ext>
            </a:extLst>
          </p:cNvPr>
          <p:cNvSpPr/>
          <p:nvPr/>
        </p:nvSpPr>
        <p:spPr>
          <a:xfrm>
            <a:off x="10579873" y="959845"/>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p>
        </p:txBody>
      </p:sp>
    </p:spTree>
    <p:extLst>
      <p:ext uri="{BB962C8B-B14F-4D97-AF65-F5344CB8AC3E}">
        <p14:creationId xmlns:p14="http://schemas.microsoft.com/office/powerpoint/2010/main" val="1041037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A8E9F4-8AD9-1AD5-0252-108B46FBEEDC}"/>
              </a:ext>
            </a:extLst>
          </p:cNvPr>
          <p:cNvSpPr>
            <a:spLocks noGrp="1"/>
          </p:cNvSpPr>
          <p:nvPr>
            <p:ph type="sldNum" sz="quarter" idx="12"/>
          </p:nvPr>
        </p:nvSpPr>
        <p:spPr/>
        <p:txBody>
          <a:bodyPr/>
          <a:lstStyle/>
          <a:p>
            <a:fld id="{0EBA9DDB-6B4F-E349-9000-1D5D9A9CB687}" type="slidenum">
              <a:rPr lang="en-US" smtClean="0"/>
              <a:pPr/>
              <a:t>85</a:t>
            </a:fld>
            <a:endParaRPr lang="en-US" dirty="0"/>
          </a:p>
        </p:txBody>
      </p:sp>
      <p:sp>
        <p:nvSpPr>
          <p:cNvPr id="3" name="Title 2">
            <a:extLst>
              <a:ext uri="{FF2B5EF4-FFF2-40B4-BE49-F238E27FC236}">
                <a16:creationId xmlns:a16="http://schemas.microsoft.com/office/drawing/2014/main" id="{D84D8FDF-0DEC-8983-71D2-4E43ADAE3FCF}"/>
              </a:ext>
            </a:extLst>
          </p:cNvPr>
          <p:cNvSpPr>
            <a:spLocks noGrp="1"/>
          </p:cNvSpPr>
          <p:nvPr>
            <p:ph type="title"/>
          </p:nvPr>
        </p:nvSpPr>
        <p:spPr/>
        <p:txBody>
          <a:bodyPr/>
          <a:lstStyle/>
          <a:p>
            <a:r>
              <a:rPr lang="en-US" dirty="0"/>
              <a:t>AXIOM: Keyword Searching (1)</a:t>
            </a:r>
          </a:p>
        </p:txBody>
      </p:sp>
      <p:grpSp>
        <p:nvGrpSpPr>
          <p:cNvPr id="4" name="Group 3">
            <a:extLst>
              <a:ext uri="{FF2B5EF4-FFF2-40B4-BE49-F238E27FC236}">
                <a16:creationId xmlns:a16="http://schemas.microsoft.com/office/drawing/2014/main" id="{CB49FEAC-BDD4-7FD5-B2CD-5BB4D6540D8C}"/>
              </a:ext>
            </a:extLst>
          </p:cNvPr>
          <p:cNvGrpSpPr/>
          <p:nvPr/>
        </p:nvGrpSpPr>
        <p:grpSpPr>
          <a:xfrm>
            <a:off x="532435" y="1235894"/>
            <a:ext cx="4837578" cy="907400"/>
            <a:chOff x="0" y="69968"/>
            <a:chExt cx="3236204" cy="631800"/>
          </a:xfrm>
          <a:solidFill>
            <a:schemeClr val="accent1"/>
          </a:solidFill>
        </p:grpSpPr>
        <p:sp>
          <p:nvSpPr>
            <p:cNvPr id="5" name="Rounded Rectangle 26">
              <a:extLst>
                <a:ext uri="{FF2B5EF4-FFF2-40B4-BE49-F238E27FC236}">
                  <a16:creationId xmlns:a16="http://schemas.microsoft.com/office/drawing/2014/main" id="{F7BB75B0-6350-76E0-E345-F80FA72BC133}"/>
                </a:ext>
              </a:extLst>
            </p:cNvPr>
            <p:cNvSpPr/>
            <p:nvPr/>
          </p:nvSpPr>
          <p:spPr>
            <a:xfrm>
              <a:off x="0" y="69968"/>
              <a:ext cx="3236204" cy="631800"/>
            </a:xfrm>
            <a:prstGeom prst="roundRect">
              <a:avLst/>
            </a:prstGeom>
            <a:grp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dirty="0"/>
            </a:p>
          </p:txBody>
        </p:sp>
        <p:sp>
          <p:nvSpPr>
            <p:cNvPr id="6" name="Rounded Rectangle 4">
              <a:extLst>
                <a:ext uri="{FF2B5EF4-FFF2-40B4-BE49-F238E27FC236}">
                  <a16:creationId xmlns:a16="http://schemas.microsoft.com/office/drawing/2014/main" id="{70DB48A7-5E1D-A06B-4E61-647393FABE75}"/>
                </a:ext>
              </a:extLst>
            </p:cNvPr>
            <p:cNvSpPr txBox="1"/>
            <p:nvPr/>
          </p:nvSpPr>
          <p:spPr>
            <a:xfrm>
              <a:off x="239089" y="186948"/>
              <a:ext cx="2811097" cy="407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r>
                <a:rPr lang="en-US" sz="2400" b="1" dirty="0"/>
                <a:t>How</a:t>
              </a:r>
              <a:r>
                <a:rPr lang="en-US" sz="2400" dirty="0"/>
                <a:t> and </a:t>
              </a:r>
              <a:r>
                <a:rPr lang="en-US" sz="2400" b="1" dirty="0"/>
                <a:t>where</a:t>
              </a:r>
              <a:r>
                <a:rPr lang="en-US" sz="2400" dirty="0"/>
                <a:t> you search in Axiom </a:t>
              </a:r>
              <a:r>
                <a:rPr lang="en-US" sz="2400" b="1" dirty="0"/>
                <a:t>matters</a:t>
              </a:r>
            </a:p>
          </p:txBody>
        </p:sp>
      </p:grpSp>
      <p:pic>
        <p:nvPicPr>
          <p:cNvPr id="7" name="Picture 6">
            <a:extLst>
              <a:ext uri="{FF2B5EF4-FFF2-40B4-BE49-F238E27FC236}">
                <a16:creationId xmlns:a16="http://schemas.microsoft.com/office/drawing/2014/main" id="{6B367F7C-DE18-7265-02D1-F06C68589E16}"/>
              </a:ext>
            </a:extLst>
          </p:cNvPr>
          <p:cNvPicPr>
            <a:picLocks noChangeAspect="1"/>
          </p:cNvPicPr>
          <p:nvPr/>
        </p:nvPicPr>
        <p:blipFill rotWithShape="1">
          <a:blip r:embed="rId3"/>
          <a:srcRect l="144" t="2632" r="79741" b="63142"/>
          <a:stretch/>
        </p:blipFill>
        <p:spPr>
          <a:xfrm>
            <a:off x="428625" y="2216337"/>
            <a:ext cx="2183772" cy="2238169"/>
          </a:xfrm>
          <a:prstGeom prst="rect">
            <a:avLst/>
          </a:prstGeom>
          <a:ln>
            <a:solidFill>
              <a:schemeClr val="tx1"/>
            </a:solidFill>
          </a:ln>
        </p:spPr>
      </p:pic>
      <p:pic>
        <p:nvPicPr>
          <p:cNvPr id="8" name="Picture 7">
            <a:extLst>
              <a:ext uri="{FF2B5EF4-FFF2-40B4-BE49-F238E27FC236}">
                <a16:creationId xmlns:a16="http://schemas.microsoft.com/office/drawing/2014/main" id="{ABEEC7EA-DF76-6BE6-8BB2-0F6DB634F915}"/>
              </a:ext>
            </a:extLst>
          </p:cNvPr>
          <p:cNvPicPr>
            <a:picLocks noChangeAspect="1"/>
          </p:cNvPicPr>
          <p:nvPr/>
        </p:nvPicPr>
        <p:blipFill rotWithShape="1">
          <a:blip r:embed="rId3"/>
          <a:srcRect l="72031" b="88506"/>
          <a:stretch/>
        </p:blipFill>
        <p:spPr>
          <a:xfrm>
            <a:off x="1761587" y="2400395"/>
            <a:ext cx="3036484" cy="751643"/>
          </a:xfrm>
          <a:prstGeom prst="rect">
            <a:avLst/>
          </a:prstGeom>
          <a:ln>
            <a:solidFill>
              <a:schemeClr val="tx1"/>
            </a:solidFill>
          </a:ln>
        </p:spPr>
      </p:pic>
      <p:pic>
        <p:nvPicPr>
          <p:cNvPr id="9" name="Picture 8">
            <a:extLst>
              <a:ext uri="{FF2B5EF4-FFF2-40B4-BE49-F238E27FC236}">
                <a16:creationId xmlns:a16="http://schemas.microsoft.com/office/drawing/2014/main" id="{2C39C963-F908-0E69-6E51-9FB266365502}"/>
              </a:ext>
            </a:extLst>
          </p:cNvPr>
          <p:cNvPicPr>
            <a:picLocks noChangeAspect="1"/>
          </p:cNvPicPr>
          <p:nvPr/>
        </p:nvPicPr>
        <p:blipFill rotWithShape="1">
          <a:blip r:embed="rId4"/>
          <a:srcRect r="18922"/>
          <a:stretch/>
        </p:blipFill>
        <p:spPr>
          <a:xfrm>
            <a:off x="5614387" y="1802029"/>
            <a:ext cx="6148988" cy="1948372"/>
          </a:xfrm>
          <a:prstGeom prst="rect">
            <a:avLst/>
          </a:prstGeom>
          <a:ln>
            <a:solidFill>
              <a:schemeClr val="tx1"/>
            </a:solidFill>
          </a:ln>
        </p:spPr>
      </p:pic>
      <p:pic>
        <p:nvPicPr>
          <p:cNvPr id="10" name="Picture 9">
            <a:extLst>
              <a:ext uri="{FF2B5EF4-FFF2-40B4-BE49-F238E27FC236}">
                <a16:creationId xmlns:a16="http://schemas.microsoft.com/office/drawing/2014/main" id="{B6BB73E3-C7F1-BF62-2479-90919EBAE30C}"/>
              </a:ext>
            </a:extLst>
          </p:cNvPr>
          <p:cNvPicPr>
            <a:picLocks noChangeAspect="1"/>
          </p:cNvPicPr>
          <p:nvPr/>
        </p:nvPicPr>
        <p:blipFill rotWithShape="1">
          <a:blip r:embed="rId5"/>
          <a:srcRect r="21555" b="74682"/>
          <a:stretch/>
        </p:blipFill>
        <p:spPr>
          <a:xfrm>
            <a:off x="1023259" y="4763165"/>
            <a:ext cx="5145949" cy="1374953"/>
          </a:xfrm>
          <a:prstGeom prst="rect">
            <a:avLst/>
          </a:prstGeom>
          <a:ln>
            <a:solidFill>
              <a:schemeClr val="tx1"/>
            </a:solidFill>
          </a:ln>
        </p:spPr>
      </p:pic>
      <p:pic>
        <p:nvPicPr>
          <p:cNvPr id="11" name="Picture 10">
            <a:extLst>
              <a:ext uri="{FF2B5EF4-FFF2-40B4-BE49-F238E27FC236}">
                <a16:creationId xmlns:a16="http://schemas.microsoft.com/office/drawing/2014/main" id="{A4393787-A599-3D3B-CFB9-05CFECCB584E}"/>
              </a:ext>
            </a:extLst>
          </p:cNvPr>
          <p:cNvPicPr>
            <a:picLocks noChangeAspect="1"/>
          </p:cNvPicPr>
          <p:nvPr/>
        </p:nvPicPr>
        <p:blipFill rotWithShape="1">
          <a:blip r:embed="rId6"/>
          <a:srcRect t="995" r="37629" b="1"/>
          <a:stretch/>
        </p:blipFill>
        <p:spPr>
          <a:xfrm>
            <a:off x="6411428" y="4763164"/>
            <a:ext cx="5145954" cy="1374954"/>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EBE16D31-DE98-B87C-7B1A-C5623DBA2215}"/>
              </a:ext>
            </a:extLst>
          </p:cNvPr>
          <p:cNvCxnSpPr>
            <a:cxnSpLocks/>
          </p:cNvCxnSpPr>
          <p:nvPr/>
        </p:nvCxnSpPr>
        <p:spPr>
          <a:xfrm flipH="1">
            <a:off x="3425415" y="2451952"/>
            <a:ext cx="790318" cy="53882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Rounded Corners 12">
            <a:extLst>
              <a:ext uri="{FF2B5EF4-FFF2-40B4-BE49-F238E27FC236}">
                <a16:creationId xmlns:a16="http://schemas.microsoft.com/office/drawing/2014/main" id="{73DCBF3B-3C9B-C36B-F982-CCAB22706D9E}"/>
              </a:ext>
            </a:extLst>
          </p:cNvPr>
          <p:cNvSpPr/>
          <p:nvPr/>
        </p:nvSpPr>
        <p:spPr>
          <a:xfrm>
            <a:off x="9368397" y="2015021"/>
            <a:ext cx="899506" cy="2892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46EB973-800F-763D-C657-24854A433C63}"/>
              </a:ext>
            </a:extLst>
          </p:cNvPr>
          <p:cNvSpPr/>
          <p:nvPr/>
        </p:nvSpPr>
        <p:spPr>
          <a:xfrm>
            <a:off x="3520739" y="5338441"/>
            <a:ext cx="2410815" cy="2129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22E95907-EDB2-2254-097D-63996C564823}"/>
              </a:ext>
            </a:extLst>
          </p:cNvPr>
          <p:cNvCxnSpPr>
            <a:cxnSpLocks/>
          </p:cNvCxnSpPr>
          <p:nvPr/>
        </p:nvCxnSpPr>
        <p:spPr>
          <a:xfrm flipH="1">
            <a:off x="4505169" y="5600785"/>
            <a:ext cx="968832" cy="34225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D5275EDA-6268-2C17-D0CC-E40B0DF008A5}"/>
              </a:ext>
            </a:extLst>
          </p:cNvPr>
          <p:cNvSpPr/>
          <p:nvPr/>
        </p:nvSpPr>
        <p:spPr>
          <a:xfrm>
            <a:off x="10541741" y="4967599"/>
            <a:ext cx="899506" cy="2892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0C5C4381-7E83-ED24-FFF4-DCDC80A4CFB8}"/>
              </a:ext>
            </a:extLst>
          </p:cNvPr>
          <p:cNvSpPr/>
          <p:nvPr/>
        </p:nvSpPr>
        <p:spPr>
          <a:xfrm>
            <a:off x="6458432" y="5697527"/>
            <a:ext cx="1922066" cy="2892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61F79E0-7C7F-71FB-9B22-C01CDE190832}"/>
              </a:ext>
            </a:extLst>
          </p:cNvPr>
          <p:cNvSpPr/>
          <p:nvPr/>
        </p:nvSpPr>
        <p:spPr>
          <a:xfrm>
            <a:off x="2732176" y="3335421"/>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31" name="Oval 30">
            <a:extLst>
              <a:ext uri="{FF2B5EF4-FFF2-40B4-BE49-F238E27FC236}">
                <a16:creationId xmlns:a16="http://schemas.microsoft.com/office/drawing/2014/main" id="{1F8C3B68-A03F-B913-4FE5-476BCB5CAD86}"/>
              </a:ext>
            </a:extLst>
          </p:cNvPr>
          <p:cNvSpPr/>
          <p:nvPr/>
        </p:nvSpPr>
        <p:spPr>
          <a:xfrm>
            <a:off x="9785860" y="3335420"/>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p>
        </p:txBody>
      </p:sp>
      <p:sp>
        <p:nvSpPr>
          <p:cNvPr id="32" name="Oval 31">
            <a:extLst>
              <a:ext uri="{FF2B5EF4-FFF2-40B4-BE49-F238E27FC236}">
                <a16:creationId xmlns:a16="http://schemas.microsoft.com/office/drawing/2014/main" id="{46F1E6F3-C7CD-1BE6-E3D3-F25ABB2062DC}"/>
              </a:ext>
            </a:extLst>
          </p:cNvPr>
          <p:cNvSpPr/>
          <p:nvPr/>
        </p:nvSpPr>
        <p:spPr>
          <a:xfrm>
            <a:off x="2705671" y="5770922"/>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p>
        </p:txBody>
      </p:sp>
      <p:sp>
        <p:nvSpPr>
          <p:cNvPr id="33" name="Oval 32">
            <a:extLst>
              <a:ext uri="{FF2B5EF4-FFF2-40B4-BE49-F238E27FC236}">
                <a16:creationId xmlns:a16="http://schemas.microsoft.com/office/drawing/2014/main" id="{291A9564-958F-97C1-CDB2-8DDE13ADC47C}"/>
              </a:ext>
            </a:extLst>
          </p:cNvPr>
          <p:cNvSpPr/>
          <p:nvPr/>
        </p:nvSpPr>
        <p:spPr>
          <a:xfrm>
            <a:off x="9785860" y="5778637"/>
            <a:ext cx="574158" cy="545271"/>
          </a:xfrm>
          <a:prstGeom prst="ellipse">
            <a:avLst/>
          </a:prstGeom>
          <a:solidFill>
            <a:srgbClr val="045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p>
        </p:txBody>
      </p:sp>
    </p:spTree>
    <p:extLst>
      <p:ext uri="{BB962C8B-B14F-4D97-AF65-F5344CB8AC3E}">
        <p14:creationId xmlns:p14="http://schemas.microsoft.com/office/powerpoint/2010/main" val="4112365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A0E27-A42C-0589-D3A3-C327AAB87CBA}"/>
              </a:ext>
            </a:extLst>
          </p:cNvPr>
          <p:cNvSpPr>
            <a:spLocks noGrp="1"/>
          </p:cNvSpPr>
          <p:nvPr>
            <p:ph type="sldNum" sz="quarter" idx="12"/>
          </p:nvPr>
        </p:nvSpPr>
        <p:spPr/>
        <p:txBody>
          <a:bodyPr/>
          <a:lstStyle/>
          <a:p>
            <a:fld id="{0EBA9DDB-6B4F-E349-9000-1D5D9A9CB687}" type="slidenum">
              <a:rPr lang="en-US" smtClean="0"/>
              <a:pPr/>
              <a:t>86</a:t>
            </a:fld>
            <a:endParaRPr lang="en-US" dirty="0"/>
          </a:p>
        </p:txBody>
      </p:sp>
      <p:sp>
        <p:nvSpPr>
          <p:cNvPr id="3" name="Title 2">
            <a:extLst>
              <a:ext uri="{FF2B5EF4-FFF2-40B4-BE49-F238E27FC236}">
                <a16:creationId xmlns:a16="http://schemas.microsoft.com/office/drawing/2014/main" id="{C93658F4-4598-6381-72E2-7AA5DA07519F}"/>
              </a:ext>
            </a:extLst>
          </p:cNvPr>
          <p:cNvSpPr>
            <a:spLocks noGrp="1"/>
          </p:cNvSpPr>
          <p:nvPr>
            <p:ph type="title"/>
          </p:nvPr>
        </p:nvSpPr>
        <p:spPr/>
        <p:txBody>
          <a:bodyPr/>
          <a:lstStyle/>
          <a:p>
            <a:r>
              <a:rPr lang="en-US" dirty="0"/>
              <a:t>AXIOM: Keyword Searching (2)</a:t>
            </a:r>
          </a:p>
        </p:txBody>
      </p:sp>
      <p:pic>
        <p:nvPicPr>
          <p:cNvPr id="4" name="Picture 3">
            <a:extLst>
              <a:ext uri="{FF2B5EF4-FFF2-40B4-BE49-F238E27FC236}">
                <a16:creationId xmlns:a16="http://schemas.microsoft.com/office/drawing/2014/main" id="{D7709D0A-0E97-4C05-D2C7-90F6654120EE}"/>
              </a:ext>
            </a:extLst>
          </p:cNvPr>
          <p:cNvPicPr>
            <a:picLocks noChangeAspect="1"/>
          </p:cNvPicPr>
          <p:nvPr/>
        </p:nvPicPr>
        <p:blipFill>
          <a:blip r:embed="rId3"/>
          <a:stretch>
            <a:fillRect/>
          </a:stretch>
        </p:blipFill>
        <p:spPr>
          <a:xfrm>
            <a:off x="7533938" y="1348695"/>
            <a:ext cx="3474704" cy="4526721"/>
          </a:xfrm>
          <a:prstGeom prst="rect">
            <a:avLst/>
          </a:prstGeom>
          <a:ln>
            <a:solidFill>
              <a:schemeClr val="tx1"/>
            </a:solidFill>
          </a:ln>
        </p:spPr>
      </p:pic>
      <p:pic>
        <p:nvPicPr>
          <p:cNvPr id="5" name="Content Placeholder 6">
            <a:extLst>
              <a:ext uri="{FF2B5EF4-FFF2-40B4-BE49-F238E27FC236}">
                <a16:creationId xmlns:a16="http://schemas.microsoft.com/office/drawing/2014/main" id="{F4EEE0BE-914E-FA46-248E-23AF21A8EDE0}"/>
              </a:ext>
            </a:extLst>
          </p:cNvPr>
          <p:cNvPicPr>
            <a:picLocks noChangeAspect="1"/>
          </p:cNvPicPr>
          <p:nvPr/>
        </p:nvPicPr>
        <p:blipFill>
          <a:blip r:embed="rId4"/>
          <a:stretch>
            <a:fillRect/>
          </a:stretch>
        </p:blipFill>
        <p:spPr>
          <a:xfrm>
            <a:off x="6199577" y="5037611"/>
            <a:ext cx="5106797" cy="1654134"/>
          </a:xfrm>
          <a:prstGeom prst="rect">
            <a:avLst/>
          </a:prstGeom>
          <a:ln>
            <a:solidFill>
              <a:schemeClr val="tx1"/>
            </a:solidFill>
          </a:ln>
        </p:spPr>
      </p:pic>
      <p:pic>
        <p:nvPicPr>
          <p:cNvPr id="6" name="Picture 5">
            <a:extLst>
              <a:ext uri="{FF2B5EF4-FFF2-40B4-BE49-F238E27FC236}">
                <a16:creationId xmlns:a16="http://schemas.microsoft.com/office/drawing/2014/main" id="{AEF25E1F-149C-85D0-94AA-E8701D156DDB}"/>
              </a:ext>
            </a:extLst>
          </p:cNvPr>
          <p:cNvPicPr>
            <a:picLocks noChangeAspect="1"/>
          </p:cNvPicPr>
          <p:nvPr/>
        </p:nvPicPr>
        <p:blipFill>
          <a:blip r:embed="rId5"/>
          <a:stretch>
            <a:fillRect/>
          </a:stretch>
        </p:blipFill>
        <p:spPr>
          <a:xfrm>
            <a:off x="973917" y="1348695"/>
            <a:ext cx="3379888" cy="4394117"/>
          </a:xfrm>
          <a:prstGeom prst="rect">
            <a:avLst/>
          </a:prstGeom>
          <a:ln>
            <a:solidFill>
              <a:schemeClr val="tx1"/>
            </a:solidFill>
          </a:ln>
        </p:spPr>
      </p:pic>
      <p:pic>
        <p:nvPicPr>
          <p:cNvPr id="7" name="Picture 6">
            <a:extLst>
              <a:ext uri="{FF2B5EF4-FFF2-40B4-BE49-F238E27FC236}">
                <a16:creationId xmlns:a16="http://schemas.microsoft.com/office/drawing/2014/main" id="{1A670F5D-9980-FB0F-8FCA-A058A6D67222}"/>
              </a:ext>
            </a:extLst>
          </p:cNvPr>
          <p:cNvPicPr>
            <a:picLocks noChangeAspect="1"/>
          </p:cNvPicPr>
          <p:nvPr/>
        </p:nvPicPr>
        <p:blipFill>
          <a:blip r:embed="rId6"/>
          <a:stretch>
            <a:fillRect/>
          </a:stretch>
        </p:blipFill>
        <p:spPr>
          <a:xfrm>
            <a:off x="885627" y="5037611"/>
            <a:ext cx="4934259" cy="1410401"/>
          </a:xfrm>
          <a:prstGeom prst="rect">
            <a:avLst/>
          </a:prstGeom>
          <a:ln>
            <a:solidFill>
              <a:schemeClr val="tx1"/>
            </a:solidFill>
          </a:ln>
        </p:spPr>
      </p:pic>
      <p:grpSp>
        <p:nvGrpSpPr>
          <p:cNvPr id="8" name="Group 7">
            <a:extLst>
              <a:ext uri="{FF2B5EF4-FFF2-40B4-BE49-F238E27FC236}">
                <a16:creationId xmlns:a16="http://schemas.microsoft.com/office/drawing/2014/main" id="{5F4DD621-4FE5-C37E-4772-E32D726B89BA}"/>
              </a:ext>
            </a:extLst>
          </p:cNvPr>
          <p:cNvGrpSpPr/>
          <p:nvPr/>
        </p:nvGrpSpPr>
        <p:grpSpPr>
          <a:xfrm>
            <a:off x="4442095" y="1519113"/>
            <a:ext cx="2872069" cy="1262754"/>
            <a:chOff x="0" y="69968"/>
            <a:chExt cx="3236204" cy="631800"/>
          </a:xfrm>
        </p:grpSpPr>
        <p:sp>
          <p:nvSpPr>
            <p:cNvPr id="9" name="Rounded Rectangle 22">
              <a:extLst>
                <a:ext uri="{FF2B5EF4-FFF2-40B4-BE49-F238E27FC236}">
                  <a16:creationId xmlns:a16="http://schemas.microsoft.com/office/drawing/2014/main" id="{609D8722-AEE0-5C37-F401-A226DEEFD6DB}"/>
                </a:ext>
              </a:extLst>
            </p:cNvPr>
            <p:cNvSpPr/>
            <p:nvPr/>
          </p:nvSpPr>
          <p:spPr>
            <a:xfrm>
              <a:off x="0" y="69968"/>
              <a:ext cx="3236204" cy="631800"/>
            </a:xfrm>
            <a:prstGeom prst="roundRect">
              <a:avLst/>
            </a:prstGeom>
            <a:solidFill>
              <a:schemeClr val="accent1"/>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10" name="Rounded Rectangle 4">
              <a:extLst>
                <a:ext uri="{FF2B5EF4-FFF2-40B4-BE49-F238E27FC236}">
                  <a16:creationId xmlns:a16="http://schemas.microsoft.com/office/drawing/2014/main" id="{928F6A4C-A932-29BD-9CFE-3C2E25AA5715}"/>
                </a:ext>
              </a:extLst>
            </p:cNvPr>
            <p:cNvSpPr txBox="1"/>
            <p:nvPr/>
          </p:nvSpPr>
          <p:spPr>
            <a:xfrm>
              <a:off x="239089" y="186948"/>
              <a:ext cx="2811097" cy="407000"/>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a:r>
                <a:rPr lang="en-US" sz="2400" dirty="0"/>
                <a:t>Logical Searching</a:t>
              </a:r>
            </a:p>
          </p:txBody>
        </p:sp>
      </p:grpSp>
      <p:grpSp>
        <p:nvGrpSpPr>
          <p:cNvPr id="11" name="Group 10">
            <a:extLst>
              <a:ext uri="{FF2B5EF4-FFF2-40B4-BE49-F238E27FC236}">
                <a16:creationId xmlns:a16="http://schemas.microsoft.com/office/drawing/2014/main" id="{FD0E06BC-7A54-59DE-0700-0F428509D86C}"/>
              </a:ext>
            </a:extLst>
          </p:cNvPr>
          <p:cNvGrpSpPr/>
          <p:nvPr/>
        </p:nvGrpSpPr>
        <p:grpSpPr>
          <a:xfrm>
            <a:off x="4442095" y="3050067"/>
            <a:ext cx="2872069" cy="1571581"/>
            <a:chOff x="0" y="69968"/>
            <a:chExt cx="3236204" cy="631800"/>
          </a:xfrm>
          <a:solidFill>
            <a:schemeClr val="accent1">
              <a:lumMod val="90000"/>
              <a:lumOff val="10000"/>
            </a:schemeClr>
          </a:solidFill>
        </p:grpSpPr>
        <p:sp>
          <p:nvSpPr>
            <p:cNvPr id="12" name="Rounded Rectangle 26">
              <a:extLst>
                <a:ext uri="{FF2B5EF4-FFF2-40B4-BE49-F238E27FC236}">
                  <a16:creationId xmlns:a16="http://schemas.microsoft.com/office/drawing/2014/main" id="{B7CBBF88-0F81-0BD4-53D4-FD11B1A07712}"/>
                </a:ext>
              </a:extLst>
            </p:cNvPr>
            <p:cNvSpPr/>
            <p:nvPr/>
          </p:nvSpPr>
          <p:spPr>
            <a:xfrm>
              <a:off x="0" y="69968"/>
              <a:ext cx="3236204" cy="631800"/>
            </a:xfrm>
            <a:prstGeom prst="roundRect">
              <a:avLst/>
            </a:prstGeom>
            <a:grp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13" name="Rounded Rectangle 4">
              <a:extLst>
                <a:ext uri="{FF2B5EF4-FFF2-40B4-BE49-F238E27FC236}">
                  <a16:creationId xmlns:a16="http://schemas.microsoft.com/office/drawing/2014/main" id="{605CE89B-C02E-5EE1-037A-486EFB01288A}"/>
                </a:ext>
              </a:extLst>
            </p:cNvPr>
            <p:cNvSpPr txBox="1"/>
            <p:nvPr/>
          </p:nvSpPr>
          <p:spPr>
            <a:xfrm>
              <a:off x="239089" y="186948"/>
              <a:ext cx="2811097" cy="407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a:r>
                <a:rPr lang="en-US" sz="2400" dirty="0"/>
                <a:t>Advanced Searches</a:t>
              </a:r>
            </a:p>
            <a:p>
              <a:pPr algn="ctr"/>
              <a:endParaRPr lang="en-US" sz="2400" dirty="0"/>
            </a:p>
            <a:p>
              <a:pPr algn="ctr"/>
              <a:r>
                <a:rPr lang="en-US" sz="2400" dirty="0"/>
                <a:t>AND vs. OR</a:t>
              </a:r>
            </a:p>
          </p:txBody>
        </p:sp>
      </p:grpSp>
    </p:spTree>
    <p:extLst>
      <p:ext uri="{BB962C8B-B14F-4D97-AF65-F5344CB8AC3E}">
        <p14:creationId xmlns:p14="http://schemas.microsoft.com/office/powerpoint/2010/main" val="897627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52379C-EEF4-91C4-7955-20FE22C675A2}"/>
              </a:ext>
            </a:extLst>
          </p:cNvPr>
          <p:cNvSpPr>
            <a:spLocks noGrp="1"/>
          </p:cNvSpPr>
          <p:nvPr>
            <p:ph type="sldNum" sz="quarter" idx="12"/>
          </p:nvPr>
        </p:nvSpPr>
        <p:spPr/>
        <p:txBody>
          <a:bodyPr/>
          <a:lstStyle/>
          <a:p>
            <a:fld id="{0EBA9DDB-6B4F-E349-9000-1D5D9A9CB687}" type="slidenum">
              <a:rPr lang="en-US" smtClean="0"/>
              <a:pPr/>
              <a:t>87</a:t>
            </a:fld>
            <a:endParaRPr lang="en-US" dirty="0"/>
          </a:p>
        </p:txBody>
      </p:sp>
      <p:sp>
        <p:nvSpPr>
          <p:cNvPr id="3" name="Title 2">
            <a:extLst>
              <a:ext uri="{FF2B5EF4-FFF2-40B4-BE49-F238E27FC236}">
                <a16:creationId xmlns:a16="http://schemas.microsoft.com/office/drawing/2014/main" id="{B0751AF6-E333-F8AD-BC2B-F01C1ED75D9D}"/>
              </a:ext>
            </a:extLst>
          </p:cNvPr>
          <p:cNvSpPr>
            <a:spLocks noGrp="1"/>
          </p:cNvSpPr>
          <p:nvPr>
            <p:ph type="title"/>
          </p:nvPr>
        </p:nvSpPr>
        <p:spPr/>
        <p:txBody>
          <a:bodyPr/>
          <a:lstStyle/>
          <a:p>
            <a:r>
              <a:rPr lang="en-US" dirty="0"/>
              <a:t>AXIOM: Keyword Searching (3)</a:t>
            </a:r>
          </a:p>
        </p:txBody>
      </p:sp>
      <p:grpSp>
        <p:nvGrpSpPr>
          <p:cNvPr id="4" name="Group 3">
            <a:extLst>
              <a:ext uri="{FF2B5EF4-FFF2-40B4-BE49-F238E27FC236}">
                <a16:creationId xmlns:a16="http://schemas.microsoft.com/office/drawing/2014/main" id="{2B6E3ACF-78C0-66DE-7DC3-08DE527A5C3F}"/>
              </a:ext>
            </a:extLst>
          </p:cNvPr>
          <p:cNvGrpSpPr/>
          <p:nvPr/>
        </p:nvGrpSpPr>
        <p:grpSpPr>
          <a:xfrm>
            <a:off x="150471" y="1313379"/>
            <a:ext cx="3131757" cy="2573869"/>
            <a:chOff x="643173" y="1313379"/>
            <a:chExt cx="2639055" cy="2573869"/>
          </a:xfrm>
        </p:grpSpPr>
        <p:sp>
          <p:nvSpPr>
            <p:cNvPr id="19" name="Rounded Rectangle 7">
              <a:extLst>
                <a:ext uri="{FF2B5EF4-FFF2-40B4-BE49-F238E27FC236}">
                  <a16:creationId xmlns:a16="http://schemas.microsoft.com/office/drawing/2014/main" id="{6B46050F-5748-A439-80A4-004984DC3BBB}"/>
                </a:ext>
              </a:extLst>
            </p:cNvPr>
            <p:cNvSpPr/>
            <p:nvPr/>
          </p:nvSpPr>
          <p:spPr>
            <a:xfrm>
              <a:off x="643173" y="1313379"/>
              <a:ext cx="2639055" cy="946174"/>
            </a:xfrm>
            <a:prstGeom prst="roundRect">
              <a:avLst/>
            </a:prstGeom>
            <a:solidFill>
              <a:schemeClr val="accent1">
                <a:lumMod val="90000"/>
                <a:lumOff val="10000"/>
              </a:schemeClr>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20" name="Rounded Rectangle 4">
              <a:extLst>
                <a:ext uri="{FF2B5EF4-FFF2-40B4-BE49-F238E27FC236}">
                  <a16:creationId xmlns:a16="http://schemas.microsoft.com/office/drawing/2014/main" id="{6A8E7825-C49C-7B52-DA6D-42A415C6232F}"/>
                </a:ext>
              </a:extLst>
            </p:cNvPr>
            <p:cNvSpPr txBox="1"/>
            <p:nvPr/>
          </p:nvSpPr>
          <p:spPr>
            <a:xfrm>
              <a:off x="668324" y="1359568"/>
              <a:ext cx="2588753" cy="853797"/>
            </a:xfrm>
            <a:prstGeom prst="rect">
              <a:avLst/>
            </a:prstGeom>
            <a:solidFill>
              <a:schemeClr val="accent1">
                <a:lumMod val="90000"/>
                <a:lumOff val="10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2400" kern="1200" dirty="0"/>
                <a:t>Add ke</a:t>
              </a:r>
              <a:r>
                <a:rPr lang="en-US" sz="2400" dirty="0"/>
                <a:t>ywords during Axiom Process Stage</a:t>
              </a:r>
              <a:endParaRPr lang="en-US" sz="2400" kern="1200" dirty="0"/>
            </a:p>
          </p:txBody>
        </p:sp>
        <p:grpSp>
          <p:nvGrpSpPr>
            <p:cNvPr id="21" name="Group 20">
              <a:extLst>
                <a:ext uri="{FF2B5EF4-FFF2-40B4-BE49-F238E27FC236}">
                  <a16:creationId xmlns:a16="http://schemas.microsoft.com/office/drawing/2014/main" id="{04852256-E9B2-6224-F26B-04A81ED419DD}"/>
                </a:ext>
              </a:extLst>
            </p:cNvPr>
            <p:cNvGrpSpPr/>
            <p:nvPr/>
          </p:nvGrpSpPr>
          <p:grpSpPr>
            <a:xfrm>
              <a:off x="643173" y="2876356"/>
              <a:ext cx="2574465" cy="1010892"/>
              <a:chOff x="0" y="69968"/>
              <a:chExt cx="3236204" cy="631800"/>
            </a:xfrm>
            <a:solidFill>
              <a:schemeClr val="accent1">
                <a:lumMod val="50000"/>
                <a:lumOff val="50000"/>
              </a:schemeClr>
            </a:solidFill>
          </p:grpSpPr>
          <p:sp>
            <p:nvSpPr>
              <p:cNvPr id="22" name="Rounded Rectangle 10">
                <a:extLst>
                  <a:ext uri="{FF2B5EF4-FFF2-40B4-BE49-F238E27FC236}">
                    <a16:creationId xmlns:a16="http://schemas.microsoft.com/office/drawing/2014/main" id="{43B8E46B-D584-A20F-BABC-A9B434082E3C}"/>
                  </a:ext>
                </a:extLst>
              </p:cNvPr>
              <p:cNvSpPr/>
              <p:nvPr/>
            </p:nvSpPr>
            <p:spPr>
              <a:xfrm>
                <a:off x="0" y="69968"/>
                <a:ext cx="3236204" cy="631800"/>
              </a:xfrm>
              <a:prstGeom prst="roundRect">
                <a:avLst/>
              </a:prstGeom>
              <a:grp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23" name="Rounded Rectangle 4">
                <a:extLst>
                  <a:ext uri="{FF2B5EF4-FFF2-40B4-BE49-F238E27FC236}">
                    <a16:creationId xmlns:a16="http://schemas.microsoft.com/office/drawing/2014/main" id="{E25F00C9-F773-5C17-EF7E-1FF3BEC2E14F}"/>
                  </a:ext>
                </a:extLst>
              </p:cNvPr>
              <p:cNvSpPr txBox="1"/>
              <p:nvPr/>
            </p:nvSpPr>
            <p:spPr>
              <a:xfrm>
                <a:off x="30842" y="100810"/>
                <a:ext cx="3174520" cy="5701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2400" kern="1200" dirty="0"/>
                  <a:t>Keyword Search in Axiom Examine</a:t>
                </a:r>
              </a:p>
            </p:txBody>
          </p:sp>
        </p:grpSp>
      </p:grpSp>
      <p:pic>
        <p:nvPicPr>
          <p:cNvPr id="24" name="Picture 23">
            <a:extLst>
              <a:ext uri="{FF2B5EF4-FFF2-40B4-BE49-F238E27FC236}">
                <a16:creationId xmlns:a16="http://schemas.microsoft.com/office/drawing/2014/main" id="{2AA575F6-4E09-1E3C-0920-067DA35D368D}"/>
              </a:ext>
            </a:extLst>
          </p:cNvPr>
          <p:cNvPicPr>
            <a:picLocks noChangeAspect="1"/>
          </p:cNvPicPr>
          <p:nvPr/>
        </p:nvPicPr>
        <p:blipFill>
          <a:blip r:embed="rId3"/>
          <a:stretch>
            <a:fillRect/>
          </a:stretch>
        </p:blipFill>
        <p:spPr>
          <a:xfrm>
            <a:off x="7662438" y="2925705"/>
            <a:ext cx="3886391" cy="2531361"/>
          </a:xfrm>
          <a:prstGeom prst="rect">
            <a:avLst/>
          </a:prstGeom>
          <a:ln>
            <a:solidFill>
              <a:schemeClr val="tx1"/>
            </a:solidFill>
          </a:ln>
        </p:spPr>
      </p:pic>
      <p:pic>
        <p:nvPicPr>
          <p:cNvPr id="25" name="Picture 24">
            <a:extLst>
              <a:ext uri="{FF2B5EF4-FFF2-40B4-BE49-F238E27FC236}">
                <a16:creationId xmlns:a16="http://schemas.microsoft.com/office/drawing/2014/main" id="{EF8F217A-3C2B-E339-4DAF-52E899988A72}"/>
              </a:ext>
            </a:extLst>
          </p:cNvPr>
          <p:cNvPicPr>
            <a:picLocks noChangeAspect="1"/>
          </p:cNvPicPr>
          <p:nvPr/>
        </p:nvPicPr>
        <p:blipFill>
          <a:blip r:embed="rId4"/>
          <a:stretch>
            <a:fillRect/>
          </a:stretch>
        </p:blipFill>
        <p:spPr>
          <a:xfrm>
            <a:off x="3619265" y="2925704"/>
            <a:ext cx="3876033" cy="2522075"/>
          </a:xfrm>
          <a:prstGeom prst="rect">
            <a:avLst/>
          </a:prstGeom>
          <a:ln>
            <a:solidFill>
              <a:schemeClr val="tx1"/>
            </a:solidFill>
          </a:ln>
        </p:spPr>
      </p:pic>
      <p:pic>
        <p:nvPicPr>
          <p:cNvPr id="26" name="Picture 25">
            <a:extLst>
              <a:ext uri="{FF2B5EF4-FFF2-40B4-BE49-F238E27FC236}">
                <a16:creationId xmlns:a16="http://schemas.microsoft.com/office/drawing/2014/main" id="{21F6EF13-F565-52E0-564B-44A6DAD106DC}"/>
              </a:ext>
            </a:extLst>
          </p:cNvPr>
          <p:cNvPicPr>
            <a:picLocks noChangeAspect="1"/>
          </p:cNvPicPr>
          <p:nvPr/>
        </p:nvPicPr>
        <p:blipFill rotWithShape="1">
          <a:blip r:embed="rId5"/>
          <a:srcRect r="6704"/>
          <a:stretch/>
        </p:blipFill>
        <p:spPr>
          <a:xfrm>
            <a:off x="4699316" y="1313379"/>
            <a:ext cx="5450031" cy="1286220"/>
          </a:xfrm>
          <a:prstGeom prst="rect">
            <a:avLst/>
          </a:prstGeom>
          <a:ln>
            <a:solidFill>
              <a:schemeClr val="tx1"/>
            </a:solidFill>
          </a:ln>
        </p:spPr>
      </p:pic>
      <p:pic>
        <p:nvPicPr>
          <p:cNvPr id="27" name="Picture 26">
            <a:extLst>
              <a:ext uri="{FF2B5EF4-FFF2-40B4-BE49-F238E27FC236}">
                <a16:creationId xmlns:a16="http://schemas.microsoft.com/office/drawing/2014/main" id="{E9DD9C2A-0B2B-A2C3-9C84-EE1461A60D26}"/>
              </a:ext>
            </a:extLst>
          </p:cNvPr>
          <p:cNvPicPr>
            <a:picLocks noChangeAspect="1"/>
          </p:cNvPicPr>
          <p:nvPr/>
        </p:nvPicPr>
        <p:blipFill>
          <a:blip r:embed="rId6"/>
          <a:stretch>
            <a:fillRect/>
          </a:stretch>
        </p:blipFill>
        <p:spPr>
          <a:xfrm>
            <a:off x="5557282" y="4186742"/>
            <a:ext cx="3809547" cy="2477294"/>
          </a:xfrm>
          <a:prstGeom prst="rect">
            <a:avLst/>
          </a:prstGeom>
          <a:ln>
            <a:solidFill>
              <a:schemeClr val="tx1"/>
            </a:solidFill>
          </a:ln>
        </p:spPr>
      </p:pic>
      <p:sp>
        <p:nvSpPr>
          <p:cNvPr id="28" name="Right Arrow 24">
            <a:extLst>
              <a:ext uri="{FF2B5EF4-FFF2-40B4-BE49-F238E27FC236}">
                <a16:creationId xmlns:a16="http://schemas.microsoft.com/office/drawing/2014/main" id="{80931C66-AE28-6C1E-87FD-CCD643BE9FA5}"/>
              </a:ext>
            </a:extLst>
          </p:cNvPr>
          <p:cNvSpPr/>
          <p:nvPr/>
        </p:nvSpPr>
        <p:spPr>
          <a:xfrm>
            <a:off x="3450746" y="1525799"/>
            <a:ext cx="1080051" cy="430689"/>
          </a:xfrm>
          <a:prstGeom prst="rightArrow">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5">
            <a:extLst>
              <a:ext uri="{FF2B5EF4-FFF2-40B4-BE49-F238E27FC236}">
                <a16:creationId xmlns:a16="http://schemas.microsoft.com/office/drawing/2014/main" id="{90692201-2D19-4C7A-AEA3-B003304C838B}"/>
              </a:ext>
            </a:extLst>
          </p:cNvPr>
          <p:cNvSpPr/>
          <p:nvPr/>
        </p:nvSpPr>
        <p:spPr>
          <a:xfrm>
            <a:off x="2779321" y="3915033"/>
            <a:ext cx="1080051" cy="430689"/>
          </a:xfrm>
          <a:prstGeom prst="rightArrow">
            <a:avLst/>
          </a:prstGeom>
          <a:solidFill>
            <a:schemeClr val="tx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340A67E-445B-A9AE-7F7A-FAAC912781F5}"/>
              </a:ext>
            </a:extLst>
          </p:cNvPr>
          <p:cNvSpPr txBox="1"/>
          <p:nvPr/>
        </p:nvSpPr>
        <p:spPr>
          <a:xfrm>
            <a:off x="0" y="4374648"/>
            <a:ext cx="5390141" cy="24622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dirty="0"/>
              <a:t>Initiate Keyword searches in the Process stage (Axiom Process) or the Examination stage (Axiom Examine)</a:t>
            </a:r>
          </a:p>
          <a:p>
            <a:pPr marL="285750" indent="-285750">
              <a:buFont typeface="Arial" panose="020B0604020202020204" pitchFamily="34" charset="0"/>
              <a:buChar char="•"/>
            </a:pPr>
            <a:r>
              <a:rPr lang="en-US" sz="2200" dirty="0"/>
              <a:t>Choose between </a:t>
            </a:r>
            <a:r>
              <a:rPr lang="en-US" sz="2200" b="1" dirty="0"/>
              <a:t>Artifacts</a:t>
            </a:r>
            <a:r>
              <a:rPr lang="en-US" sz="2200" b="1" dirty="0">
                <a:solidFill>
                  <a:schemeClr val="accent1">
                    <a:lumMod val="90000"/>
                    <a:lumOff val="10000"/>
                  </a:schemeClr>
                </a:solidFill>
              </a:rPr>
              <a:t> (items parsed by Axiom) </a:t>
            </a:r>
            <a:r>
              <a:rPr lang="en-US" sz="2200" dirty="0"/>
              <a:t>and </a:t>
            </a:r>
            <a:r>
              <a:rPr lang="en-US" sz="2200" b="1" dirty="0"/>
              <a:t>All Content </a:t>
            </a:r>
            <a:r>
              <a:rPr lang="en-US" sz="2200" b="1" dirty="0">
                <a:solidFill>
                  <a:schemeClr val="accent1">
                    <a:lumMod val="50000"/>
                    <a:lumOff val="50000"/>
                  </a:schemeClr>
                </a:solidFill>
              </a:rPr>
              <a:t>(a full physical index of all words across the entire image) </a:t>
            </a:r>
            <a:r>
              <a:rPr lang="en-US" sz="2200" dirty="0">
                <a:solidFill>
                  <a:schemeClr val="accent1">
                    <a:lumMod val="50000"/>
                    <a:lumOff val="50000"/>
                  </a:schemeClr>
                </a:solidFill>
              </a:rPr>
              <a:t> </a:t>
            </a:r>
            <a:r>
              <a:rPr lang="en-US" sz="2200" dirty="0"/>
              <a:t>searches</a:t>
            </a:r>
          </a:p>
        </p:txBody>
      </p:sp>
    </p:spTree>
    <p:extLst>
      <p:ext uri="{BB962C8B-B14F-4D97-AF65-F5344CB8AC3E}">
        <p14:creationId xmlns:p14="http://schemas.microsoft.com/office/powerpoint/2010/main" val="1251112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1AAA0-F894-2F90-7639-3F5CF774B3AE}"/>
              </a:ext>
            </a:extLst>
          </p:cNvPr>
          <p:cNvSpPr>
            <a:spLocks noGrp="1"/>
          </p:cNvSpPr>
          <p:nvPr>
            <p:ph type="title"/>
          </p:nvPr>
        </p:nvSpPr>
        <p:spPr>
          <a:xfrm>
            <a:off x="666426" y="2213642"/>
            <a:ext cx="11525574" cy="2061861"/>
          </a:xfrm>
        </p:spPr>
        <p:txBody>
          <a:bodyPr/>
          <a:lstStyle/>
          <a:p>
            <a:r>
              <a:rPr lang="en-US" sz="6000" dirty="0"/>
              <a:t>Familiarization with AXIOM</a:t>
            </a:r>
            <a:endParaRPr lang="en-US" dirty="0"/>
          </a:p>
        </p:txBody>
      </p:sp>
      <p:sp>
        <p:nvSpPr>
          <p:cNvPr id="5" name="Text Placeholder 4">
            <a:extLst>
              <a:ext uri="{FF2B5EF4-FFF2-40B4-BE49-F238E27FC236}">
                <a16:creationId xmlns:a16="http://schemas.microsoft.com/office/drawing/2014/main" id="{2246489B-3645-07E1-2122-AFBB299D0192}"/>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7785147D-8151-E05C-BF5D-463045B5FCE3}"/>
              </a:ext>
            </a:extLst>
          </p:cNvPr>
          <p:cNvSpPr>
            <a:spLocks noGrp="1"/>
          </p:cNvSpPr>
          <p:nvPr>
            <p:ph type="body" sz="quarter" idx="11"/>
          </p:nvPr>
        </p:nvSpPr>
        <p:spPr/>
        <p:txBody>
          <a:bodyPr/>
          <a:lstStyle/>
          <a:p>
            <a:r>
              <a:rPr lang="en-US" dirty="0"/>
              <a:t>Lab 1.3</a:t>
            </a:r>
          </a:p>
        </p:txBody>
      </p:sp>
    </p:spTree>
    <p:extLst>
      <p:ext uri="{BB962C8B-B14F-4D97-AF65-F5344CB8AC3E}">
        <p14:creationId xmlns:p14="http://schemas.microsoft.com/office/powerpoint/2010/main" val="3661395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54AF-182A-DB2C-7D87-07077A5B3F55}"/>
            </a:ext>
          </a:extLst>
        </p:cNvPr>
        <p:cNvGrpSpPr/>
        <p:nvPr/>
      </p:nvGrpSpPr>
      <p:grpSpPr>
        <a:xfrm>
          <a:off x="0" y="0"/>
          <a:ext cx="0" cy="0"/>
          <a:chOff x="0" y="0"/>
          <a:chExt cx="0" cy="0"/>
        </a:xfrm>
      </p:grpSpPr>
      <p:sp>
        <p:nvSpPr>
          <p:cNvPr id="5" name="Arrow: Right 4">
            <a:extLst>
              <a:ext uri="{FF2B5EF4-FFF2-40B4-BE49-F238E27FC236}">
                <a16:creationId xmlns:a16="http://schemas.microsoft.com/office/drawing/2014/main" id="{7E359BEA-2863-006B-FA77-EDBAF6DE6DEF}"/>
              </a:ext>
            </a:extLst>
          </p:cNvPr>
          <p:cNvSpPr/>
          <p:nvPr/>
        </p:nvSpPr>
        <p:spPr>
          <a:xfrm>
            <a:off x="5013707" y="3375911"/>
            <a:ext cx="442043" cy="304800"/>
          </a:xfrm>
          <a:prstGeom prst="rightArrow">
            <a:avLst/>
          </a:prstGeom>
          <a:solidFill>
            <a:srgbClr val="00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3">
            <a:extLst>
              <a:ext uri="{FF2B5EF4-FFF2-40B4-BE49-F238E27FC236}">
                <a16:creationId xmlns:a16="http://schemas.microsoft.com/office/drawing/2014/main" id="{C416709F-A979-F34E-EA7D-28AA03493BD7}"/>
              </a:ext>
              <a:ext uri="{C183D7F6-B498-43B3-948B-1728B52AA6E4}">
                <adec:decorative xmlns:adec="http://schemas.microsoft.com/office/drawing/2017/decorative" val="0"/>
              </a:ext>
            </a:extLst>
          </p:cNvPr>
          <p:cNvSpPr txBox="1">
            <a:spLocks/>
          </p:cNvSpPr>
          <p:nvPr/>
        </p:nvSpPr>
        <p:spPr>
          <a:xfrm>
            <a:off x="11746387" y="0"/>
            <a:ext cx="445613" cy="314683"/>
          </a:xfrm>
          <a:prstGeom prst="rect">
            <a:avLst/>
          </a:prstGeom>
          <a:noFill/>
          <a:ln>
            <a:solidFill>
              <a:schemeClr val="bg1">
                <a:alpha val="0"/>
              </a:schemeClr>
            </a:solidFill>
          </a:ln>
        </p:spPr>
        <p:txBody>
          <a:bodyPr vert="horz" wrap="none" lIns="91440" tIns="72000" rIns="180000" bIns="72000" rtlCol="0" anchor="t">
            <a:spAutoFit/>
          </a:bodyPr>
          <a:lstStyle>
            <a:defPPr>
              <a:defRPr lang="en-US"/>
            </a:defPPr>
            <a:lvl1pPr marL="0" algn="r" defTabSz="914400" rtl="0" eaLnBrk="1" fontAlgn="ctr" latinLnBrk="0" hangingPunct="1">
              <a:defRPr sz="1100" b="0" kern="1200">
                <a:solidFill>
                  <a:srgbClr val="7F7F7F"/>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fld id="{0EBA9DDB-6B4F-E349-9000-1D5D9A9CB687}" type="slidenum">
              <a:rPr lang="en-US" smtClean="0"/>
              <a:pPr/>
              <a:t>89</a:t>
            </a:fld>
            <a:endParaRPr lang="en-US" dirty="0"/>
          </a:p>
        </p:txBody>
      </p:sp>
      <p:sp>
        <p:nvSpPr>
          <p:cNvPr id="3" name="Title 2">
            <a:extLst>
              <a:ext uri="{FF2B5EF4-FFF2-40B4-BE49-F238E27FC236}">
                <a16:creationId xmlns:a16="http://schemas.microsoft.com/office/drawing/2014/main" id="{D4F57B07-8F6A-6337-163F-813487D3DECF}"/>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Course Roadmap</a:t>
            </a:r>
          </a:p>
        </p:txBody>
      </p:sp>
      <p:sp>
        <p:nvSpPr>
          <p:cNvPr id="4" name="Slide Number Placeholder 3">
            <a:extLst>
              <a:ext uri="{FF2B5EF4-FFF2-40B4-BE49-F238E27FC236}">
                <a16:creationId xmlns:a16="http://schemas.microsoft.com/office/drawing/2014/main" id="{7BE7AB45-6E64-460E-A81D-70CC9795D3B5}"/>
              </a:ext>
            </a:extLst>
          </p:cNvPr>
          <p:cNvSpPr>
            <a:spLocks noGrp="1"/>
          </p:cNvSpPr>
          <p:nvPr>
            <p:ph type="sldNum" sz="quarter" idx="19"/>
          </p:nvPr>
        </p:nvSpPr>
        <p:spPr/>
        <p:txBody>
          <a:bodyPr/>
          <a:lstStyle/>
          <a:p>
            <a:fld id="{0EBA9DDB-6B4F-E349-9000-1D5D9A9CB687}" type="slidenum">
              <a:rPr lang="en-US" smtClean="0"/>
              <a:pPr/>
              <a:t>89</a:t>
            </a:fld>
            <a:endParaRPr lang="en-US" dirty="0"/>
          </a:p>
        </p:txBody>
      </p:sp>
    </p:spTree>
    <p:extLst>
      <p:ext uri="{BB962C8B-B14F-4D97-AF65-F5344CB8AC3E}">
        <p14:creationId xmlns:p14="http://schemas.microsoft.com/office/powerpoint/2010/main" val="46558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BEDD-CF2C-440C-030A-CD9D07AE1C4C}"/>
              </a:ext>
            </a:extLst>
          </p:cNvPr>
          <p:cNvSpPr>
            <a:spLocks noGrp="1"/>
          </p:cNvSpPr>
          <p:nvPr>
            <p:ph type="title"/>
          </p:nvPr>
        </p:nvSpPr>
        <p:spPr/>
        <p:txBody>
          <a:bodyPr/>
          <a:lstStyle/>
          <a:p>
            <a:r>
              <a:rPr lang="en-US" dirty="0"/>
              <a:t>Moving Lab Data into the VM</a:t>
            </a:r>
          </a:p>
        </p:txBody>
      </p:sp>
      <p:sp>
        <p:nvSpPr>
          <p:cNvPr id="3" name="Slide Number Placeholder 2">
            <a:extLst>
              <a:ext uri="{FF2B5EF4-FFF2-40B4-BE49-F238E27FC236}">
                <a16:creationId xmlns:a16="http://schemas.microsoft.com/office/drawing/2014/main" id="{BD4C2E79-E49E-CCD5-1559-418C4B88C7D7}"/>
              </a:ext>
            </a:extLst>
          </p:cNvPr>
          <p:cNvSpPr>
            <a:spLocks noGrp="1"/>
          </p:cNvSpPr>
          <p:nvPr>
            <p:ph type="sldNum" sz="quarter" idx="15"/>
          </p:nvPr>
        </p:nvSpPr>
        <p:spPr/>
        <p:txBody>
          <a:bodyPr/>
          <a:lstStyle/>
          <a:p>
            <a:fld id="{0EBA9DDB-6B4F-E349-9000-1D5D9A9CB687}" type="slidenum">
              <a:rPr lang="en-US" smtClean="0"/>
              <a:pPr/>
              <a:t>9</a:t>
            </a:fld>
            <a:endParaRPr lang="en-US" dirty="0"/>
          </a:p>
        </p:txBody>
      </p:sp>
      <p:sp>
        <p:nvSpPr>
          <p:cNvPr id="6" name="Freeform: Shape 5">
            <a:extLst>
              <a:ext uri="{FF2B5EF4-FFF2-40B4-BE49-F238E27FC236}">
                <a16:creationId xmlns:a16="http://schemas.microsoft.com/office/drawing/2014/main" id="{1C39BCA2-F538-553B-6D7A-7CDCEF8864DF}"/>
              </a:ext>
            </a:extLst>
          </p:cNvPr>
          <p:cNvSpPr/>
          <p:nvPr/>
        </p:nvSpPr>
        <p:spPr>
          <a:xfrm>
            <a:off x="428625" y="1372218"/>
            <a:ext cx="11334750" cy="585000"/>
          </a:xfrm>
          <a:custGeom>
            <a:avLst/>
            <a:gdLst>
              <a:gd name="connsiteX0" fmla="*/ 0 w 11334750"/>
              <a:gd name="connsiteY0" fmla="*/ 97502 h 585000"/>
              <a:gd name="connsiteX1" fmla="*/ 97502 w 11334750"/>
              <a:gd name="connsiteY1" fmla="*/ 0 h 585000"/>
              <a:gd name="connsiteX2" fmla="*/ 11237248 w 11334750"/>
              <a:gd name="connsiteY2" fmla="*/ 0 h 585000"/>
              <a:gd name="connsiteX3" fmla="*/ 11334750 w 11334750"/>
              <a:gd name="connsiteY3" fmla="*/ 97502 h 585000"/>
              <a:gd name="connsiteX4" fmla="*/ 11334750 w 11334750"/>
              <a:gd name="connsiteY4" fmla="*/ 487498 h 585000"/>
              <a:gd name="connsiteX5" fmla="*/ 11237248 w 11334750"/>
              <a:gd name="connsiteY5" fmla="*/ 585000 h 585000"/>
              <a:gd name="connsiteX6" fmla="*/ 97502 w 11334750"/>
              <a:gd name="connsiteY6" fmla="*/ 585000 h 585000"/>
              <a:gd name="connsiteX7" fmla="*/ 0 w 11334750"/>
              <a:gd name="connsiteY7" fmla="*/ 487498 h 585000"/>
              <a:gd name="connsiteX8" fmla="*/ 0 w 11334750"/>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85000">
                <a:moveTo>
                  <a:pt x="0" y="97502"/>
                </a:moveTo>
                <a:cubicBezTo>
                  <a:pt x="0" y="43653"/>
                  <a:pt x="43653" y="0"/>
                  <a:pt x="97502" y="0"/>
                </a:cubicBezTo>
                <a:lnTo>
                  <a:pt x="11237248" y="0"/>
                </a:lnTo>
                <a:cubicBezTo>
                  <a:pt x="11291097" y="0"/>
                  <a:pt x="11334750" y="43653"/>
                  <a:pt x="11334750" y="97502"/>
                </a:cubicBezTo>
                <a:lnTo>
                  <a:pt x="11334750" y="487498"/>
                </a:lnTo>
                <a:cubicBezTo>
                  <a:pt x="11334750" y="541347"/>
                  <a:pt x="11291097" y="585000"/>
                  <a:pt x="11237248"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marL="0" lvl="0" indent="0" algn="l" defTabSz="1111250">
              <a:lnSpc>
                <a:spcPct val="90000"/>
              </a:lnSpc>
              <a:spcBef>
                <a:spcPct val="0"/>
              </a:spcBef>
              <a:spcAft>
                <a:spcPct val="35000"/>
              </a:spcAft>
              <a:buNone/>
            </a:pPr>
            <a:r>
              <a:rPr lang="en-US" sz="2400" b="0" i="0" kern="1200" dirty="0"/>
              <a:t>Download 585.24.1B.iso from your SANS portal</a:t>
            </a:r>
            <a:endParaRPr lang="en-US" sz="2400" kern="1200" dirty="0"/>
          </a:p>
        </p:txBody>
      </p:sp>
      <p:sp>
        <p:nvSpPr>
          <p:cNvPr id="7" name="Freeform: Shape 6">
            <a:extLst>
              <a:ext uri="{FF2B5EF4-FFF2-40B4-BE49-F238E27FC236}">
                <a16:creationId xmlns:a16="http://schemas.microsoft.com/office/drawing/2014/main" id="{82760726-3085-03CA-BF2F-AD70AEA371AE}"/>
              </a:ext>
            </a:extLst>
          </p:cNvPr>
          <p:cNvSpPr/>
          <p:nvPr/>
        </p:nvSpPr>
        <p:spPr>
          <a:xfrm>
            <a:off x="428625" y="2029218"/>
            <a:ext cx="11334750" cy="585000"/>
          </a:xfrm>
          <a:custGeom>
            <a:avLst/>
            <a:gdLst>
              <a:gd name="connsiteX0" fmla="*/ 0 w 11334750"/>
              <a:gd name="connsiteY0" fmla="*/ 97502 h 585000"/>
              <a:gd name="connsiteX1" fmla="*/ 97502 w 11334750"/>
              <a:gd name="connsiteY1" fmla="*/ 0 h 585000"/>
              <a:gd name="connsiteX2" fmla="*/ 11237248 w 11334750"/>
              <a:gd name="connsiteY2" fmla="*/ 0 h 585000"/>
              <a:gd name="connsiteX3" fmla="*/ 11334750 w 11334750"/>
              <a:gd name="connsiteY3" fmla="*/ 97502 h 585000"/>
              <a:gd name="connsiteX4" fmla="*/ 11334750 w 11334750"/>
              <a:gd name="connsiteY4" fmla="*/ 487498 h 585000"/>
              <a:gd name="connsiteX5" fmla="*/ 11237248 w 11334750"/>
              <a:gd name="connsiteY5" fmla="*/ 585000 h 585000"/>
              <a:gd name="connsiteX6" fmla="*/ 97502 w 11334750"/>
              <a:gd name="connsiteY6" fmla="*/ 585000 h 585000"/>
              <a:gd name="connsiteX7" fmla="*/ 0 w 11334750"/>
              <a:gd name="connsiteY7" fmla="*/ 487498 h 585000"/>
              <a:gd name="connsiteX8" fmla="*/ 0 w 11334750"/>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85000">
                <a:moveTo>
                  <a:pt x="0" y="97502"/>
                </a:moveTo>
                <a:cubicBezTo>
                  <a:pt x="0" y="43653"/>
                  <a:pt x="43653" y="0"/>
                  <a:pt x="97502" y="0"/>
                </a:cubicBezTo>
                <a:lnTo>
                  <a:pt x="11237248" y="0"/>
                </a:lnTo>
                <a:cubicBezTo>
                  <a:pt x="11291097" y="0"/>
                  <a:pt x="11334750" y="43653"/>
                  <a:pt x="11334750" y="97502"/>
                </a:cubicBezTo>
                <a:lnTo>
                  <a:pt x="11334750" y="487498"/>
                </a:lnTo>
                <a:cubicBezTo>
                  <a:pt x="11334750" y="541347"/>
                  <a:pt x="11291097" y="585000"/>
                  <a:pt x="11237248"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marL="0" lvl="0" indent="0" algn="l" defTabSz="1111250">
              <a:lnSpc>
                <a:spcPct val="90000"/>
              </a:lnSpc>
              <a:spcBef>
                <a:spcPct val="0"/>
              </a:spcBef>
              <a:spcAft>
                <a:spcPct val="35000"/>
              </a:spcAft>
              <a:buNone/>
            </a:pPr>
            <a:r>
              <a:rPr lang="en-US" sz="2400" b="0" i="0" kern="1200" dirty="0"/>
              <a:t>Mount the iso on your host</a:t>
            </a:r>
            <a:endParaRPr lang="en-US" sz="2400" kern="1200" dirty="0"/>
          </a:p>
        </p:txBody>
      </p:sp>
      <p:sp>
        <p:nvSpPr>
          <p:cNvPr id="8" name="Freeform: Shape 7">
            <a:extLst>
              <a:ext uri="{FF2B5EF4-FFF2-40B4-BE49-F238E27FC236}">
                <a16:creationId xmlns:a16="http://schemas.microsoft.com/office/drawing/2014/main" id="{698221B4-6EEF-9972-7E0B-44ADE33ABB3F}"/>
              </a:ext>
            </a:extLst>
          </p:cNvPr>
          <p:cNvSpPr/>
          <p:nvPr/>
        </p:nvSpPr>
        <p:spPr>
          <a:xfrm>
            <a:off x="428625" y="2686218"/>
            <a:ext cx="11334750" cy="585000"/>
          </a:xfrm>
          <a:custGeom>
            <a:avLst/>
            <a:gdLst>
              <a:gd name="connsiteX0" fmla="*/ 0 w 11334750"/>
              <a:gd name="connsiteY0" fmla="*/ 97502 h 585000"/>
              <a:gd name="connsiteX1" fmla="*/ 97502 w 11334750"/>
              <a:gd name="connsiteY1" fmla="*/ 0 h 585000"/>
              <a:gd name="connsiteX2" fmla="*/ 11237248 w 11334750"/>
              <a:gd name="connsiteY2" fmla="*/ 0 h 585000"/>
              <a:gd name="connsiteX3" fmla="*/ 11334750 w 11334750"/>
              <a:gd name="connsiteY3" fmla="*/ 97502 h 585000"/>
              <a:gd name="connsiteX4" fmla="*/ 11334750 w 11334750"/>
              <a:gd name="connsiteY4" fmla="*/ 487498 h 585000"/>
              <a:gd name="connsiteX5" fmla="*/ 11237248 w 11334750"/>
              <a:gd name="connsiteY5" fmla="*/ 585000 h 585000"/>
              <a:gd name="connsiteX6" fmla="*/ 97502 w 11334750"/>
              <a:gd name="connsiteY6" fmla="*/ 585000 h 585000"/>
              <a:gd name="connsiteX7" fmla="*/ 0 w 11334750"/>
              <a:gd name="connsiteY7" fmla="*/ 487498 h 585000"/>
              <a:gd name="connsiteX8" fmla="*/ 0 w 11334750"/>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85000">
                <a:moveTo>
                  <a:pt x="0" y="97502"/>
                </a:moveTo>
                <a:cubicBezTo>
                  <a:pt x="0" y="43653"/>
                  <a:pt x="43653" y="0"/>
                  <a:pt x="97502" y="0"/>
                </a:cubicBezTo>
                <a:lnTo>
                  <a:pt x="11237248" y="0"/>
                </a:lnTo>
                <a:cubicBezTo>
                  <a:pt x="11291097" y="0"/>
                  <a:pt x="11334750" y="43653"/>
                  <a:pt x="11334750" y="97502"/>
                </a:cubicBezTo>
                <a:lnTo>
                  <a:pt x="11334750" y="487498"/>
                </a:lnTo>
                <a:cubicBezTo>
                  <a:pt x="11334750" y="541347"/>
                  <a:pt x="11291097" y="585000"/>
                  <a:pt x="11237248"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marL="0" lvl="0" indent="0" algn="l" defTabSz="1111250">
              <a:lnSpc>
                <a:spcPct val="90000"/>
              </a:lnSpc>
              <a:spcBef>
                <a:spcPct val="0"/>
              </a:spcBef>
              <a:spcAft>
                <a:spcPct val="35000"/>
              </a:spcAft>
              <a:buNone/>
            </a:pPr>
            <a:r>
              <a:rPr lang="en-US" sz="2400" b="0" i="0" kern="1200" dirty="0"/>
              <a:t>Transfer the </a:t>
            </a:r>
            <a:r>
              <a:rPr lang="en-US" sz="2400" b="1" i="0" kern="1200" dirty="0" err="1"/>
              <a:t>Lab_Data</a:t>
            </a:r>
            <a:r>
              <a:rPr lang="en-US" sz="2400" b="0" i="0" kern="1200" dirty="0"/>
              <a:t> directory into your VM using one of the options below:</a:t>
            </a:r>
            <a:endParaRPr lang="en-US" sz="2400" kern="1200" dirty="0"/>
          </a:p>
        </p:txBody>
      </p:sp>
      <p:sp>
        <p:nvSpPr>
          <p:cNvPr id="9" name="Freeform: Shape 8">
            <a:extLst>
              <a:ext uri="{FF2B5EF4-FFF2-40B4-BE49-F238E27FC236}">
                <a16:creationId xmlns:a16="http://schemas.microsoft.com/office/drawing/2014/main" id="{A45D2404-E7B1-A489-A0D3-517DDB78C470}"/>
              </a:ext>
            </a:extLst>
          </p:cNvPr>
          <p:cNvSpPr/>
          <p:nvPr/>
        </p:nvSpPr>
        <p:spPr>
          <a:xfrm>
            <a:off x="428625" y="3271218"/>
            <a:ext cx="11334750" cy="995982"/>
          </a:xfrm>
          <a:custGeom>
            <a:avLst/>
            <a:gdLst>
              <a:gd name="connsiteX0" fmla="*/ 0 w 11334750"/>
              <a:gd name="connsiteY0" fmla="*/ 0 h 1914750"/>
              <a:gd name="connsiteX1" fmla="*/ 11334750 w 11334750"/>
              <a:gd name="connsiteY1" fmla="*/ 0 h 1914750"/>
              <a:gd name="connsiteX2" fmla="*/ 11334750 w 11334750"/>
              <a:gd name="connsiteY2" fmla="*/ 1914750 h 1914750"/>
              <a:gd name="connsiteX3" fmla="*/ 0 w 11334750"/>
              <a:gd name="connsiteY3" fmla="*/ 1914750 h 1914750"/>
              <a:gd name="connsiteX4" fmla="*/ 0 w 11334750"/>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750" h="1914750">
                <a:moveTo>
                  <a:pt x="0" y="0"/>
                </a:moveTo>
                <a:lnTo>
                  <a:pt x="11334750" y="0"/>
                </a:lnTo>
                <a:lnTo>
                  <a:pt x="11334750"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31750" rIns="177800" bIns="31750" numCol="1" spcCol="1270" anchor="t" anchorCtr="0">
            <a:noAutofit/>
          </a:bodyPr>
          <a:lstStyle/>
          <a:p>
            <a:pPr marL="228600" lvl="1" indent="-228600" defTabSz="889000">
              <a:lnSpc>
                <a:spcPct val="90000"/>
              </a:lnSpc>
              <a:spcBef>
                <a:spcPct val="0"/>
              </a:spcBef>
              <a:spcAft>
                <a:spcPct val="20000"/>
              </a:spcAft>
              <a:buChar char="•"/>
            </a:pPr>
            <a:r>
              <a:rPr lang="en-US" sz="2200" b="0" i="0" kern="1200" dirty="0"/>
              <a:t>Copy and Paste the </a:t>
            </a:r>
            <a:r>
              <a:rPr lang="en-US" sz="2200" b="1" i="0" kern="1200" dirty="0" err="1"/>
              <a:t>Lab_Data</a:t>
            </a:r>
            <a:r>
              <a:rPr lang="en-US" sz="2200" b="1" i="0" kern="1200" dirty="0"/>
              <a:t> </a:t>
            </a:r>
            <a:r>
              <a:rPr lang="en-US" sz="2200" b="0" i="0" kern="1200" dirty="0"/>
              <a:t>directory to G:\Cases inside the VM</a:t>
            </a:r>
            <a:endParaRPr lang="en-US" sz="2200" kern="1200" dirty="0"/>
          </a:p>
          <a:p>
            <a:pPr marL="228600" lvl="1" indent="-228600" defTabSz="889000">
              <a:lnSpc>
                <a:spcPct val="90000"/>
              </a:lnSpc>
              <a:spcBef>
                <a:spcPct val="0"/>
              </a:spcBef>
              <a:spcAft>
                <a:spcPct val="20000"/>
              </a:spcAft>
              <a:buChar char="•"/>
            </a:pPr>
            <a:r>
              <a:rPr lang="en-US" sz="2200" b="0" i="0" kern="1200" dirty="0"/>
              <a:t>Simply drag the </a:t>
            </a:r>
            <a:r>
              <a:rPr lang="en-US" sz="2200" b="1" i="0" kern="1200" dirty="0" err="1"/>
              <a:t>Lab_Data</a:t>
            </a:r>
            <a:r>
              <a:rPr lang="en-US" sz="2200" b="0" i="0" kern="1200" dirty="0"/>
              <a:t> directory to G:\Cases inside the VM</a:t>
            </a:r>
            <a:endParaRPr lang="en-US" sz="2200" kern="1200" dirty="0"/>
          </a:p>
        </p:txBody>
      </p:sp>
      <p:sp>
        <p:nvSpPr>
          <p:cNvPr id="10" name="Freeform: Shape 9">
            <a:extLst>
              <a:ext uri="{FF2B5EF4-FFF2-40B4-BE49-F238E27FC236}">
                <a16:creationId xmlns:a16="http://schemas.microsoft.com/office/drawing/2014/main" id="{D257A93E-654B-B1B9-B737-2B240184588A}"/>
              </a:ext>
            </a:extLst>
          </p:cNvPr>
          <p:cNvSpPr/>
          <p:nvPr/>
        </p:nvSpPr>
        <p:spPr>
          <a:xfrm>
            <a:off x="411637" y="4223884"/>
            <a:ext cx="11334750" cy="585000"/>
          </a:xfrm>
          <a:custGeom>
            <a:avLst/>
            <a:gdLst>
              <a:gd name="connsiteX0" fmla="*/ 0 w 11334750"/>
              <a:gd name="connsiteY0" fmla="*/ 97502 h 585000"/>
              <a:gd name="connsiteX1" fmla="*/ 97502 w 11334750"/>
              <a:gd name="connsiteY1" fmla="*/ 0 h 585000"/>
              <a:gd name="connsiteX2" fmla="*/ 11237248 w 11334750"/>
              <a:gd name="connsiteY2" fmla="*/ 0 h 585000"/>
              <a:gd name="connsiteX3" fmla="*/ 11334750 w 11334750"/>
              <a:gd name="connsiteY3" fmla="*/ 97502 h 585000"/>
              <a:gd name="connsiteX4" fmla="*/ 11334750 w 11334750"/>
              <a:gd name="connsiteY4" fmla="*/ 487498 h 585000"/>
              <a:gd name="connsiteX5" fmla="*/ 11237248 w 11334750"/>
              <a:gd name="connsiteY5" fmla="*/ 585000 h 585000"/>
              <a:gd name="connsiteX6" fmla="*/ 97502 w 11334750"/>
              <a:gd name="connsiteY6" fmla="*/ 585000 h 585000"/>
              <a:gd name="connsiteX7" fmla="*/ 0 w 11334750"/>
              <a:gd name="connsiteY7" fmla="*/ 487498 h 585000"/>
              <a:gd name="connsiteX8" fmla="*/ 0 w 11334750"/>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85000">
                <a:moveTo>
                  <a:pt x="0" y="97502"/>
                </a:moveTo>
                <a:cubicBezTo>
                  <a:pt x="0" y="43653"/>
                  <a:pt x="43653" y="0"/>
                  <a:pt x="97502" y="0"/>
                </a:cubicBezTo>
                <a:lnTo>
                  <a:pt x="11237248" y="0"/>
                </a:lnTo>
                <a:cubicBezTo>
                  <a:pt x="11291097" y="0"/>
                  <a:pt x="11334750" y="43653"/>
                  <a:pt x="11334750" y="97502"/>
                </a:cubicBezTo>
                <a:lnTo>
                  <a:pt x="11334750" y="487498"/>
                </a:lnTo>
                <a:cubicBezTo>
                  <a:pt x="11334750" y="541347"/>
                  <a:pt x="11291097" y="585000"/>
                  <a:pt x="11237248"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marL="0" lvl="0" indent="0" algn="l" defTabSz="1111250">
              <a:lnSpc>
                <a:spcPct val="90000"/>
              </a:lnSpc>
              <a:spcBef>
                <a:spcPct val="0"/>
              </a:spcBef>
              <a:spcAft>
                <a:spcPct val="35000"/>
              </a:spcAft>
              <a:buNone/>
            </a:pPr>
            <a:r>
              <a:rPr lang="en-US" sz="2400" b="0" i="0" kern="1200" dirty="0"/>
              <a:t>Unarchive each section of labs into G:\Cases using 7zip utility</a:t>
            </a:r>
            <a:endParaRPr lang="en-US" sz="2400" kern="1200" dirty="0"/>
          </a:p>
        </p:txBody>
      </p:sp>
      <p:sp>
        <p:nvSpPr>
          <p:cNvPr id="11" name="Freeform: Shape 10">
            <a:extLst>
              <a:ext uri="{FF2B5EF4-FFF2-40B4-BE49-F238E27FC236}">
                <a16:creationId xmlns:a16="http://schemas.microsoft.com/office/drawing/2014/main" id="{55593C1F-FB9D-77DB-CD00-00B20B839D8B}"/>
              </a:ext>
            </a:extLst>
          </p:cNvPr>
          <p:cNvSpPr/>
          <p:nvPr/>
        </p:nvSpPr>
        <p:spPr>
          <a:xfrm>
            <a:off x="411637" y="4927366"/>
            <a:ext cx="11334750" cy="585000"/>
          </a:xfrm>
          <a:custGeom>
            <a:avLst/>
            <a:gdLst>
              <a:gd name="connsiteX0" fmla="*/ 0 w 11334750"/>
              <a:gd name="connsiteY0" fmla="*/ 97502 h 585000"/>
              <a:gd name="connsiteX1" fmla="*/ 97502 w 11334750"/>
              <a:gd name="connsiteY1" fmla="*/ 0 h 585000"/>
              <a:gd name="connsiteX2" fmla="*/ 11237248 w 11334750"/>
              <a:gd name="connsiteY2" fmla="*/ 0 h 585000"/>
              <a:gd name="connsiteX3" fmla="*/ 11334750 w 11334750"/>
              <a:gd name="connsiteY3" fmla="*/ 97502 h 585000"/>
              <a:gd name="connsiteX4" fmla="*/ 11334750 w 11334750"/>
              <a:gd name="connsiteY4" fmla="*/ 487498 h 585000"/>
              <a:gd name="connsiteX5" fmla="*/ 11237248 w 11334750"/>
              <a:gd name="connsiteY5" fmla="*/ 585000 h 585000"/>
              <a:gd name="connsiteX6" fmla="*/ 97502 w 11334750"/>
              <a:gd name="connsiteY6" fmla="*/ 585000 h 585000"/>
              <a:gd name="connsiteX7" fmla="*/ 0 w 11334750"/>
              <a:gd name="connsiteY7" fmla="*/ 487498 h 585000"/>
              <a:gd name="connsiteX8" fmla="*/ 0 w 11334750"/>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585000">
                <a:moveTo>
                  <a:pt x="0" y="97502"/>
                </a:moveTo>
                <a:cubicBezTo>
                  <a:pt x="0" y="43653"/>
                  <a:pt x="43653" y="0"/>
                  <a:pt x="97502" y="0"/>
                </a:cubicBezTo>
                <a:lnTo>
                  <a:pt x="11237248" y="0"/>
                </a:lnTo>
                <a:cubicBezTo>
                  <a:pt x="11291097" y="0"/>
                  <a:pt x="11334750" y="43653"/>
                  <a:pt x="11334750" y="97502"/>
                </a:cubicBezTo>
                <a:lnTo>
                  <a:pt x="11334750" y="487498"/>
                </a:lnTo>
                <a:cubicBezTo>
                  <a:pt x="11334750" y="541347"/>
                  <a:pt x="11291097" y="585000"/>
                  <a:pt x="11237248"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marL="0" lvl="0" indent="0" algn="l" defTabSz="1111250">
              <a:lnSpc>
                <a:spcPct val="90000"/>
              </a:lnSpc>
              <a:spcBef>
                <a:spcPct val="0"/>
              </a:spcBef>
              <a:spcAft>
                <a:spcPct val="35000"/>
              </a:spcAft>
              <a:buNone/>
            </a:pPr>
            <a:r>
              <a:rPr lang="en-US" sz="2400" b="0" i="0" kern="1200" dirty="0"/>
              <a:t>You can delete the .7z once the lab data has been successfully extracted</a:t>
            </a:r>
            <a:endParaRPr lang="en-US" sz="2400" kern="1200" dirty="0"/>
          </a:p>
        </p:txBody>
      </p:sp>
    </p:spTree>
    <p:extLst>
      <p:ext uri="{BB962C8B-B14F-4D97-AF65-F5344CB8AC3E}">
        <p14:creationId xmlns:p14="http://schemas.microsoft.com/office/powerpoint/2010/main" val="21945421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41AC-4406-2D48-BCB3-7620893FBFEE}"/>
              </a:ext>
            </a:extLst>
          </p:cNvPr>
          <p:cNvSpPr>
            <a:spLocks noGrp="1"/>
          </p:cNvSpPr>
          <p:nvPr>
            <p:ph type="title"/>
          </p:nvPr>
        </p:nvSpPr>
        <p:spPr/>
        <p:txBody>
          <a:bodyPr/>
          <a:lstStyle/>
          <a:p>
            <a:r>
              <a:rPr lang="en-US" dirty="0"/>
              <a:t>File Systems and Common File Formats for Mobile Devices</a:t>
            </a:r>
          </a:p>
        </p:txBody>
      </p:sp>
      <p:sp>
        <p:nvSpPr>
          <p:cNvPr id="3" name="Slide Number Placeholder 2">
            <a:extLst>
              <a:ext uri="{FF2B5EF4-FFF2-40B4-BE49-F238E27FC236}">
                <a16:creationId xmlns:a16="http://schemas.microsoft.com/office/drawing/2014/main" id="{2B5F3325-CE1F-3743-BF09-FAEE821BD94E}"/>
              </a:ext>
            </a:extLst>
          </p:cNvPr>
          <p:cNvSpPr>
            <a:spLocks noGrp="1"/>
          </p:cNvSpPr>
          <p:nvPr>
            <p:ph type="sldNum" sz="quarter" idx="15"/>
          </p:nvPr>
        </p:nvSpPr>
        <p:spPr/>
        <p:txBody>
          <a:bodyPr/>
          <a:lstStyle/>
          <a:p>
            <a:fld id="{0EBA9DDB-6B4F-E349-9000-1D5D9A9CB687}" type="slidenum">
              <a:rPr lang="en-US" smtClean="0"/>
              <a:pPr/>
              <a:t>90</a:t>
            </a:fld>
            <a:endParaRPr lang="en-US" dirty="0"/>
          </a:p>
        </p:txBody>
      </p:sp>
      <p:sp>
        <p:nvSpPr>
          <p:cNvPr id="4" name="Content Placeholder 3">
            <a:extLst>
              <a:ext uri="{FF2B5EF4-FFF2-40B4-BE49-F238E27FC236}">
                <a16:creationId xmlns:a16="http://schemas.microsoft.com/office/drawing/2014/main" id="{0BACA64A-5071-604E-9545-E57D91E7BC98}"/>
              </a:ext>
            </a:extLst>
          </p:cNvPr>
          <p:cNvSpPr>
            <a:spLocks noGrp="1"/>
          </p:cNvSpPr>
          <p:nvPr>
            <p:ph sz="quarter" idx="12"/>
          </p:nvPr>
        </p:nvSpPr>
        <p:spPr/>
        <p:txBody>
          <a:bodyPr/>
          <a:lstStyle/>
          <a:p>
            <a:r>
              <a:rPr lang="en-US" dirty="0"/>
              <a:t>Resource dedicated to mobile forensics</a:t>
            </a:r>
          </a:p>
          <a:p>
            <a:r>
              <a:rPr lang="en-US" dirty="0"/>
              <a:t>Covers prevalent mobile file systems in depth:</a:t>
            </a:r>
          </a:p>
          <a:p>
            <a:pPr lvl="1"/>
            <a:r>
              <a:rPr lang="en-US" dirty="0"/>
              <a:t>APFS (Apple)</a:t>
            </a:r>
          </a:p>
          <a:p>
            <a:pPr lvl="1"/>
            <a:r>
              <a:rPr lang="en-US" dirty="0"/>
              <a:t>EXT4 (Android)</a:t>
            </a:r>
          </a:p>
          <a:p>
            <a:pPr lvl="1"/>
            <a:r>
              <a:rPr lang="en-US" dirty="0"/>
              <a:t>F2FS (Linux/Samsung/removable media)</a:t>
            </a:r>
          </a:p>
          <a:p>
            <a:pPr lvl="1"/>
            <a:r>
              <a:rPr lang="en-US" dirty="0"/>
              <a:t>QNX6 (BlackBerry10 and infotainment systems)</a:t>
            </a:r>
          </a:p>
          <a:p>
            <a:r>
              <a:rPr lang="en-US" dirty="0"/>
              <a:t>Deep dive into popular file formats like:</a:t>
            </a:r>
          </a:p>
          <a:p>
            <a:pPr lvl="1"/>
            <a:r>
              <a:rPr lang="en-US" dirty="0"/>
              <a:t>SQLite</a:t>
            </a:r>
          </a:p>
          <a:p>
            <a:pPr lvl="1"/>
            <a:r>
              <a:rPr lang="en-US" dirty="0"/>
              <a:t>Property Lists</a:t>
            </a:r>
          </a:p>
          <a:p>
            <a:pPr lvl="1"/>
            <a:r>
              <a:rPr lang="en-US" dirty="0"/>
              <a:t>Java Object Serialization</a:t>
            </a:r>
          </a:p>
          <a:p>
            <a:pPr lvl="1"/>
            <a:r>
              <a:rPr lang="en-US" dirty="0"/>
              <a:t>Realm</a:t>
            </a:r>
          </a:p>
          <a:p>
            <a:pPr lvl="1"/>
            <a:r>
              <a:rPr lang="en-US" dirty="0"/>
              <a:t>Protocol Buffers (</a:t>
            </a:r>
            <a:r>
              <a:rPr lang="en-US" dirty="0" err="1"/>
              <a:t>protobufs</a:t>
            </a:r>
            <a:r>
              <a:rPr lang="en-US" dirty="0"/>
              <a:t>)</a:t>
            </a:r>
          </a:p>
        </p:txBody>
      </p:sp>
      <p:pic>
        <p:nvPicPr>
          <p:cNvPr id="6" name="Picture 5">
            <a:extLst>
              <a:ext uri="{FF2B5EF4-FFF2-40B4-BE49-F238E27FC236}">
                <a16:creationId xmlns:a16="http://schemas.microsoft.com/office/drawing/2014/main" id="{ADFAF0FA-CF40-1A4C-B7C9-45A838C330E9}"/>
              </a:ext>
            </a:extLst>
          </p:cNvPr>
          <p:cNvPicPr>
            <a:picLocks noChangeAspect="1"/>
          </p:cNvPicPr>
          <p:nvPr/>
        </p:nvPicPr>
        <p:blipFill>
          <a:blip r:embed="rId3"/>
          <a:stretch>
            <a:fillRect/>
          </a:stretch>
        </p:blipFill>
        <p:spPr>
          <a:xfrm>
            <a:off x="8002182" y="1165776"/>
            <a:ext cx="3438451" cy="5364419"/>
          </a:xfrm>
          <a:prstGeom prst="rect">
            <a:avLst/>
          </a:prstGeom>
        </p:spPr>
      </p:pic>
    </p:spTree>
    <p:extLst>
      <p:ext uri="{BB962C8B-B14F-4D97-AF65-F5344CB8AC3E}">
        <p14:creationId xmlns:p14="http://schemas.microsoft.com/office/powerpoint/2010/main" val="23195299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7F84-CD9D-1BE5-3F2C-F39A9CDB2C03}"/>
              </a:ext>
            </a:extLst>
          </p:cNvPr>
          <p:cNvSpPr>
            <a:spLocks noGrp="1"/>
          </p:cNvSpPr>
          <p:nvPr>
            <p:ph type="title"/>
          </p:nvPr>
        </p:nvSpPr>
        <p:spPr/>
        <p:txBody>
          <a:bodyPr/>
          <a:lstStyle/>
          <a:p>
            <a:r>
              <a:rPr lang="en-US" dirty="0"/>
              <a:t>Mobile File Formats Android: XML and ABX</a:t>
            </a:r>
          </a:p>
        </p:txBody>
      </p:sp>
      <p:sp>
        <p:nvSpPr>
          <p:cNvPr id="3" name="Slide Number Placeholder 2">
            <a:extLst>
              <a:ext uri="{FF2B5EF4-FFF2-40B4-BE49-F238E27FC236}">
                <a16:creationId xmlns:a16="http://schemas.microsoft.com/office/drawing/2014/main" id="{9CA81B45-107B-7F64-63C8-EEB47FAB2165}"/>
              </a:ext>
            </a:extLst>
          </p:cNvPr>
          <p:cNvSpPr>
            <a:spLocks noGrp="1"/>
          </p:cNvSpPr>
          <p:nvPr>
            <p:ph type="sldNum" sz="quarter" idx="15"/>
          </p:nvPr>
        </p:nvSpPr>
        <p:spPr/>
        <p:txBody>
          <a:bodyPr/>
          <a:lstStyle/>
          <a:p>
            <a:fld id="{0EBA9DDB-6B4F-E349-9000-1D5D9A9CB687}" type="slidenum">
              <a:rPr lang="en-US" smtClean="0"/>
              <a:pPr/>
              <a:t>91</a:t>
            </a:fld>
            <a:endParaRPr lang="en-US" dirty="0"/>
          </a:p>
        </p:txBody>
      </p:sp>
      <p:pic>
        <p:nvPicPr>
          <p:cNvPr id="6" name="Picture 5">
            <a:extLst>
              <a:ext uri="{FF2B5EF4-FFF2-40B4-BE49-F238E27FC236}">
                <a16:creationId xmlns:a16="http://schemas.microsoft.com/office/drawing/2014/main" id="{9F9BB45F-AE17-B18C-2C67-20F7FE313CB4}"/>
              </a:ext>
            </a:extLst>
          </p:cNvPr>
          <p:cNvPicPr>
            <a:picLocks noChangeAspect="1"/>
          </p:cNvPicPr>
          <p:nvPr/>
        </p:nvPicPr>
        <p:blipFill>
          <a:blip r:embed="rId3"/>
          <a:stretch>
            <a:fillRect/>
          </a:stretch>
        </p:blipFill>
        <p:spPr>
          <a:xfrm>
            <a:off x="574159" y="1565986"/>
            <a:ext cx="4834491" cy="5139613"/>
          </a:xfrm>
          <a:prstGeom prst="rect">
            <a:avLst/>
          </a:prstGeom>
          <a:ln>
            <a:solidFill>
              <a:schemeClr val="tx1"/>
            </a:solidFill>
          </a:ln>
        </p:spPr>
      </p:pic>
      <p:pic>
        <p:nvPicPr>
          <p:cNvPr id="8" name="Picture 7">
            <a:extLst>
              <a:ext uri="{FF2B5EF4-FFF2-40B4-BE49-F238E27FC236}">
                <a16:creationId xmlns:a16="http://schemas.microsoft.com/office/drawing/2014/main" id="{4DEC5FB2-B98F-6BD7-FE14-B2D06824FAD4}"/>
              </a:ext>
            </a:extLst>
          </p:cNvPr>
          <p:cNvPicPr>
            <a:picLocks noChangeAspect="1"/>
          </p:cNvPicPr>
          <p:nvPr/>
        </p:nvPicPr>
        <p:blipFill>
          <a:blip r:embed="rId4"/>
          <a:stretch>
            <a:fillRect/>
          </a:stretch>
        </p:blipFill>
        <p:spPr>
          <a:xfrm>
            <a:off x="6364480" y="1565985"/>
            <a:ext cx="5175390" cy="5068955"/>
          </a:xfrm>
          <a:prstGeom prst="rect">
            <a:avLst/>
          </a:prstGeom>
          <a:ln>
            <a:solidFill>
              <a:schemeClr val="tx1"/>
            </a:solidFill>
          </a:ln>
        </p:spPr>
      </p:pic>
      <p:sp>
        <p:nvSpPr>
          <p:cNvPr id="9" name="Rectangle: Rounded Corners 8">
            <a:extLst>
              <a:ext uri="{FF2B5EF4-FFF2-40B4-BE49-F238E27FC236}">
                <a16:creationId xmlns:a16="http://schemas.microsoft.com/office/drawing/2014/main" id="{74B94F7B-8FD9-5A82-6CEC-B5FC217CADF0}"/>
              </a:ext>
            </a:extLst>
          </p:cNvPr>
          <p:cNvSpPr/>
          <p:nvPr/>
        </p:nvSpPr>
        <p:spPr>
          <a:xfrm>
            <a:off x="3296093" y="1565985"/>
            <a:ext cx="949842" cy="28408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DBB4545-8850-244F-3BCF-3823725F365F}"/>
              </a:ext>
            </a:extLst>
          </p:cNvPr>
          <p:cNvSpPr/>
          <p:nvPr/>
        </p:nvSpPr>
        <p:spPr>
          <a:xfrm>
            <a:off x="8892363" y="1565985"/>
            <a:ext cx="949842" cy="284080"/>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386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EC62-541E-104E-54E9-8238EC17A5B7}"/>
              </a:ext>
            </a:extLst>
          </p:cNvPr>
          <p:cNvSpPr>
            <a:spLocks noGrp="1"/>
          </p:cNvSpPr>
          <p:nvPr>
            <p:ph type="title"/>
          </p:nvPr>
        </p:nvSpPr>
        <p:spPr/>
        <p:txBody>
          <a:bodyPr/>
          <a:lstStyle/>
          <a:p>
            <a:r>
              <a:rPr lang="en-US" dirty="0"/>
              <a:t>Mobile File Formats iOS: Property Lists</a:t>
            </a:r>
          </a:p>
        </p:txBody>
      </p:sp>
      <p:sp>
        <p:nvSpPr>
          <p:cNvPr id="3" name="Slide Number Placeholder 2">
            <a:extLst>
              <a:ext uri="{FF2B5EF4-FFF2-40B4-BE49-F238E27FC236}">
                <a16:creationId xmlns:a16="http://schemas.microsoft.com/office/drawing/2014/main" id="{FFBFB157-6703-B4B3-4D09-0BF1D29C7F4C}"/>
              </a:ext>
            </a:extLst>
          </p:cNvPr>
          <p:cNvSpPr>
            <a:spLocks noGrp="1"/>
          </p:cNvSpPr>
          <p:nvPr>
            <p:ph type="sldNum" sz="quarter" idx="15"/>
          </p:nvPr>
        </p:nvSpPr>
        <p:spPr/>
        <p:txBody>
          <a:bodyPr/>
          <a:lstStyle/>
          <a:p>
            <a:fld id="{0EBA9DDB-6B4F-E349-9000-1D5D9A9CB687}" type="slidenum">
              <a:rPr lang="en-US" smtClean="0"/>
              <a:pPr/>
              <a:t>92</a:t>
            </a:fld>
            <a:endParaRPr lang="en-US" dirty="0"/>
          </a:p>
        </p:txBody>
      </p:sp>
      <p:pic>
        <p:nvPicPr>
          <p:cNvPr id="8" name="Picture 7">
            <a:extLst>
              <a:ext uri="{FF2B5EF4-FFF2-40B4-BE49-F238E27FC236}">
                <a16:creationId xmlns:a16="http://schemas.microsoft.com/office/drawing/2014/main" id="{A0CED395-B6AF-0F9B-5C76-7742C024F54D}"/>
              </a:ext>
            </a:extLst>
          </p:cNvPr>
          <p:cNvPicPr>
            <a:picLocks noChangeAspect="1"/>
          </p:cNvPicPr>
          <p:nvPr/>
        </p:nvPicPr>
        <p:blipFill rotWithShape="1">
          <a:blip r:embed="rId3"/>
          <a:srcRect l="16173" r="5135" b="18309"/>
          <a:stretch/>
        </p:blipFill>
        <p:spPr>
          <a:xfrm>
            <a:off x="191385" y="2195358"/>
            <a:ext cx="5628168" cy="3837834"/>
          </a:xfrm>
          <a:prstGeom prst="rect">
            <a:avLst/>
          </a:prstGeom>
          <a:ln>
            <a:solidFill>
              <a:schemeClr val="tx1"/>
            </a:solidFill>
          </a:ln>
        </p:spPr>
      </p:pic>
      <p:pic>
        <p:nvPicPr>
          <p:cNvPr id="10" name="Picture 9">
            <a:extLst>
              <a:ext uri="{FF2B5EF4-FFF2-40B4-BE49-F238E27FC236}">
                <a16:creationId xmlns:a16="http://schemas.microsoft.com/office/drawing/2014/main" id="{0345FC8E-694A-A991-E43D-2A5145523543}"/>
              </a:ext>
            </a:extLst>
          </p:cNvPr>
          <p:cNvPicPr>
            <a:picLocks noChangeAspect="1"/>
          </p:cNvPicPr>
          <p:nvPr/>
        </p:nvPicPr>
        <p:blipFill rotWithShape="1">
          <a:blip r:embed="rId4"/>
          <a:srcRect l="22732" b="18648"/>
          <a:stretch/>
        </p:blipFill>
        <p:spPr>
          <a:xfrm>
            <a:off x="6496227" y="2195358"/>
            <a:ext cx="5367823" cy="3867175"/>
          </a:xfrm>
          <a:prstGeom prst="rect">
            <a:avLst/>
          </a:prstGeom>
          <a:ln>
            <a:solidFill>
              <a:schemeClr val="tx1"/>
            </a:solidFill>
          </a:ln>
        </p:spPr>
      </p:pic>
      <p:grpSp>
        <p:nvGrpSpPr>
          <p:cNvPr id="11" name="Group 10">
            <a:extLst>
              <a:ext uri="{FF2B5EF4-FFF2-40B4-BE49-F238E27FC236}">
                <a16:creationId xmlns:a16="http://schemas.microsoft.com/office/drawing/2014/main" id="{EB1ECB4B-375B-DC1C-FA95-EA18DB6A1E26}"/>
              </a:ext>
            </a:extLst>
          </p:cNvPr>
          <p:cNvGrpSpPr/>
          <p:nvPr/>
        </p:nvGrpSpPr>
        <p:grpSpPr>
          <a:xfrm>
            <a:off x="398779" y="1238403"/>
            <a:ext cx="2358598" cy="873546"/>
            <a:chOff x="643173" y="1313379"/>
            <a:chExt cx="2639055" cy="946174"/>
          </a:xfrm>
        </p:grpSpPr>
        <p:sp>
          <p:nvSpPr>
            <p:cNvPr id="12" name="Rounded Rectangle 7">
              <a:extLst>
                <a:ext uri="{FF2B5EF4-FFF2-40B4-BE49-F238E27FC236}">
                  <a16:creationId xmlns:a16="http://schemas.microsoft.com/office/drawing/2014/main" id="{91B677CB-90C7-75DD-994A-0157DA75E092}"/>
                </a:ext>
              </a:extLst>
            </p:cNvPr>
            <p:cNvSpPr/>
            <p:nvPr/>
          </p:nvSpPr>
          <p:spPr>
            <a:xfrm>
              <a:off x="643173" y="1313379"/>
              <a:ext cx="2639055" cy="946174"/>
            </a:xfrm>
            <a:prstGeom prst="roundRect">
              <a:avLst/>
            </a:prstGeom>
            <a:solidFill>
              <a:schemeClr val="accent1">
                <a:lumMod val="90000"/>
                <a:lumOff val="10000"/>
              </a:schemeClr>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13" name="Rounded Rectangle 4">
              <a:extLst>
                <a:ext uri="{FF2B5EF4-FFF2-40B4-BE49-F238E27FC236}">
                  <a16:creationId xmlns:a16="http://schemas.microsoft.com/office/drawing/2014/main" id="{16C2C82F-B51D-CD31-3A6D-8D4A0E7B4476}"/>
                </a:ext>
              </a:extLst>
            </p:cNvPr>
            <p:cNvSpPr txBox="1"/>
            <p:nvPr/>
          </p:nvSpPr>
          <p:spPr>
            <a:xfrm>
              <a:off x="668324" y="1430779"/>
              <a:ext cx="2391829" cy="782587"/>
            </a:xfrm>
            <a:prstGeom prst="rect">
              <a:avLst/>
            </a:prstGeom>
            <a:solidFill>
              <a:schemeClr val="accent1">
                <a:lumMod val="90000"/>
                <a:lumOff val="10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2400" dirty="0"/>
                <a:t>XML</a:t>
              </a:r>
              <a:endParaRPr lang="en-US" sz="2400" kern="1200" dirty="0"/>
            </a:p>
          </p:txBody>
        </p:sp>
      </p:grpSp>
      <p:grpSp>
        <p:nvGrpSpPr>
          <p:cNvPr id="20" name="Group 19">
            <a:extLst>
              <a:ext uri="{FF2B5EF4-FFF2-40B4-BE49-F238E27FC236}">
                <a16:creationId xmlns:a16="http://schemas.microsoft.com/office/drawing/2014/main" id="{A16BAF7A-DAEB-F574-F02D-A1C5DB9EE4B5}"/>
              </a:ext>
            </a:extLst>
          </p:cNvPr>
          <p:cNvGrpSpPr/>
          <p:nvPr/>
        </p:nvGrpSpPr>
        <p:grpSpPr>
          <a:xfrm>
            <a:off x="7556205" y="1238403"/>
            <a:ext cx="3189811" cy="853948"/>
            <a:chOff x="643173" y="1313379"/>
            <a:chExt cx="2639055" cy="946174"/>
          </a:xfrm>
        </p:grpSpPr>
        <p:sp>
          <p:nvSpPr>
            <p:cNvPr id="21" name="Rounded Rectangle 7">
              <a:extLst>
                <a:ext uri="{FF2B5EF4-FFF2-40B4-BE49-F238E27FC236}">
                  <a16:creationId xmlns:a16="http://schemas.microsoft.com/office/drawing/2014/main" id="{9C95111D-C6F0-FB4C-64AB-1E558CAF4A60}"/>
                </a:ext>
              </a:extLst>
            </p:cNvPr>
            <p:cNvSpPr/>
            <p:nvPr/>
          </p:nvSpPr>
          <p:spPr>
            <a:xfrm>
              <a:off x="643173" y="1313379"/>
              <a:ext cx="2639055" cy="946174"/>
            </a:xfrm>
            <a:prstGeom prst="roundRect">
              <a:avLst/>
            </a:prstGeom>
            <a:solidFill>
              <a:schemeClr val="accent1"/>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22" name="Rounded Rectangle 4">
              <a:extLst>
                <a:ext uri="{FF2B5EF4-FFF2-40B4-BE49-F238E27FC236}">
                  <a16:creationId xmlns:a16="http://schemas.microsoft.com/office/drawing/2014/main" id="{E73192AD-96D0-71BE-F95B-CDDAADBC4533}"/>
                </a:ext>
              </a:extLst>
            </p:cNvPr>
            <p:cNvSpPr txBox="1"/>
            <p:nvPr/>
          </p:nvSpPr>
          <p:spPr>
            <a:xfrm>
              <a:off x="742869" y="1433473"/>
              <a:ext cx="2473156" cy="779892"/>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2400" kern="1200" dirty="0"/>
                <a:t>binary</a:t>
              </a:r>
            </a:p>
          </p:txBody>
        </p:sp>
      </p:grpSp>
      <p:grpSp>
        <p:nvGrpSpPr>
          <p:cNvPr id="25" name="Group 24">
            <a:extLst>
              <a:ext uri="{FF2B5EF4-FFF2-40B4-BE49-F238E27FC236}">
                <a16:creationId xmlns:a16="http://schemas.microsoft.com/office/drawing/2014/main" id="{DBD1E14B-81B1-2576-B9FF-CB9D0A81B56B}"/>
              </a:ext>
            </a:extLst>
          </p:cNvPr>
          <p:cNvGrpSpPr/>
          <p:nvPr/>
        </p:nvGrpSpPr>
        <p:grpSpPr>
          <a:xfrm>
            <a:off x="3400704" y="1238403"/>
            <a:ext cx="2358598" cy="873546"/>
            <a:chOff x="643173" y="1313379"/>
            <a:chExt cx="2639055" cy="946174"/>
          </a:xfrm>
        </p:grpSpPr>
        <p:sp>
          <p:nvSpPr>
            <p:cNvPr id="26" name="Rounded Rectangle 7">
              <a:extLst>
                <a:ext uri="{FF2B5EF4-FFF2-40B4-BE49-F238E27FC236}">
                  <a16:creationId xmlns:a16="http://schemas.microsoft.com/office/drawing/2014/main" id="{C26A7CA6-0ED2-646A-0026-81CCD4BD3AA0}"/>
                </a:ext>
              </a:extLst>
            </p:cNvPr>
            <p:cNvSpPr/>
            <p:nvPr/>
          </p:nvSpPr>
          <p:spPr>
            <a:xfrm>
              <a:off x="643173" y="1313379"/>
              <a:ext cx="2639055" cy="946174"/>
            </a:xfrm>
            <a:prstGeom prst="roundRect">
              <a:avLst/>
            </a:prstGeom>
            <a:solidFill>
              <a:schemeClr val="accent1">
                <a:lumMod val="90000"/>
                <a:lumOff val="10000"/>
              </a:schemeClr>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sz="2400"/>
            </a:p>
          </p:txBody>
        </p:sp>
        <p:sp>
          <p:nvSpPr>
            <p:cNvPr id="27" name="Rounded Rectangle 4">
              <a:extLst>
                <a:ext uri="{FF2B5EF4-FFF2-40B4-BE49-F238E27FC236}">
                  <a16:creationId xmlns:a16="http://schemas.microsoft.com/office/drawing/2014/main" id="{3E94E1A4-A4C3-7C0B-C7CF-EA90B862C9B3}"/>
                </a:ext>
              </a:extLst>
            </p:cNvPr>
            <p:cNvSpPr txBox="1"/>
            <p:nvPr/>
          </p:nvSpPr>
          <p:spPr>
            <a:xfrm>
              <a:off x="668324" y="1430779"/>
              <a:ext cx="2530626" cy="782587"/>
            </a:xfrm>
            <a:prstGeom prst="rect">
              <a:avLst/>
            </a:prstGeom>
            <a:solidFill>
              <a:schemeClr val="accent1">
                <a:lumMod val="90000"/>
                <a:lumOff val="10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2400" dirty="0"/>
                <a:t>JSON</a:t>
              </a:r>
              <a:endParaRPr lang="en-US" sz="2400" kern="1200" dirty="0"/>
            </a:p>
          </p:txBody>
        </p:sp>
      </p:grpSp>
      <p:sp>
        <p:nvSpPr>
          <p:cNvPr id="28" name="Rectangle: Rounded Corners 27">
            <a:extLst>
              <a:ext uri="{FF2B5EF4-FFF2-40B4-BE49-F238E27FC236}">
                <a16:creationId xmlns:a16="http://schemas.microsoft.com/office/drawing/2014/main" id="{77DDA811-442E-4E5E-0B85-9A67979D81DE}"/>
              </a:ext>
            </a:extLst>
          </p:cNvPr>
          <p:cNvSpPr/>
          <p:nvPr/>
        </p:nvSpPr>
        <p:spPr>
          <a:xfrm>
            <a:off x="2643963" y="2195358"/>
            <a:ext cx="949842" cy="28408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08F8F488-0FD9-9151-BE8B-184DBB8420EC}"/>
              </a:ext>
            </a:extLst>
          </p:cNvPr>
          <p:cNvSpPr/>
          <p:nvPr/>
        </p:nvSpPr>
        <p:spPr>
          <a:xfrm>
            <a:off x="8995144" y="2195358"/>
            <a:ext cx="949842" cy="284080"/>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295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973ED4-30D4-8037-4177-2E69D7E4E809}"/>
              </a:ext>
            </a:extLst>
          </p:cNvPr>
          <p:cNvSpPr>
            <a:spLocks noGrp="1"/>
          </p:cNvSpPr>
          <p:nvPr>
            <p:ph type="title"/>
          </p:nvPr>
        </p:nvSpPr>
        <p:spPr/>
        <p:txBody>
          <a:bodyPr/>
          <a:lstStyle/>
          <a:p>
            <a:r>
              <a:rPr lang="en-US" dirty="0"/>
              <a:t>Mobile File Formats: JSON Files</a:t>
            </a:r>
          </a:p>
        </p:txBody>
      </p:sp>
      <p:sp>
        <p:nvSpPr>
          <p:cNvPr id="2" name="Slide Number Placeholder 1">
            <a:extLst>
              <a:ext uri="{FF2B5EF4-FFF2-40B4-BE49-F238E27FC236}">
                <a16:creationId xmlns:a16="http://schemas.microsoft.com/office/drawing/2014/main" id="{982A26B4-0889-D881-42B8-6D7582C550CF}"/>
              </a:ext>
            </a:extLst>
          </p:cNvPr>
          <p:cNvSpPr>
            <a:spLocks noGrp="1"/>
          </p:cNvSpPr>
          <p:nvPr>
            <p:ph type="sldNum" sz="quarter" idx="15"/>
          </p:nvPr>
        </p:nvSpPr>
        <p:spPr/>
        <p:txBody>
          <a:bodyPr/>
          <a:lstStyle/>
          <a:p>
            <a:fld id="{0EBA9DDB-6B4F-E349-9000-1D5D9A9CB687}" type="slidenum">
              <a:rPr lang="en-US" smtClean="0"/>
              <a:pPr/>
              <a:t>93</a:t>
            </a:fld>
            <a:endParaRPr lang="en-US" dirty="0"/>
          </a:p>
        </p:txBody>
      </p:sp>
      <p:sp>
        <p:nvSpPr>
          <p:cNvPr id="5" name="Content Placeholder 4">
            <a:extLst>
              <a:ext uri="{FF2B5EF4-FFF2-40B4-BE49-F238E27FC236}">
                <a16:creationId xmlns:a16="http://schemas.microsoft.com/office/drawing/2014/main" id="{FC08E86A-EF76-5114-6E8A-304BF329EE6A}"/>
              </a:ext>
            </a:extLst>
          </p:cNvPr>
          <p:cNvSpPr>
            <a:spLocks noGrp="1"/>
          </p:cNvSpPr>
          <p:nvPr>
            <p:ph sz="quarter" idx="12"/>
          </p:nvPr>
        </p:nvSpPr>
        <p:spPr>
          <a:xfrm>
            <a:off x="428624" y="1233488"/>
            <a:ext cx="3494087" cy="5472111"/>
          </a:xfrm>
        </p:spPr>
        <p:txBody>
          <a:bodyPr/>
          <a:lstStyle/>
          <a:p>
            <a:pPr marL="174625" indent="-174625" eaLnBrk="1" hangingPunct="1"/>
            <a:r>
              <a:rPr lang="en-US" altLang="en-US" sz="2400" dirty="0"/>
              <a:t>Some applications </a:t>
            </a:r>
            <a:r>
              <a:rPr lang="en-US" altLang="en-US" sz="2400" b="1" dirty="0"/>
              <a:t>do not use</a:t>
            </a:r>
            <a:r>
              <a:rPr lang="en-US" altLang="en-US" sz="2400" dirty="0"/>
              <a:t> </a:t>
            </a:r>
            <a:r>
              <a:rPr lang="en-US" altLang="en-US" sz="2400" b="1" dirty="0"/>
              <a:t>any</a:t>
            </a:r>
            <a:r>
              <a:rPr lang="en-US" altLang="en-US" sz="2400" dirty="0"/>
              <a:t> SQLite databases</a:t>
            </a:r>
          </a:p>
          <a:p>
            <a:pPr marL="174625" indent="-174625" eaLnBrk="1" hangingPunct="1">
              <a:buFont typeface="Arial" panose="020B0604020202020204" pitchFamily="34" charset="0"/>
              <a:buNone/>
            </a:pPr>
            <a:endParaRPr lang="en-US" altLang="en-US" sz="2400" dirty="0"/>
          </a:p>
          <a:p>
            <a:pPr marL="174625" indent="-174625" eaLnBrk="1" hangingPunct="1"/>
            <a:r>
              <a:rPr lang="en-US" altLang="en-US" sz="2400" b="1" dirty="0"/>
              <a:t>User data </a:t>
            </a:r>
            <a:r>
              <a:rPr lang="en-US" altLang="en-US" sz="2400" dirty="0"/>
              <a:t>is</a:t>
            </a:r>
            <a:r>
              <a:rPr lang="en-US" altLang="en-US" sz="2400" b="1" dirty="0"/>
              <a:t> stored in JSON files</a:t>
            </a:r>
          </a:p>
          <a:p>
            <a:pPr marL="341313" lvl="1" indent="-169863" eaLnBrk="1" hangingPunct="1"/>
            <a:r>
              <a:rPr lang="en-US" altLang="en-US" dirty="0"/>
              <a:t>Data is often in plaintext</a:t>
            </a:r>
          </a:p>
          <a:p>
            <a:pPr marL="341313" lvl="1" indent="-169863" eaLnBrk="1" hangingPunct="1"/>
            <a:r>
              <a:rPr lang="en-US" altLang="en-US" dirty="0"/>
              <a:t>Not encrypted/encoded</a:t>
            </a:r>
          </a:p>
          <a:p>
            <a:pPr marL="341313" lvl="1" indent="-169863" eaLnBrk="1" hangingPunct="1"/>
            <a:r>
              <a:rPr lang="en-US" altLang="en-US" dirty="0"/>
              <a:t>Alternative to XML</a:t>
            </a:r>
            <a:endParaRPr lang="en-US" dirty="0"/>
          </a:p>
        </p:txBody>
      </p:sp>
      <p:pic>
        <p:nvPicPr>
          <p:cNvPr id="6" name="Picture 3" descr="json hex.jpg">
            <a:extLst>
              <a:ext uri="{FF2B5EF4-FFF2-40B4-BE49-F238E27FC236}">
                <a16:creationId xmlns:a16="http://schemas.microsoft.com/office/drawing/2014/main" id="{B5C0872E-F9E7-0195-04B0-E8760E85299B}"/>
              </a:ext>
            </a:extLst>
          </p:cNvPr>
          <p:cNvPicPr>
            <a:picLocks noChangeAspect="1"/>
          </p:cNvPicPr>
          <p:nvPr/>
        </p:nvPicPr>
        <p:blipFill>
          <a:blip r:embed="rId3">
            <a:extLst>
              <a:ext uri="{28A0092B-C50C-407E-A947-70E740481C1C}">
                <a14:useLocalDpi xmlns:a14="http://schemas.microsoft.com/office/drawing/2010/main" val="0"/>
              </a:ext>
            </a:extLst>
          </a:blip>
          <a:srcRect l="23334" r="3333" b="28883"/>
          <a:stretch>
            <a:fillRect/>
          </a:stretch>
        </p:blipFill>
        <p:spPr bwMode="auto">
          <a:xfrm>
            <a:off x="4332147" y="1166032"/>
            <a:ext cx="7432225" cy="56096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930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A36B-ACD4-807A-2051-342E63ABA210}"/>
              </a:ext>
            </a:extLst>
          </p:cNvPr>
          <p:cNvSpPr>
            <a:spLocks noGrp="1"/>
          </p:cNvSpPr>
          <p:nvPr>
            <p:ph type="title"/>
          </p:nvPr>
        </p:nvSpPr>
        <p:spPr>
          <a:xfrm>
            <a:off x="428624" y="428624"/>
            <a:ext cx="11334750" cy="623211"/>
          </a:xfrm>
        </p:spPr>
        <p:txBody>
          <a:bodyPr/>
          <a:lstStyle/>
          <a:p>
            <a:r>
              <a:rPr lang="en-US" dirty="0"/>
              <a:t>Mobile File Formats: Realm Databases</a:t>
            </a:r>
          </a:p>
        </p:txBody>
      </p:sp>
      <p:sp>
        <p:nvSpPr>
          <p:cNvPr id="3" name="Slide Number Placeholder 2">
            <a:extLst>
              <a:ext uri="{FF2B5EF4-FFF2-40B4-BE49-F238E27FC236}">
                <a16:creationId xmlns:a16="http://schemas.microsoft.com/office/drawing/2014/main" id="{5FBAAF77-62CE-1612-D506-4F6E9D6502E2}"/>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94</a:t>
            </a:fld>
            <a:endParaRPr lang="en-US" dirty="0"/>
          </a:p>
        </p:txBody>
      </p:sp>
      <p:sp>
        <p:nvSpPr>
          <p:cNvPr id="4" name="Content Placeholder 3">
            <a:extLst>
              <a:ext uri="{FF2B5EF4-FFF2-40B4-BE49-F238E27FC236}">
                <a16:creationId xmlns:a16="http://schemas.microsoft.com/office/drawing/2014/main" id="{E660B12D-C2E3-F2E7-1AB2-10EB21056318}"/>
              </a:ext>
            </a:extLst>
          </p:cNvPr>
          <p:cNvSpPr>
            <a:spLocks noGrp="1"/>
          </p:cNvSpPr>
          <p:nvPr>
            <p:ph sz="quarter" idx="12"/>
          </p:nvPr>
        </p:nvSpPr>
        <p:spPr>
          <a:xfrm>
            <a:off x="428625" y="1233488"/>
            <a:ext cx="4279853" cy="5472112"/>
          </a:xfrm>
        </p:spPr>
        <p:txBody>
          <a:bodyPr/>
          <a:lstStyle/>
          <a:p>
            <a:r>
              <a:rPr lang="en-US" dirty="0"/>
              <a:t>SQLite alternative</a:t>
            </a:r>
          </a:p>
          <a:p>
            <a:r>
              <a:rPr lang="en-US" dirty="0"/>
              <a:t>Non-relational database </a:t>
            </a:r>
          </a:p>
          <a:p>
            <a:r>
              <a:rPr lang="en-US" dirty="0"/>
              <a:t>Supports Java, Objective-C,   Swift, and React Native programming languages</a:t>
            </a:r>
          </a:p>
          <a:p>
            <a:r>
              <a:rPr lang="en-US" dirty="0"/>
              <a:t>Could be on iOS or Android!</a:t>
            </a:r>
          </a:p>
          <a:p>
            <a:r>
              <a:rPr lang="en-US" dirty="0"/>
              <a:t>Marked by 4 bytes</a:t>
            </a:r>
            <a:br>
              <a:rPr lang="en-US" dirty="0"/>
            </a:br>
            <a:r>
              <a:rPr lang="en-US" b="1" dirty="0"/>
              <a:t>54 2D 44 42 </a:t>
            </a:r>
            <a:r>
              <a:rPr lang="en-US" dirty="0"/>
              <a:t>that </a:t>
            </a:r>
            <a:br>
              <a:rPr lang="en-US" dirty="0"/>
            </a:br>
            <a:r>
              <a:rPr lang="en-US" dirty="0"/>
              <a:t>begin at offset 10 </a:t>
            </a:r>
          </a:p>
          <a:p>
            <a:r>
              <a:rPr lang="en-US" b="1" dirty="0"/>
              <a:t>T-DB</a:t>
            </a:r>
            <a:r>
              <a:rPr lang="en-US" dirty="0"/>
              <a:t> (in ASCII)</a:t>
            </a:r>
          </a:p>
          <a:p>
            <a:endParaRPr lang="en-US" dirty="0"/>
          </a:p>
        </p:txBody>
      </p:sp>
      <p:grpSp>
        <p:nvGrpSpPr>
          <p:cNvPr id="12" name="Group 11">
            <a:extLst>
              <a:ext uri="{FF2B5EF4-FFF2-40B4-BE49-F238E27FC236}">
                <a16:creationId xmlns:a16="http://schemas.microsoft.com/office/drawing/2014/main" id="{9B0F0629-52F3-CBD8-EE19-D291FFFC97BA}"/>
              </a:ext>
            </a:extLst>
          </p:cNvPr>
          <p:cNvGrpSpPr/>
          <p:nvPr/>
        </p:nvGrpSpPr>
        <p:grpSpPr>
          <a:xfrm>
            <a:off x="4045513" y="1285369"/>
            <a:ext cx="7459550" cy="5144006"/>
            <a:chOff x="2871798" y="753102"/>
            <a:chExt cx="6003165" cy="3942298"/>
          </a:xfrm>
        </p:grpSpPr>
        <p:pic>
          <p:nvPicPr>
            <p:cNvPr id="8" name="Picture 7">
              <a:extLst>
                <a:ext uri="{FF2B5EF4-FFF2-40B4-BE49-F238E27FC236}">
                  <a16:creationId xmlns:a16="http://schemas.microsoft.com/office/drawing/2014/main" id="{1C6D59F9-0494-5D17-2E5A-AEF1C2399AAF}"/>
                </a:ext>
              </a:extLst>
            </p:cNvPr>
            <p:cNvPicPr>
              <a:picLocks noChangeAspect="1"/>
            </p:cNvPicPr>
            <p:nvPr/>
          </p:nvPicPr>
          <p:blipFill rotWithShape="1">
            <a:blip r:embed="rId3">
              <a:extLst>
                <a:ext uri="{28A0092B-C50C-407E-A947-70E740481C1C}">
                  <a14:useLocalDpi xmlns:a14="http://schemas.microsoft.com/office/drawing/2010/main" val="0"/>
                </a:ext>
              </a:extLst>
            </a:blip>
            <a:srcRect r="11689"/>
            <a:stretch/>
          </p:blipFill>
          <p:spPr>
            <a:xfrm>
              <a:off x="3517442" y="753102"/>
              <a:ext cx="5357521" cy="2524752"/>
            </a:xfrm>
            <a:prstGeom prst="rect">
              <a:avLst/>
            </a:prstGeom>
            <a:ln>
              <a:solidFill>
                <a:schemeClr val="tx1"/>
              </a:solidFill>
            </a:ln>
          </p:spPr>
        </p:pic>
        <p:pic>
          <p:nvPicPr>
            <p:cNvPr id="9" name="Picture 8">
              <a:extLst>
                <a:ext uri="{FF2B5EF4-FFF2-40B4-BE49-F238E27FC236}">
                  <a16:creationId xmlns:a16="http://schemas.microsoft.com/office/drawing/2014/main" id="{55E1B58D-D248-7193-42DD-B81502D81131}"/>
                </a:ext>
              </a:extLst>
            </p:cNvPr>
            <p:cNvPicPr>
              <a:picLocks noChangeAspect="1"/>
            </p:cNvPicPr>
            <p:nvPr/>
          </p:nvPicPr>
          <p:blipFill rotWithShape="1">
            <a:blip r:embed="rId4">
              <a:extLst>
                <a:ext uri="{28A0092B-C50C-407E-A947-70E740481C1C}">
                  <a14:useLocalDpi xmlns:a14="http://schemas.microsoft.com/office/drawing/2010/main" val="0"/>
                </a:ext>
              </a:extLst>
            </a:blip>
            <a:srcRect l="13286" t="12250" r="2804"/>
            <a:stretch/>
          </p:blipFill>
          <p:spPr>
            <a:xfrm>
              <a:off x="2871798" y="3277854"/>
              <a:ext cx="5780077" cy="1417546"/>
            </a:xfrm>
            <a:prstGeom prst="rect">
              <a:avLst/>
            </a:prstGeom>
            <a:ln>
              <a:solidFill>
                <a:schemeClr val="tx1"/>
              </a:solidFill>
            </a:ln>
          </p:spPr>
        </p:pic>
        <p:sp>
          <p:nvSpPr>
            <p:cNvPr id="10" name="Rounded Rectangle 8">
              <a:extLst>
                <a:ext uri="{FF2B5EF4-FFF2-40B4-BE49-F238E27FC236}">
                  <a16:creationId xmlns:a16="http://schemas.microsoft.com/office/drawing/2014/main" id="{9A22637E-5E67-6676-0BBF-A49B94EF1805}"/>
                </a:ext>
              </a:extLst>
            </p:cNvPr>
            <p:cNvSpPr/>
            <p:nvPr/>
          </p:nvSpPr>
          <p:spPr>
            <a:xfrm>
              <a:off x="2871798" y="3529410"/>
              <a:ext cx="1117117"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1" name="Rounded Rectangle 9">
              <a:extLst>
                <a:ext uri="{FF2B5EF4-FFF2-40B4-BE49-F238E27FC236}">
                  <a16:creationId xmlns:a16="http://schemas.microsoft.com/office/drawing/2014/main" id="{17EAA018-54A3-091D-AC88-8941E7F39764}"/>
                </a:ext>
              </a:extLst>
            </p:cNvPr>
            <p:cNvSpPr/>
            <p:nvPr/>
          </p:nvSpPr>
          <p:spPr>
            <a:xfrm>
              <a:off x="7315200" y="3552385"/>
              <a:ext cx="457200" cy="2056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spTree>
    <p:extLst>
      <p:ext uri="{BB962C8B-B14F-4D97-AF65-F5344CB8AC3E}">
        <p14:creationId xmlns:p14="http://schemas.microsoft.com/office/powerpoint/2010/main" val="3439243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43A682-7064-D510-9258-A5316D2E1A8D}"/>
              </a:ext>
            </a:extLst>
          </p:cNvPr>
          <p:cNvSpPr>
            <a:spLocks noGrp="1"/>
          </p:cNvSpPr>
          <p:nvPr>
            <p:ph type="sldNum" sz="quarter" idx="12"/>
          </p:nvPr>
        </p:nvSpPr>
        <p:spPr/>
        <p:txBody>
          <a:bodyPr/>
          <a:lstStyle/>
          <a:p>
            <a:fld id="{0EBA9DDB-6B4F-E349-9000-1D5D9A9CB687}" type="slidenum">
              <a:rPr lang="en-US" smtClean="0"/>
              <a:pPr/>
              <a:t>95</a:t>
            </a:fld>
            <a:endParaRPr lang="en-US" dirty="0"/>
          </a:p>
        </p:txBody>
      </p:sp>
      <p:sp>
        <p:nvSpPr>
          <p:cNvPr id="2" name="Title 1">
            <a:extLst>
              <a:ext uri="{FF2B5EF4-FFF2-40B4-BE49-F238E27FC236}">
                <a16:creationId xmlns:a16="http://schemas.microsoft.com/office/drawing/2014/main" id="{5F20DF89-F46F-4D97-8B4F-5622CD89B1DD}"/>
              </a:ext>
            </a:extLst>
          </p:cNvPr>
          <p:cNvSpPr>
            <a:spLocks noGrp="1"/>
          </p:cNvSpPr>
          <p:nvPr>
            <p:ph type="title"/>
          </p:nvPr>
        </p:nvSpPr>
        <p:spPr/>
        <p:txBody>
          <a:bodyPr/>
          <a:lstStyle/>
          <a:p>
            <a:r>
              <a:rPr lang="en-US" dirty="0"/>
              <a:t>Mobile File Formats: </a:t>
            </a:r>
            <a:r>
              <a:rPr lang="en-US" dirty="0" err="1"/>
              <a:t>Protobufs</a:t>
            </a:r>
            <a:endParaRPr lang="en-US" dirty="0"/>
          </a:p>
        </p:txBody>
      </p:sp>
      <p:grpSp>
        <p:nvGrpSpPr>
          <p:cNvPr id="7" name="Group 6">
            <a:extLst>
              <a:ext uri="{FF2B5EF4-FFF2-40B4-BE49-F238E27FC236}">
                <a16:creationId xmlns:a16="http://schemas.microsoft.com/office/drawing/2014/main" id="{BF7EB350-8E7A-D9BA-AF07-B81FB393B661}"/>
              </a:ext>
            </a:extLst>
          </p:cNvPr>
          <p:cNvGrpSpPr/>
          <p:nvPr/>
        </p:nvGrpSpPr>
        <p:grpSpPr>
          <a:xfrm>
            <a:off x="317736" y="1374222"/>
            <a:ext cx="6970168" cy="5053877"/>
            <a:chOff x="140313" y="664532"/>
            <a:chExt cx="5269887" cy="3958903"/>
          </a:xfrm>
        </p:grpSpPr>
        <p:pic>
          <p:nvPicPr>
            <p:cNvPr id="5" name="Picture 4">
              <a:extLst>
                <a:ext uri="{FF2B5EF4-FFF2-40B4-BE49-F238E27FC236}">
                  <a16:creationId xmlns:a16="http://schemas.microsoft.com/office/drawing/2014/main" id="{A4B5A873-B5B2-17DB-32CB-A3D7F56CBE2B}"/>
                </a:ext>
              </a:extLst>
            </p:cNvPr>
            <p:cNvPicPr>
              <a:picLocks noChangeAspect="1"/>
            </p:cNvPicPr>
            <p:nvPr/>
          </p:nvPicPr>
          <p:blipFill rotWithShape="1">
            <a:blip r:embed="rId3">
              <a:extLst>
                <a:ext uri="{28A0092B-C50C-407E-A947-70E740481C1C}">
                  <a14:useLocalDpi xmlns:a14="http://schemas.microsoft.com/office/drawing/2010/main" val="0"/>
                </a:ext>
              </a:extLst>
            </a:blip>
            <a:srcRect l="1" r="-2776" b="18235"/>
            <a:stretch/>
          </p:blipFill>
          <p:spPr>
            <a:xfrm>
              <a:off x="140313" y="664532"/>
              <a:ext cx="5269887" cy="1983418"/>
            </a:xfrm>
            <a:prstGeom prst="rect">
              <a:avLst/>
            </a:prstGeom>
            <a:ln>
              <a:solidFill>
                <a:schemeClr val="tx1"/>
              </a:solidFill>
            </a:ln>
          </p:spPr>
        </p:pic>
        <p:pic>
          <p:nvPicPr>
            <p:cNvPr id="6" name="Picture 5">
              <a:extLst>
                <a:ext uri="{FF2B5EF4-FFF2-40B4-BE49-F238E27FC236}">
                  <a16:creationId xmlns:a16="http://schemas.microsoft.com/office/drawing/2014/main" id="{302F7EAF-6A71-5F0A-895F-7712C9F9E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806065"/>
              <a:ext cx="3208020" cy="1817370"/>
            </a:xfrm>
            <a:prstGeom prst="rect">
              <a:avLst/>
            </a:prstGeom>
            <a:ln>
              <a:solidFill>
                <a:schemeClr val="tx1"/>
              </a:solidFill>
            </a:ln>
          </p:spPr>
        </p:pic>
      </p:grpSp>
      <p:grpSp>
        <p:nvGrpSpPr>
          <p:cNvPr id="4" name="Group 3">
            <a:extLst>
              <a:ext uri="{FF2B5EF4-FFF2-40B4-BE49-F238E27FC236}">
                <a16:creationId xmlns:a16="http://schemas.microsoft.com/office/drawing/2014/main" id="{764E642F-52C9-A4A2-F6C1-80B32AEA32B2}"/>
              </a:ext>
            </a:extLst>
          </p:cNvPr>
          <p:cNvGrpSpPr/>
          <p:nvPr/>
        </p:nvGrpSpPr>
        <p:grpSpPr>
          <a:xfrm>
            <a:off x="7566552" y="1235407"/>
            <a:ext cx="4457125" cy="5389982"/>
            <a:chOff x="7566552" y="1251162"/>
            <a:chExt cx="4457125" cy="5130387"/>
          </a:xfrm>
        </p:grpSpPr>
        <p:sp>
          <p:nvSpPr>
            <p:cNvPr id="9" name="Freeform: Shape 8">
              <a:extLst>
                <a:ext uri="{FF2B5EF4-FFF2-40B4-BE49-F238E27FC236}">
                  <a16:creationId xmlns:a16="http://schemas.microsoft.com/office/drawing/2014/main" id="{EA38507F-BDC5-E247-E50D-53CAE7762871}"/>
                </a:ext>
              </a:extLst>
            </p:cNvPr>
            <p:cNvSpPr/>
            <p:nvPr/>
          </p:nvSpPr>
          <p:spPr>
            <a:xfrm>
              <a:off x="7566552" y="1251162"/>
              <a:ext cx="4457125" cy="1021602"/>
            </a:xfrm>
            <a:custGeom>
              <a:avLst/>
              <a:gdLst>
                <a:gd name="connsiteX0" fmla="*/ 0 w 4457125"/>
                <a:gd name="connsiteY0" fmla="*/ 160709 h 964236"/>
                <a:gd name="connsiteX1" fmla="*/ 160709 w 4457125"/>
                <a:gd name="connsiteY1" fmla="*/ 0 h 964236"/>
                <a:gd name="connsiteX2" fmla="*/ 4296416 w 4457125"/>
                <a:gd name="connsiteY2" fmla="*/ 0 h 964236"/>
                <a:gd name="connsiteX3" fmla="*/ 4457125 w 4457125"/>
                <a:gd name="connsiteY3" fmla="*/ 160709 h 964236"/>
                <a:gd name="connsiteX4" fmla="*/ 4457125 w 4457125"/>
                <a:gd name="connsiteY4" fmla="*/ 803527 h 964236"/>
                <a:gd name="connsiteX5" fmla="*/ 4296416 w 4457125"/>
                <a:gd name="connsiteY5" fmla="*/ 964236 h 964236"/>
                <a:gd name="connsiteX6" fmla="*/ 160709 w 4457125"/>
                <a:gd name="connsiteY6" fmla="*/ 964236 h 964236"/>
                <a:gd name="connsiteX7" fmla="*/ 0 w 4457125"/>
                <a:gd name="connsiteY7" fmla="*/ 803527 h 964236"/>
                <a:gd name="connsiteX8" fmla="*/ 0 w 4457125"/>
                <a:gd name="connsiteY8" fmla="*/ 160709 h 96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125" h="964236">
                  <a:moveTo>
                    <a:pt x="0" y="160709"/>
                  </a:moveTo>
                  <a:cubicBezTo>
                    <a:pt x="0" y="71952"/>
                    <a:pt x="71952" y="0"/>
                    <a:pt x="160709" y="0"/>
                  </a:cubicBezTo>
                  <a:lnTo>
                    <a:pt x="4296416" y="0"/>
                  </a:lnTo>
                  <a:cubicBezTo>
                    <a:pt x="4385173" y="0"/>
                    <a:pt x="4457125" y="71952"/>
                    <a:pt x="4457125" y="160709"/>
                  </a:cubicBezTo>
                  <a:lnTo>
                    <a:pt x="4457125" y="803527"/>
                  </a:lnTo>
                  <a:cubicBezTo>
                    <a:pt x="4457125" y="892284"/>
                    <a:pt x="4385173" y="964236"/>
                    <a:pt x="4296416" y="964236"/>
                  </a:cubicBezTo>
                  <a:lnTo>
                    <a:pt x="160709" y="964236"/>
                  </a:lnTo>
                  <a:cubicBezTo>
                    <a:pt x="71952" y="964236"/>
                    <a:pt x="0" y="892284"/>
                    <a:pt x="0" y="803527"/>
                  </a:cubicBezTo>
                  <a:lnTo>
                    <a:pt x="0" y="160709"/>
                  </a:lnTo>
                  <a:close/>
                </a:path>
              </a:pathLst>
            </a:cu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030" tIns="108030" rIns="108030" bIns="108030" numCol="1" spcCol="1270" anchor="ctr" anchorCtr="0">
              <a:noAutofit/>
            </a:bodyPr>
            <a:lstStyle/>
            <a:p>
              <a:pPr marL="0" lvl="0" indent="0" algn="ctr" defTabSz="711200">
                <a:lnSpc>
                  <a:spcPct val="90000"/>
                </a:lnSpc>
                <a:spcBef>
                  <a:spcPct val="0"/>
                </a:spcBef>
                <a:spcAft>
                  <a:spcPct val="35000"/>
                </a:spcAft>
                <a:buNone/>
              </a:pPr>
              <a:r>
                <a:rPr lang="en-US" sz="2400" kern="1200" dirty="0"/>
                <a:t>Created by Google to aid in communication between systems</a:t>
              </a:r>
            </a:p>
          </p:txBody>
        </p:sp>
        <p:sp>
          <p:nvSpPr>
            <p:cNvPr id="10" name="Freeform: Shape 9">
              <a:extLst>
                <a:ext uri="{FF2B5EF4-FFF2-40B4-BE49-F238E27FC236}">
                  <a16:creationId xmlns:a16="http://schemas.microsoft.com/office/drawing/2014/main" id="{ACB4A9C1-7C2D-2DFD-F99B-64366A36C37D}"/>
                </a:ext>
              </a:extLst>
            </p:cNvPr>
            <p:cNvSpPr/>
            <p:nvPr/>
          </p:nvSpPr>
          <p:spPr>
            <a:xfrm>
              <a:off x="7566552" y="2325806"/>
              <a:ext cx="4457125" cy="1021602"/>
            </a:xfrm>
            <a:custGeom>
              <a:avLst/>
              <a:gdLst>
                <a:gd name="connsiteX0" fmla="*/ 0 w 4457125"/>
                <a:gd name="connsiteY0" fmla="*/ 170270 h 1021602"/>
                <a:gd name="connsiteX1" fmla="*/ 170270 w 4457125"/>
                <a:gd name="connsiteY1" fmla="*/ 0 h 1021602"/>
                <a:gd name="connsiteX2" fmla="*/ 4286855 w 4457125"/>
                <a:gd name="connsiteY2" fmla="*/ 0 h 1021602"/>
                <a:gd name="connsiteX3" fmla="*/ 4457125 w 4457125"/>
                <a:gd name="connsiteY3" fmla="*/ 170270 h 1021602"/>
                <a:gd name="connsiteX4" fmla="*/ 4457125 w 4457125"/>
                <a:gd name="connsiteY4" fmla="*/ 851332 h 1021602"/>
                <a:gd name="connsiteX5" fmla="*/ 4286855 w 4457125"/>
                <a:gd name="connsiteY5" fmla="*/ 1021602 h 1021602"/>
                <a:gd name="connsiteX6" fmla="*/ 170270 w 4457125"/>
                <a:gd name="connsiteY6" fmla="*/ 1021602 h 1021602"/>
                <a:gd name="connsiteX7" fmla="*/ 0 w 4457125"/>
                <a:gd name="connsiteY7" fmla="*/ 851332 h 1021602"/>
                <a:gd name="connsiteX8" fmla="*/ 0 w 4457125"/>
                <a:gd name="connsiteY8" fmla="*/ 170270 h 10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125" h="1021602">
                  <a:moveTo>
                    <a:pt x="0" y="170270"/>
                  </a:moveTo>
                  <a:cubicBezTo>
                    <a:pt x="0" y="76232"/>
                    <a:pt x="76232" y="0"/>
                    <a:pt x="170270" y="0"/>
                  </a:cubicBezTo>
                  <a:lnTo>
                    <a:pt x="4286855" y="0"/>
                  </a:lnTo>
                  <a:cubicBezTo>
                    <a:pt x="4380893" y="0"/>
                    <a:pt x="4457125" y="76232"/>
                    <a:pt x="4457125" y="170270"/>
                  </a:cubicBezTo>
                  <a:lnTo>
                    <a:pt x="4457125" y="851332"/>
                  </a:lnTo>
                  <a:cubicBezTo>
                    <a:pt x="4457125" y="945370"/>
                    <a:pt x="4380893" y="1021602"/>
                    <a:pt x="4286855" y="1021602"/>
                  </a:cubicBezTo>
                  <a:lnTo>
                    <a:pt x="170270" y="1021602"/>
                  </a:lnTo>
                  <a:cubicBezTo>
                    <a:pt x="76232" y="1021602"/>
                    <a:pt x="0" y="945370"/>
                    <a:pt x="0" y="851332"/>
                  </a:cubicBezTo>
                  <a:lnTo>
                    <a:pt x="0" y="1702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830" tIns="110830" rIns="110830" bIns="110830" numCol="1" spcCol="1270" anchor="ctr" anchorCtr="0">
              <a:noAutofit/>
            </a:bodyPr>
            <a:lstStyle/>
            <a:p>
              <a:pPr marL="0" lvl="0" indent="0" algn="ctr" defTabSz="711200">
                <a:lnSpc>
                  <a:spcPct val="90000"/>
                </a:lnSpc>
                <a:spcBef>
                  <a:spcPct val="0"/>
                </a:spcBef>
                <a:spcAft>
                  <a:spcPct val="35000"/>
                </a:spcAft>
                <a:buNone/>
              </a:pPr>
              <a:r>
                <a:rPr lang="en-US" sz="2400" kern="1200" dirty="0"/>
                <a:t>Provide serialization for structured data</a:t>
              </a:r>
            </a:p>
          </p:txBody>
        </p:sp>
        <p:sp>
          <p:nvSpPr>
            <p:cNvPr id="11" name="Freeform: Shape 10">
              <a:extLst>
                <a:ext uri="{FF2B5EF4-FFF2-40B4-BE49-F238E27FC236}">
                  <a16:creationId xmlns:a16="http://schemas.microsoft.com/office/drawing/2014/main" id="{1AA97212-454C-ADAB-3B01-E186B1CA364A}"/>
                </a:ext>
              </a:extLst>
            </p:cNvPr>
            <p:cNvSpPr/>
            <p:nvPr/>
          </p:nvSpPr>
          <p:spPr>
            <a:xfrm>
              <a:off x="7566552" y="3388395"/>
              <a:ext cx="4457125" cy="1069762"/>
            </a:xfrm>
            <a:custGeom>
              <a:avLst/>
              <a:gdLst>
                <a:gd name="connsiteX0" fmla="*/ 0 w 4457125"/>
                <a:gd name="connsiteY0" fmla="*/ 178297 h 1069762"/>
                <a:gd name="connsiteX1" fmla="*/ 178297 w 4457125"/>
                <a:gd name="connsiteY1" fmla="*/ 0 h 1069762"/>
                <a:gd name="connsiteX2" fmla="*/ 4278828 w 4457125"/>
                <a:gd name="connsiteY2" fmla="*/ 0 h 1069762"/>
                <a:gd name="connsiteX3" fmla="*/ 4457125 w 4457125"/>
                <a:gd name="connsiteY3" fmla="*/ 178297 h 1069762"/>
                <a:gd name="connsiteX4" fmla="*/ 4457125 w 4457125"/>
                <a:gd name="connsiteY4" fmla="*/ 891465 h 1069762"/>
                <a:gd name="connsiteX5" fmla="*/ 4278828 w 4457125"/>
                <a:gd name="connsiteY5" fmla="*/ 1069762 h 1069762"/>
                <a:gd name="connsiteX6" fmla="*/ 178297 w 4457125"/>
                <a:gd name="connsiteY6" fmla="*/ 1069762 h 1069762"/>
                <a:gd name="connsiteX7" fmla="*/ 0 w 4457125"/>
                <a:gd name="connsiteY7" fmla="*/ 891465 h 1069762"/>
                <a:gd name="connsiteX8" fmla="*/ 0 w 4457125"/>
                <a:gd name="connsiteY8" fmla="*/ 178297 h 106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125" h="1069762">
                  <a:moveTo>
                    <a:pt x="0" y="178297"/>
                  </a:moveTo>
                  <a:cubicBezTo>
                    <a:pt x="0" y="79826"/>
                    <a:pt x="79826" y="0"/>
                    <a:pt x="178297" y="0"/>
                  </a:cubicBezTo>
                  <a:lnTo>
                    <a:pt x="4278828" y="0"/>
                  </a:lnTo>
                  <a:cubicBezTo>
                    <a:pt x="4377299" y="0"/>
                    <a:pt x="4457125" y="79826"/>
                    <a:pt x="4457125" y="178297"/>
                  </a:cubicBezTo>
                  <a:lnTo>
                    <a:pt x="4457125" y="891465"/>
                  </a:lnTo>
                  <a:cubicBezTo>
                    <a:pt x="4457125" y="989936"/>
                    <a:pt x="4377299" y="1069762"/>
                    <a:pt x="4278828" y="1069762"/>
                  </a:cubicBezTo>
                  <a:lnTo>
                    <a:pt x="178297" y="1069762"/>
                  </a:lnTo>
                  <a:cubicBezTo>
                    <a:pt x="79826" y="1069762"/>
                    <a:pt x="0" y="989936"/>
                    <a:pt x="0" y="891465"/>
                  </a:cubicBezTo>
                  <a:lnTo>
                    <a:pt x="0" y="178297"/>
                  </a:lnTo>
                  <a:close/>
                </a:path>
              </a:pathLst>
            </a:custGeom>
            <a:solidFill>
              <a:schemeClr val="accent1">
                <a:lumMod val="50000"/>
                <a:lumOff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181" tIns="113181" rIns="113181" bIns="113181" numCol="1" spcCol="1270" anchor="ctr" anchorCtr="0">
              <a:noAutofit/>
            </a:bodyPr>
            <a:lstStyle/>
            <a:p>
              <a:pPr marL="0" lvl="0" indent="0" algn="ctr" defTabSz="711200">
                <a:lnSpc>
                  <a:spcPct val="90000"/>
                </a:lnSpc>
                <a:spcBef>
                  <a:spcPct val="0"/>
                </a:spcBef>
                <a:spcAft>
                  <a:spcPct val="35000"/>
                </a:spcAft>
                <a:buNone/>
              </a:pPr>
              <a:r>
                <a:rPr lang="en-US" sz="2400" kern="1200" dirty="0"/>
                <a:t>Can be found on any operating system</a:t>
              </a:r>
            </a:p>
          </p:txBody>
        </p:sp>
        <p:sp>
          <p:nvSpPr>
            <p:cNvPr id="12" name="Freeform: Shape 11">
              <a:extLst>
                <a:ext uri="{FF2B5EF4-FFF2-40B4-BE49-F238E27FC236}">
                  <a16:creationId xmlns:a16="http://schemas.microsoft.com/office/drawing/2014/main" id="{35796446-BA74-40A7-F515-23346C49FC7C}"/>
                </a:ext>
              </a:extLst>
            </p:cNvPr>
            <p:cNvSpPr/>
            <p:nvPr/>
          </p:nvSpPr>
          <p:spPr>
            <a:xfrm>
              <a:off x="7566552" y="4532827"/>
              <a:ext cx="4457125" cy="949330"/>
            </a:xfrm>
            <a:custGeom>
              <a:avLst/>
              <a:gdLst>
                <a:gd name="connsiteX0" fmla="*/ 0 w 4457125"/>
                <a:gd name="connsiteY0" fmla="*/ 158225 h 949330"/>
                <a:gd name="connsiteX1" fmla="*/ 158225 w 4457125"/>
                <a:gd name="connsiteY1" fmla="*/ 0 h 949330"/>
                <a:gd name="connsiteX2" fmla="*/ 4298900 w 4457125"/>
                <a:gd name="connsiteY2" fmla="*/ 0 h 949330"/>
                <a:gd name="connsiteX3" fmla="*/ 4457125 w 4457125"/>
                <a:gd name="connsiteY3" fmla="*/ 158225 h 949330"/>
                <a:gd name="connsiteX4" fmla="*/ 4457125 w 4457125"/>
                <a:gd name="connsiteY4" fmla="*/ 791105 h 949330"/>
                <a:gd name="connsiteX5" fmla="*/ 4298900 w 4457125"/>
                <a:gd name="connsiteY5" fmla="*/ 949330 h 949330"/>
                <a:gd name="connsiteX6" fmla="*/ 158225 w 4457125"/>
                <a:gd name="connsiteY6" fmla="*/ 949330 h 949330"/>
                <a:gd name="connsiteX7" fmla="*/ 0 w 4457125"/>
                <a:gd name="connsiteY7" fmla="*/ 791105 h 949330"/>
                <a:gd name="connsiteX8" fmla="*/ 0 w 4457125"/>
                <a:gd name="connsiteY8" fmla="*/ 158225 h 9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125" h="949330">
                  <a:moveTo>
                    <a:pt x="0" y="158225"/>
                  </a:moveTo>
                  <a:cubicBezTo>
                    <a:pt x="0" y="70840"/>
                    <a:pt x="70840" y="0"/>
                    <a:pt x="158225" y="0"/>
                  </a:cubicBezTo>
                  <a:lnTo>
                    <a:pt x="4298900" y="0"/>
                  </a:lnTo>
                  <a:cubicBezTo>
                    <a:pt x="4386285" y="0"/>
                    <a:pt x="4457125" y="70840"/>
                    <a:pt x="4457125" y="158225"/>
                  </a:cubicBezTo>
                  <a:lnTo>
                    <a:pt x="4457125" y="791105"/>
                  </a:lnTo>
                  <a:cubicBezTo>
                    <a:pt x="4457125" y="878490"/>
                    <a:pt x="4386285" y="949330"/>
                    <a:pt x="4298900" y="949330"/>
                  </a:cubicBezTo>
                  <a:lnTo>
                    <a:pt x="158225" y="949330"/>
                  </a:lnTo>
                  <a:cubicBezTo>
                    <a:pt x="70840" y="949330"/>
                    <a:pt x="0" y="878490"/>
                    <a:pt x="0" y="791105"/>
                  </a:cubicBezTo>
                  <a:lnTo>
                    <a:pt x="0" y="158225"/>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7302" tIns="107302" rIns="107302" bIns="107302" numCol="1" spcCol="1270" anchor="ctr" anchorCtr="0">
              <a:noAutofit/>
            </a:bodyPr>
            <a:lstStyle/>
            <a:p>
              <a:pPr marL="0" lvl="0" indent="0" algn="ctr" defTabSz="711200">
                <a:lnSpc>
                  <a:spcPct val="90000"/>
                </a:lnSpc>
                <a:spcBef>
                  <a:spcPct val="0"/>
                </a:spcBef>
                <a:spcAft>
                  <a:spcPct val="35000"/>
                </a:spcAft>
                <a:buNone/>
              </a:pPr>
              <a:r>
                <a:rPr lang="en-US" sz="2400" kern="1200" dirty="0"/>
                <a:t>More efficient than XML or JSON</a:t>
              </a:r>
            </a:p>
          </p:txBody>
        </p:sp>
        <p:sp>
          <p:nvSpPr>
            <p:cNvPr id="13" name="Freeform: Shape 12">
              <a:extLst>
                <a:ext uri="{FF2B5EF4-FFF2-40B4-BE49-F238E27FC236}">
                  <a16:creationId xmlns:a16="http://schemas.microsoft.com/office/drawing/2014/main" id="{B6D242D2-7B43-5D9B-E4D7-3ABCEB063F15}"/>
                </a:ext>
              </a:extLst>
            </p:cNvPr>
            <p:cNvSpPr/>
            <p:nvPr/>
          </p:nvSpPr>
          <p:spPr>
            <a:xfrm>
              <a:off x="7566552" y="5528238"/>
              <a:ext cx="4457125" cy="853311"/>
            </a:xfrm>
            <a:custGeom>
              <a:avLst/>
              <a:gdLst>
                <a:gd name="connsiteX0" fmla="*/ 0 w 4457125"/>
                <a:gd name="connsiteY0" fmla="*/ 142221 h 853311"/>
                <a:gd name="connsiteX1" fmla="*/ 142221 w 4457125"/>
                <a:gd name="connsiteY1" fmla="*/ 0 h 853311"/>
                <a:gd name="connsiteX2" fmla="*/ 4314904 w 4457125"/>
                <a:gd name="connsiteY2" fmla="*/ 0 h 853311"/>
                <a:gd name="connsiteX3" fmla="*/ 4457125 w 4457125"/>
                <a:gd name="connsiteY3" fmla="*/ 142221 h 853311"/>
                <a:gd name="connsiteX4" fmla="*/ 4457125 w 4457125"/>
                <a:gd name="connsiteY4" fmla="*/ 711090 h 853311"/>
                <a:gd name="connsiteX5" fmla="*/ 4314904 w 4457125"/>
                <a:gd name="connsiteY5" fmla="*/ 853311 h 853311"/>
                <a:gd name="connsiteX6" fmla="*/ 142221 w 4457125"/>
                <a:gd name="connsiteY6" fmla="*/ 853311 h 853311"/>
                <a:gd name="connsiteX7" fmla="*/ 0 w 4457125"/>
                <a:gd name="connsiteY7" fmla="*/ 711090 h 853311"/>
                <a:gd name="connsiteX8" fmla="*/ 0 w 4457125"/>
                <a:gd name="connsiteY8" fmla="*/ 142221 h 8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125" h="853311">
                  <a:moveTo>
                    <a:pt x="0" y="142221"/>
                  </a:moveTo>
                  <a:cubicBezTo>
                    <a:pt x="0" y="63675"/>
                    <a:pt x="63675" y="0"/>
                    <a:pt x="142221" y="0"/>
                  </a:cubicBezTo>
                  <a:lnTo>
                    <a:pt x="4314904" y="0"/>
                  </a:lnTo>
                  <a:cubicBezTo>
                    <a:pt x="4393450" y="0"/>
                    <a:pt x="4457125" y="63675"/>
                    <a:pt x="4457125" y="142221"/>
                  </a:cubicBezTo>
                  <a:lnTo>
                    <a:pt x="4457125" y="711090"/>
                  </a:lnTo>
                  <a:cubicBezTo>
                    <a:pt x="4457125" y="789636"/>
                    <a:pt x="4393450" y="853311"/>
                    <a:pt x="4314904" y="853311"/>
                  </a:cubicBezTo>
                  <a:lnTo>
                    <a:pt x="142221" y="853311"/>
                  </a:lnTo>
                  <a:cubicBezTo>
                    <a:pt x="63675" y="853311"/>
                    <a:pt x="0" y="789636"/>
                    <a:pt x="0" y="711090"/>
                  </a:cubicBezTo>
                  <a:lnTo>
                    <a:pt x="0" y="1422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15" tIns="102615" rIns="102615" bIns="102615" numCol="1" spcCol="1270" anchor="ctr" anchorCtr="0">
              <a:noAutofit/>
            </a:bodyPr>
            <a:lstStyle/>
            <a:p>
              <a:pPr marL="0" lvl="0" indent="0" algn="l" defTabSz="711200">
                <a:lnSpc>
                  <a:spcPct val="90000"/>
                </a:lnSpc>
                <a:spcBef>
                  <a:spcPct val="0"/>
                </a:spcBef>
                <a:spcAft>
                  <a:spcPct val="35000"/>
                </a:spcAft>
                <a:buNone/>
              </a:pPr>
              <a:r>
                <a:rPr lang="en-US" sz="2400" kern="1200" dirty="0"/>
                <a:t>Structure is stored in .proto file</a:t>
              </a:r>
            </a:p>
          </p:txBody>
        </p:sp>
      </p:grpSp>
    </p:spTree>
    <p:extLst>
      <p:ext uri="{BB962C8B-B14F-4D97-AF65-F5344CB8AC3E}">
        <p14:creationId xmlns:p14="http://schemas.microsoft.com/office/powerpoint/2010/main" val="22063415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8168C-6E0F-A5CE-A2A7-8D09FFDE2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8C6C4-63DD-B45C-55F9-DB0528DDE6A5}"/>
              </a:ext>
            </a:extLst>
          </p:cNvPr>
          <p:cNvSpPr>
            <a:spLocks noGrp="1"/>
          </p:cNvSpPr>
          <p:nvPr>
            <p:ph type="title"/>
          </p:nvPr>
        </p:nvSpPr>
        <p:spPr/>
        <p:txBody>
          <a:bodyPr/>
          <a:lstStyle/>
          <a:p>
            <a:r>
              <a:rPr lang="en-US" dirty="0"/>
              <a:t>Mobile File Formats: Android Multimedia</a:t>
            </a:r>
          </a:p>
        </p:txBody>
      </p:sp>
      <p:sp>
        <p:nvSpPr>
          <p:cNvPr id="3" name="Slide Number Placeholder 2">
            <a:extLst>
              <a:ext uri="{FF2B5EF4-FFF2-40B4-BE49-F238E27FC236}">
                <a16:creationId xmlns:a16="http://schemas.microsoft.com/office/drawing/2014/main" id="{858FECED-B518-1F6B-904C-8CA0160082B4}"/>
              </a:ext>
            </a:extLst>
          </p:cNvPr>
          <p:cNvSpPr>
            <a:spLocks noGrp="1"/>
          </p:cNvSpPr>
          <p:nvPr>
            <p:ph type="sldNum" sz="quarter" idx="15"/>
          </p:nvPr>
        </p:nvSpPr>
        <p:spPr/>
        <p:txBody>
          <a:bodyPr/>
          <a:lstStyle/>
          <a:p>
            <a:fld id="{0EBA9DDB-6B4F-E349-9000-1D5D9A9CB687}" type="slidenum">
              <a:rPr lang="en-US" smtClean="0"/>
              <a:pPr/>
              <a:t>96</a:t>
            </a:fld>
            <a:endParaRPr lang="en-US" dirty="0"/>
          </a:p>
        </p:txBody>
      </p:sp>
      <p:sp>
        <p:nvSpPr>
          <p:cNvPr id="6" name="Freeform: Shape 5">
            <a:extLst>
              <a:ext uri="{FF2B5EF4-FFF2-40B4-BE49-F238E27FC236}">
                <a16:creationId xmlns:a16="http://schemas.microsoft.com/office/drawing/2014/main" id="{8C32375A-FDCA-11CE-AD84-A61512E62736}"/>
              </a:ext>
            </a:extLst>
          </p:cNvPr>
          <p:cNvSpPr/>
          <p:nvPr/>
        </p:nvSpPr>
        <p:spPr>
          <a:xfrm>
            <a:off x="1234764" y="1874183"/>
            <a:ext cx="2255249" cy="902099"/>
          </a:xfrm>
          <a:custGeom>
            <a:avLst/>
            <a:gdLst>
              <a:gd name="connsiteX0" fmla="*/ 0 w 2255249"/>
              <a:gd name="connsiteY0" fmla="*/ 0 h 902099"/>
              <a:gd name="connsiteX1" fmla="*/ 2255249 w 2255249"/>
              <a:gd name="connsiteY1" fmla="*/ 0 h 902099"/>
              <a:gd name="connsiteX2" fmla="*/ 2255249 w 2255249"/>
              <a:gd name="connsiteY2" fmla="*/ 902099 h 902099"/>
              <a:gd name="connsiteX3" fmla="*/ 0 w 2255249"/>
              <a:gd name="connsiteY3" fmla="*/ 902099 h 902099"/>
              <a:gd name="connsiteX4" fmla="*/ 0 w 2255249"/>
              <a:gd name="connsiteY4" fmla="*/ 0 h 90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902099">
                <a:moveTo>
                  <a:pt x="0" y="0"/>
                </a:moveTo>
                <a:lnTo>
                  <a:pt x="2255249" y="0"/>
                </a:lnTo>
                <a:lnTo>
                  <a:pt x="2255249" y="902099"/>
                </a:lnTo>
                <a:lnTo>
                  <a:pt x="0" y="9020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2400" kern="1200" dirty="0"/>
              <a:t>Images</a:t>
            </a:r>
          </a:p>
        </p:txBody>
      </p:sp>
      <p:sp>
        <p:nvSpPr>
          <p:cNvPr id="7" name="Freeform: Shape 6">
            <a:extLst>
              <a:ext uri="{FF2B5EF4-FFF2-40B4-BE49-F238E27FC236}">
                <a16:creationId xmlns:a16="http://schemas.microsoft.com/office/drawing/2014/main" id="{EBC3D7B0-5F09-CB5D-7DB7-EE855120692F}"/>
              </a:ext>
            </a:extLst>
          </p:cNvPr>
          <p:cNvSpPr/>
          <p:nvPr/>
        </p:nvSpPr>
        <p:spPr>
          <a:xfrm>
            <a:off x="1234764" y="2776282"/>
            <a:ext cx="2255249" cy="2909699"/>
          </a:xfrm>
          <a:custGeom>
            <a:avLst/>
            <a:gdLst>
              <a:gd name="connsiteX0" fmla="*/ 0 w 2255249"/>
              <a:gd name="connsiteY0" fmla="*/ 0 h 2909699"/>
              <a:gd name="connsiteX1" fmla="*/ 2255249 w 2255249"/>
              <a:gd name="connsiteY1" fmla="*/ 0 h 2909699"/>
              <a:gd name="connsiteX2" fmla="*/ 2255249 w 2255249"/>
              <a:gd name="connsiteY2" fmla="*/ 2909699 h 2909699"/>
              <a:gd name="connsiteX3" fmla="*/ 0 w 2255249"/>
              <a:gd name="connsiteY3" fmla="*/ 2909699 h 2909699"/>
              <a:gd name="connsiteX4" fmla="*/ 0 w 2255249"/>
              <a:gd name="connsiteY4" fmla="*/ 0 h 290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2909699">
                <a:moveTo>
                  <a:pt x="0" y="0"/>
                </a:moveTo>
                <a:lnTo>
                  <a:pt x="2255249" y="0"/>
                </a:lnTo>
                <a:lnTo>
                  <a:pt x="2255249" y="2909699"/>
                </a:lnTo>
                <a:lnTo>
                  <a:pt x="0" y="29096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2400" kern="1200" dirty="0"/>
              <a:t>.jpg</a:t>
            </a:r>
          </a:p>
          <a:p>
            <a:pPr marL="285750" lvl="1" indent="-285750" algn="l" defTabSz="1778000">
              <a:lnSpc>
                <a:spcPct val="90000"/>
              </a:lnSpc>
              <a:spcBef>
                <a:spcPct val="0"/>
              </a:spcBef>
              <a:spcAft>
                <a:spcPct val="15000"/>
              </a:spcAft>
              <a:buChar char="•"/>
            </a:pPr>
            <a:r>
              <a:rPr lang="en-US" sz="2400" kern="1200" dirty="0"/>
              <a:t>.</a:t>
            </a:r>
            <a:r>
              <a:rPr lang="en-US" sz="2400" kern="1200" dirty="0" err="1"/>
              <a:t>png</a:t>
            </a:r>
            <a:endParaRPr lang="en-US" sz="2400" kern="1200" dirty="0"/>
          </a:p>
        </p:txBody>
      </p:sp>
      <p:sp>
        <p:nvSpPr>
          <p:cNvPr id="8" name="Freeform: Shape 7">
            <a:extLst>
              <a:ext uri="{FF2B5EF4-FFF2-40B4-BE49-F238E27FC236}">
                <a16:creationId xmlns:a16="http://schemas.microsoft.com/office/drawing/2014/main" id="{3329F99D-86E9-BC20-3AE0-6225EB7152C8}"/>
              </a:ext>
            </a:extLst>
          </p:cNvPr>
          <p:cNvSpPr/>
          <p:nvPr/>
        </p:nvSpPr>
        <p:spPr>
          <a:xfrm>
            <a:off x="3805748" y="1874183"/>
            <a:ext cx="2255249" cy="902099"/>
          </a:xfrm>
          <a:custGeom>
            <a:avLst/>
            <a:gdLst>
              <a:gd name="connsiteX0" fmla="*/ 0 w 2255249"/>
              <a:gd name="connsiteY0" fmla="*/ 0 h 902099"/>
              <a:gd name="connsiteX1" fmla="*/ 2255249 w 2255249"/>
              <a:gd name="connsiteY1" fmla="*/ 0 h 902099"/>
              <a:gd name="connsiteX2" fmla="*/ 2255249 w 2255249"/>
              <a:gd name="connsiteY2" fmla="*/ 902099 h 902099"/>
              <a:gd name="connsiteX3" fmla="*/ 0 w 2255249"/>
              <a:gd name="connsiteY3" fmla="*/ 902099 h 902099"/>
              <a:gd name="connsiteX4" fmla="*/ 0 w 2255249"/>
              <a:gd name="connsiteY4" fmla="*/ 0 h 90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902099">
                <a:moveTo>
                  <a:pt x="0" y="0"/>
                </a:moveTo>
                <a:lnTo>
                  <a:pt x="2255249" y="0"/>
                </a:lnTo>
                <a:lnTo>
                  <a:pt x="2255249" y="902099"/>
                </a:lnTo>
                <a:lnTo>
                  <a:pt x="0" y="9020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2400" kern="1200" dirty="0"/>
              <a:t>Audio</a:t>
            </a:r>
          </a:p>
        </p:txBody>
      </p:sp>
      <p:sp>
        <p:nvSpPr>
          <p:cNvPr id="9" name="Freeform: Shape 8">
            <a:extLst>
              <a:ext uri="{FF2B5EF4-FFF2-40B4-BE49-F238E27FC236}">
                <a16:creationId xmlns:a16="http://schemas.microsoft.com/office/drawing/2014/main" id="{CC541645-89DF-9CDA-F689-C223A536D157}"/>
              </a:ext>
            </a:extLst>
          </p:cNvPr>
          <p:cNvSpPr/>
          <p:nvPr/>
        </p:nvSpPr>
        <p:spPr>
          <a:xfrm>
            <a:off x="3805748" y="2776282"/>
            <a:ext cx="2255249" cy="2909699"/>
          </a:xfrm>
          <a:custGeom>
            <a:avLst/>
            <a:gdLst>
              <a:gd name="connsiteX0" fmla="*/ 0 w 2255249"/>
              <a:gd name="connsiteY0" fmla="*/ 0 h 2909699"/>
              <a:gd name="connsiteX1" fmla="*/ 2255249 w 2255249"/>
              <a:gd name="connsiteY1" fmla="*/ 0 h 2909699"/>
              <a:gd name="connsiteX2" fmla="*/ 2255249 w 2255249"/>
              <a:gd name="connsiteY2" fmla="*/ 2909699 h 2909699"/>
              <a:gd name="connsiteX3" fmla="*/ 0 w 2255249"/>
              <a:gd name="connsiteY3" fmla="*/ 2909699 h 2909699"/>
              <a:gd name="connsiteX4" fmla="*/ 0 w 2255249"/>
              <a:gd name="connsiteY4" fmla="*/ 0 h 290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2909699">
                <a:moveTo>
                  <a:pt x="0" y="0"/>
                </a:moveTo>
                <a:lnTo>
                  <a:pt x="2255249" y="0"/>
                </a:lnTo>
                <a:lnTo>
                  <a:pt x="2255249" y="2909699"/>
                </a:lnTo>
                <a:lnTo>
                  <a:pt x="0" y="29096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2400" kern="1200" dirty="0"/>
              <a:t>.mp3</a:t>
            </a:r>
          </a:p>
          <a:p>
            <a:pPr marL="285750" lvl="1" indent="-285750" algn="l" defTabSz="1778000">
              <a:lnSpc>
                <a:spcPct val="90000"/>
              </a:lnSpc>
              <a:spcBef>
                <a:spcPct val="0"/>
              </a:spcBef>
              <a:spcAft>
                <a:spcPct val="15000"/>
              </a:spcAft>
              <a:buChar char="•"/>
            </a:pPr>
            <a:r>
              <a:rPr lang="en-US" sz="2400" kern="1200" dirty="0"/>
              <a:t>.</a:t>
            </a:r>
            <a:r>
              <a:rPr lang="en-US" sz="2400" kern="1200" dirty="0" err="1"/>
              <a:t>amr</a:t>
            </a:r>
            <a:endParaRPr lang="en-US" sz="2400" kern="1200" dirty="0"/>
          </a:p>
          <a:p>
            <a:pPr marL="285750" lvl="1" indent="-285750" algn="l" defTabSz="1778000">
              <a:lnSpc>
                <a:spcPct val="90000"/>
              </a:lnSpc>
              <a:spcBef>
                <a:spcPct val="0"/>
              </a:spcBef>
              <a:spcAft>
                <a:spcPct val="15000"/>
              </a:spcAft>
              <a:buChar char="•"/>
            </a:pPr>
            <a:r>
              <a:rPr lang="en-US" sz="2400" kern="1200" dirty="0"/>
              <a:t>.wav</a:t>
            </a:r>
          </a:p>
          <a:p>
            <a:pPr marL="285750" lvl="1" indent="-285750" algn="l" defTabSz="1778000">
              <a:lnSpc>
                <a:spcPct val="90000"/>
              </a:lnSpc>
              <a:spcBef>
                <a:spcPct val="0"/>
              </a:spcBef>
              <a:spcAft>
                <a:spcPct val="15000"/>
              </a:spcAft>
              <a:buChar char="•"/>
            </a:pPr>
            <a:r>
              <a:rPr lang="en-US" sz="2400" kern="1200" dirty="0"/>
              <a:t>.</a:t>
            </a:r>
            <a:r>
              <a:rPr lang="en-US" sz="2400" kern="1200" dirty="0" err="1"/>
              <a:t>ogg</a:t>
            </a:r>
            <a:endParaRPr lang="en-US" sz="2400" kern="1200" dirty="0"/>
          </a:p>
        </p:txBody>
      </p:sp>
      <p:sp>
        <p:nvSpPr>
          <p:cNvPr id="10" name="Freeform: Shape 9">
            <a:extLst>
              <a:ext uri="{FF2B5EF4-FFF2-40B4-BE49-F238E27FC236}">
                <a16:creationId xmlns:a16="http://schemas.microsoft.com/office/drawing/2014/main" id="{D327315A-3176-ECE0-BEF3-8251CA4C5CD7}"/>
              </a:ext>
            </a:extLst>
          </p:cNvPr>
          <p:cNvSpPr/>
          <p:nvPr/>
        </p:nvSpPr>
        <p:spPr>
          <a:xfrm>
            <a:off x="6376732" y="1874183"/>
            <a:ext cx="2255249" cy="902099"/>
          </a:xfrm>
          <a:custGeom>
            <a:avLst/>
            <a:gdLst>
              <a:gd name="connsiteX0" fmla="*/ 0 w 2255249"/>
              <a:gd name="connsiteY0" fmla="*/ 0 h 902099"/>
              <a:gd name="connsiteX1" fmla="*/ 2255249 w 2255249"/>
              <a:gd name="connsiteY1" fmla="*/ 0 h 902099"/>
              <a:gd name="connsiteX2" fmla="*/ 2255249 w 2255249"/>
              <a:gd name="connsiteY2" fmla="*/ 902099 h 902099"/>
              <a:gd name="connsiteX3" fmla="*/ 0 w 2255249"/>
              <a:gd name="connsiteY3" fmla="*/ 902099 h 902099"/>
              <a:gd name="connsiteX4" fmla="*/ 0 w 2255249"/>
              <a:gd name="connsiteY4" fmla="*/ 0 h 90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902099">
                <a:moveTo>
                  <a:pt x="0" y="0"/>
                </a:moveTo>
                <a:lnTo>
                  <a:pt x="2255249" y="0"/>
                </a:lnTo>
                <a:lnTo>
                  <a:pt x="2255249" y="902099"/>
                </a:lnTo>
                <a:lnTo>
                  <a:pt x="0" y="9020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2400" kern="1200" dirty="0"/>
              <a:t>Video</a:t>
            </a:r>
          </a:p>
        </p:txBody>
      </p:sp>
      <p:sp>
        <p:nvSpPr>
          <p:cNvPr id="11" name="Freeform: Shape 10">
            <a:extLst>
              <a:ext uri="{FF2B5EF4-FFF2-40B4-BE49-F238E27FC236}">
                <a16:creationId xmlns:a16="http://schemas.microsoft.com/office/drawing/2014/main" id="{99F20DDA-05DF-3F9E-BBE6-C8821239C98A}"/>
              </a:ext>
            </a:extLst>
          </p:cNvPr>
          <p:cNvSpPr/>
          <p:nvPr/>
        </p:nvSpPr>
        <p:spPr>
          <a:xfrm>
            <a:off x="6376732" y="2776282"/>
            <a:ext cx="2255249" cy="2909699"/>
          </a:xfrm>
          <a:custGeom>
            <a:avLst/>
            <a:gdLst>
              <a:gd name="connsiteX0" fmla="*/ 0 w 2255249"/>
              <a:gd name="connsiteY0" fmla="*/ 0 h 2909699"/>
              <a:gd name="connsiteX1" fmla="*/ 2255249 w 2255249"/>
              <a:gd name="connsiteY1" fmla="*/ 0 h 2909699"/>
              <a:gd name="connsiteX2" fmla="*/ 2255249 w 2255249"/>
              <a:gd name="connsiteY2" fmla="*/ 2909699 h 2909699"/>
              <a:gd name="connsiteX3" fmla="*/ 0 w 2255249"/>
              <a:gd name="connsiteY3" fmla="*/ 2909699 h 2909699"/>
              <a:gd name="connsiteX4" fmla="*/ 0 w 2255249"/>
              <a:gd name="connsiteY4" fmla="*/ 0 h 290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2909699">
                <a:moveTo>
                  <a:pt x="0" y="0"/>
                </a:moveTo>
                <a:lnTo>
                  <a:pt x="2255249" y="0"/>
                </a:lnTo>
                <a:lnTo>
                  <a:pt x="2255249" y="2909699"/>
                </a:lnTo>
                <a:lnTo>
                  <a:pt x="0" y="29096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2400" kern="1200" dirty="0"/>
              <a:t>.3gp</a:t>
            </a:r>
          </a:p>
          <a:p>
            <a:pPr marL="285750" lvl="1" indent="-285750" algn="l" defTabSz="1778000">
              <a:lnSpc>
                <a:spcPct val="90000"/>
              </a:lnSpc>
              <a:spcBef>
                <a:spcPct val="0"/>
              </a:spcBef>
              <a:spcAft>
                <a:spcPct val="15000"/>
              </a:spcAft>
              <a:buChar char="•"/>
            </a:pPr>
            <a:r>
              <a:rPr lang="en-US" sz="2400" kern="1200" dirty="0"/>
              <a:t>.mp4</a:t>
            </a:r>
          </a:p>
          <a:p>
            <a:pPr marL="285750" lvl="1" indent="-285750" algn="l" defTabSz="1778000">
              <a:lnSpc>
                <a:spcPct val="90000"/>
              </a:lnSpc>
              <a:spcBef>
                <a:spcPct val="0"/>
              </a:spcBef>
              <a:spcAft>
                <a:spcPct val="15000"/>
              </a:spcAft>
              <a:buChar char="•"/>
            </a:pPr>
            <a:r>
              <a:rPr lang="en-US" sz="2400" kern="1200" dirty="0"/>
              <a:t>.</a:t>
            </a:r>
            <a:r>
              <a:rPr lang="en-US" sz="2400" kern="1200" dirty="0" err="1"/>
              <a:t>mkv</a:t>
            </a:r>
            <a:endParaRPr lang="en-US" sz="2400" kern="1200" dirty="0"/>
          </a:p>
          <a:p>
            <a:pPr marL="285750" lvl="1" indent="-285750" algn="l" defTabSz="1778000">
              <a:lnSpc>
                <a:spcPct val="90000"/>
              </a:lnSpc>
              <a:spcBef>
                <a:spcPct val="0"/>
              </a:spcBef>
              <a:spcAft>
                <a:spcPct val="15000"/>
              </a:spcAft>
              <a:buChar char="•"/>
            </a:pPr>
            <a:r>
              <a:rPr lang="en-US" sz="2400" kern="1200" dirty="0"/>
              <a:t>.m4a</a:t>
            </a:r>
          </a:p>
        </p:txBody>
      </p:sp>
      <p:sp>
        <p:nvSpPr>
          <p:cNvPr id="12" name="Freeform: Shape 11">
            <a:extLst>
              <a:ext uri="{FF2B5EF4-FFF2-40B4-BE49-F238E27FC236}">
                <a16:creationId xmlns:a16="http://schemas.microsoft.com/office/drawing/2014/main" id="{910B5CB7-D511-7727-B4A7-106F4F21230C}"/>
              </a:ext>
            </a:extLst>
          </p:cNvPr>
          <p:cNvSpPr/>
          <p:nvPr/>
        </p:nvSpPr>
        <p:spPr>
          <a:xfrm>
            <a:off x="8947716" y="1874183"/>
            <a:ext cx="2255249" cy="902099"/>
          </a:xfrm>
          <a:custGeom>
            <a:avLst/>
            <a:gdLst>
              <a:gd name="connsiteX0" fmla="*/ 0 w 2255249"/>
              <a:gd name="connsiteY0" fmla="*/ 0 h 902099"/>
              <a:gd name="connsiteX1" fmla="*/ 2255249 w 2255249"/>
              <a:gd name="connsiteY1" fmla="*/ 0 h 902099"/>
              <a:gd name="connsiteX2" fmla="*/ 2255249 w 2255249"/>
              <a:gd name="connsiteY2" fmla="*/ 902099 h 902099"/>
              <a:gd name="connsiteX3" fmla="*/ 0 w 2255249"/>
              <a:gd name="connsiteY3" fmla="*/ 902099 h 902099"/>
              <a:gd name="connsiteX4" fmla="*/ 0 w 2255249"/>
              <a:gd name="connsiteY4" fmla="*/ 0 h 90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902099">
                <a:moveTo>
                  <a:pt x="0" y="0"/>
                </a:moveTo>
                <a:lnTo>
                  <a:pt x="2255249" y="0"/>
                </a:lnTo>
                <a:lnTo>
                  <a:pt x="2255249" y="902099"/>
                </a:lnTo>
                <a:lnTo>
                  <a:pt x="0" y="90209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2400" kern="1200" dirty="0"/>
              <a:t>Other</a:t>
            </a:r>
          </a:p>
        </p:txBody>
      </p:sp>
      <p:sp>
        <p:nvSpPr>
          <p:cNvPr id="13" name="Freeform: Shape 12">
            <a:extLst>
              <a:ext uri="{FF2B5EF4-FFF2-40B4-BE49-F238E27FC236}">
                <a16:creationId xmlns:a16="http://schemas.microsoft.com/office/drawing/2014/main" id="{962407C6-DC21-D913-1AEE-02AF0885AAB2}"/>
              </a:ext>
            </a:extLst>
          </p:cNvPr>
          <p:cNvSpPr/>
          <p:nvPr/>
        </p:nvSpPr>
        <p:spPr>
          <a:xfrm>
            <a:off x="8947716" y="2776282"/>
            <a:ext cx="2255249" cy="2909699"/>
          </a:xfrm>
          <a:custGeom>
            <a:avLst/>
            <a:gdLst>
              <a:gd name="connsiteX0" fmla="*/ 0 w 2255249"/>
              <a:gd name="connsiteY0" fmla="*/ 0 h 2909699"/>
              <a:gd name="connsiteX1" fmla="*/ 2255249 w 2255249"/>
              <a:gd name="connsiteY1" fmla="*/ 0 h 2909699"/>
              <a:gd name="connsiteX2" fmla="*/ 2255249 w 2255249"/>
              <a:gd name="connsiteY2" fmla="*/ 2909699 h 2909699"/>
              <a:gd name="connsiteX3" fmla="*/ 0 w 2255249"/>
              <a:gd name="connsiteY3" fmla="*/ 2909699 h 2909699"/>
              <a:gd name="connsiteX4" fmla="*/ 0 w 2255249"/>
              <a:gd name="connsiteY4" fmla="*/ 0 h 290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49" h="2909699">
                <a:moveTo>
                  <a:pt x="0" y="0"/>
                </a:moveTo>
                <a:lnTo>
                  <a:pt x="2255249" y="0"/>
                </a:lnTo>
                <a:lnTo>
                  <a:pt x="2255249" y="2909699"/>
                </a:lnTo>
                <a:lnTo>
                  <a:pt x="0" y="29096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2400" kern="1200" dirty="0"/>
              <a:t>.</a:t>
            </a:r>
            <a:r>
              <a:rPr lang="en-US" sz="2400" kern="1200" dirty="0" err="1"/>
              <a:t>exo</a:t>
            </a:r>
            <a:endParaRPr lang="en-US" sz="2400" kern="1200" dirty="0"/>
          </a:p>
        </p:txBody>
      </p:sp>
    </p:spTree>
    <p:extLst>
      <p:ext uri="{BB962C8B-B14F-4D97-AF65-F5344CB8AC3E}">
        <p14:creationId xmlns:p14="http://schemas.microsoft.com/office/powerpoint/2010/main" val="4089166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B8E35-7E27-C2E8-0846-09969C35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4E32E-1947-06C8-7C43-11472ED128DB}"/>
              </a:ext>
            </a:extLst>
          </p:cNvPr>
          <p:cNvSpPr>
            <a:spLocks noGrp="1"/>
          </p:cNvSpPr>
          <p:nvPr>
            <p:ph type="title"/>
          </p:nvPr>
        </p:nvSpPr>
        <p:spPr/>
        <p:txBody>
          <a:bodyPr/>
          <a:lstStyle/>
          <a:p>
            <a:r>
              <a:rPr lang="en-US" dirty="0"/>
              <a:t>Mobile File Formats: iOS Multimedia</a:t>
            </a:r>
          </a:p>
        </p:txBody>
      </p:sp>
      <p:sp>
        <p:nvSpPr>
          <p:cNvPr id="3" name="Slide Number Placeholder 2">
            <a:extLst>
              <a:ext uri="{FF2B5EF4-FFF2-40B4-BE49-F238E27FC236}">
                <a16:creationId xmlns:a16="http://schemas.microsoft.com/office/drawing/2014/main" id="{2C830B5D-04E3-3E3A-0248-7E69EFC32E60}"/>
              </a:ext>
            </a:extLst>
          </p:cNvPr>
          <p:cNvSpPr>
            <a:spLocks noGrp="1"/>
          </p:cNvSpPr>
          <p:nvPr>
            <p:ph type="sldNum" sz="quarter" idx="15"/>
          </p:nvPr>
        </p:nvSpPr>
        <p:spPr/>
        <p:txBody>
          <a:bodyPr/>
          <a:lstStyle/>
          <a:p>
            <a:fld id="{0EBA9DDB-6B4F-E349-9000-1D5D9A9CB687}" type="slidenum">
              <a:rPr lang="en-US" smtClean="0"/>
              <a:pPr/>
              <a:t>97</a:t>
            </a:fld>
            <a:endParaRPr lang="en-US" dirty="0"/>
          </a:p>
        </p:txBody>
      </p:sp>
      <p:sp>
        <p:nvSpPr>
          <p:cNvPr id="6" name="Freeform: Shape 5">
            <a:extLst>
              <a:ext uri="{FF2B5EF4-FFF2-40B4-BE49-F238E27FC236}">
                <a16:creationId xmlns:a16="http://schemas.microsoft.com/office/drawing/2014/main" id="{07CDC9F0-E2DB-B45E-4364-76D3E3BC6D25}"/>
              </a:ext>
            </a:extLst>
          </p:cNvPr>
          <p:cNvSpPr/>
          <p:nvPr/>
        </p:nvSpPr>
        <p:spPr>
          <a:xfrm>
            <a:off x="1314380" y="1729840"/>
            <a:ext cx="2956681" cy="1008000"/>
          </a:xfrm>
          <a:custGeom>
            <a:avLst/>
            <a:gdLst>
              <a:gd name="connsiteX0" fmla="*/ 0 w 2956681"/>
              <a:gd name="connsiteY0" fmla="*/ 0 h 1008000"/>
              <a:gd name="connsiteX1" fmla="*/ 2956681 w 2956681"/>
              <a:gd name="connsiteY1" fmla="*/ 0 h 1008000"/>
              <a:gd name="connsiteX2" fmla="*/ 2956681 w 2956681"/>
              <a:gd name="connsiteY2" fmla="*/ 1008000 h 1008000"/>
              <a:gd name="connsiteX3" fmla="*/ 0 w 2956681"/>
              <a:gd name="connsiteY3" fmla="*/ 1008000 h 1008000"/>
              <a:gd name="connsiteX4" fmla="*/ 0 w 2956681"/>
              <a:gd name="connsiteY4" fmla="*/ 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1008000">
                <a:moveTo>
                  <a:pt x="0" y="0"/>
                </a:moveTo>
                <a:lnTo>
                  <a:pt x="2956681" y="0"/>
                </a:lnTo>
                <a:lnTo>
                  <a:pt x="2956681" y="1008000"/>
                </a:lnTo>
                <a:lnTo>
                  <a:pt x="0" y="1008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2400" kern="1200" dirty="0"/>
              <a:t>Images</a:t>
            </a:r>
          </a:p>
        </p:txBody>
      </p:sp>
      <p:sp>
        <p:nvSpPr>
          <p:cNvPr id="8" name="Freeform: Shape 7">
            <a:extLst>
              <a:ext uri="{FF2B5EF4-FFF2-40B4-BE49-F238E27FC236}">
                <a16:creationId xmlns:a16="http://schemas.microsoft.com/office/drawing/2014/main" id="{61DA2E50-82CD-0A0D-37DC-FAE57AEADACB}"/>
              </a:ext>
            </a:extLst>
          </p:cNvPr>
          <p:cNvSpPr/>
          <p:nvPr/>
        </p:nvSpPr>
        <p:spPr>
          <a:xfrm>
            <a:off x="1314380" y="2737840"/>
            <a:ext cx="2956681" cy="3102922"/>
          </a:xfrm>
          <a:custGeom>
            <a:avLst/>
            <a:gdLst>
              <a:gd name="connsiteX0" fmla="*/ 0 w 2956681"/>
              <a:gd name="connsiteY0" fmla="*/ 0 h 3102922"/>
              <a:gd name="connsiteX1" fmla="*/ 2956681 w 2956681"/>
              <a:gd name="connsiteY1" fmla="*/ 0 h 3102922"/>
              <a:gd name="connsiteX2" fmla="*/ 2956681 w 2956681"/>
              <a:gd name="connsiteY2" fmla="*/ 3102922 h 3102922"/>
              <a:gd name="connsiteX3" fmla="*/ 0 w 2956681"/>
              <a:gd name="connsiteY3" fmla="*/ 3102922 h 3102922"/>
              <a:gd name="connsiteX4" fmla="*/ 0 w 2956681"/>
              <a:gd name="connsiteY4" fmla="*/ 0 h 310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3102922">
                <a:moveTo>
                  <a:pt x="0" y="0"/>
                </a:moveTo>
                <a:lnTo>
                  <a:pt x="2956681" y="0"/>
                </a:lnTo>
                <a:lnTo>
                  <a:pt x="2956681" y="3102922"/>
                </a:lnTo>
                <a:lnTo>
                  <a:pt x="0" y="310292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2200" kern="1200" dirty="0"/>
              <a:t>.jpeg</a:t>
            </a:r>
          </a:p>
          <a:p>
            <a:pPr marL="285750" lvl="1" indent="-285750" algn="l" defTabSz="1555750">
              <a:lnSpc>
                <a:spcPct val="90000"/>
              </a:lnSpc>
              <a:spcBef>
                <a:spcPct val="0"/>
              </a:spcBef>
              <a:spcAft>
                <a:spcPct val="15000"/>
              </a:spcAft>
              <a:buChar char="•"/>
            </a:pPr>
            <a:r>
              <a:rPr lang="en-US" sz="2200" kern="1200" dirty="0"/>
              <a:t>.</a:t>
            </a:r>
            <a:r>
              <a:rPr lang="en-US" sz="2200" kern="1200" dirty="0" err="1"/>
              <a:t>png</a:t>
            </a:r>
            <a:endParaRPr lang="en-US" sz="2200" kern="1200" dirty="0"/>
          </a:p>
          <a:p>
            <a:pPr marL="285750" lvl="1" indent="-285750" algn="l" defTabSz="1555750">
              <a:lnSpc>
                <a:spcPct val="90000"/>
              </a:lnSpc>
              <a:spcBef>
                <a:spcPct val="0"/>
              </a:spcBef>
              <a:spcAft>
                <a:spcPct val="15000"/>
              </a:spcAft>
              <a:buChar char="•"/>
            </a:pPr>
            <a:r>
              <a:rPr lang="en-US" sz="2200" kern="1200" dirty="0"/>
              <a:t>.</a:t>
            </a:r>
            <a:r>
              <a:rPr lang="en-US" sz="2200" kern="1200" dirty="0" err="1"/>
              <a:t>ktx</a:t>
            </a:r>
            <a:endParaRPr lang="en-US" sz="2200" kern="1200" dirty="0"/>
          </a:p>
          <a:p>
            <a:pPr marL="285750" lvl="1" indent="-285750" algn="l" defTabSz="1555750">
              <a:lnSpc>
                <a:spcPct val="90000"/>
              </a:lnSpc>
              <a:spcBef>
                <a:spcPct val="0"/>
              </a:spcBef>
              <a:spcAft>
                <a:spcPct val="15000"/>
              </a:spcAft>
              <a:buChar char="•"/>
            </a:pPr>
            <a:r>
              <a:rPr lang="en-US" sz="2200" kern="1200" dirty="0"/>
              <a:t>.</a:t>
            </a:r>
            <a:r>
              <a:rPr lang="en-US" sz="2200" kern="1200" dirty="0" err="1"/>
              <a:t>heif</a:t>
            </a:r>
            <a:endParaRPr lang="en-US" sz="2200" kern="1200" dirty="0"/>
          </a:p>
        </p:txBody>
      </p:sp>
      <p:sp>
        <p:nvSpPr>
          <p:cNvPr id="9" name="Freeform: Shape 8">
            <a:extLst>
              <a:ext uri="{FF2B5EF4-FFF2-40B4-BE49-F238E27FC236}">
                <a16:creationId xmlns:a16="http://schemas.microsoft.com/office/drawing/2014/main" id="{245616F2-C74B-68B4-1BAE-1EAA2BD266F0}"/>
              </a:ext>
            </a:extLst>
          </p:cNvPr>
          <p:cNvSpPr/>
          <p:nvPr/>
        </p:nvSpPr>
        <p:spPr>
          <a:xfrm>
            <a:off x="4684997" y="1729840"/>
            <a:ext cx="2956681" cy="1008000"/>
          </a:xfrm>
          <a:custGeom>
            <a:avLst/>
            <a:gdLst>
              <a:gd name="connsiteX0" fmla="*/ 0 w 2956681"/>
              <a:gd name="connsiteY0" fmla="*/ 0 h 1008000"/>
              <a:gd name="connsiteX1" fmla="*/ 2956681 w 2956681"/>
              <a:gd name="connsiteY1" fmla="*/ 0 h 1008000"/>
              <a:gd name="connsiteX2" fmla="*/ 2956681 w 2956681"/>
              <a:gd name="connsiteY2" fmla="*/ 1008000 h 1008000"/>
              <a:gd name="connsiteX3" fmla="*/ 0 w 2956681"/>
              <a:gd name="connsiteY3" fmla="*/ 1008000 h 1008000"/>
              <a:gd name="connsiteX4" fmla="*/ 0 w 2956681"/>
              <a:gd name="connsiteY4" fmla="*/ 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1008000">
                <a:moveTo>
                  <a:pt x="0" y="0"/>
                </a:moveTo>
                <a:lnTo>
                  <a:pt x="2956681" y="0"/>
                </a:lnTo>
                <a:lnTo>
                  <a:pt x="2956681" y="1008000"/>
                </a:lnTo>
                <a:lnTo>
                  <a:pt x="0" y="1008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2400" kern="1200" dirty="0"/>
              <a:t>Audio</a:t>
            </a:r>
          </a:p>
        </p:txBody>
      </p:sp>
      <p:sp>
        <p:nvSpPr>
          <p:cNvPr id="10" name="Freeform: Shape 9">
            <a:extLst>
              <a:ext uri="{FF2B5EF4-FFF2-40B4-BE49-F238E27FC236}">
                <a16:creationId xmlns:a16="http://schemas.microsoft.com/office/drawing/2014/main" id="{0E688543-8CCA-CC52-56D4-F7DA236BB381}"/>
              </a:ext>
            </a:extLst>
          </p:cNvPr>
          <p:cNvSpPr/>
          <p:nvPr/>
        </p:nvSpPr>
        <p:spPr>
          <a:xfrm>
            <a:off x="4684997" y="2737840"/>
            <a:ext cx="2956681" cy="3102922"/>
          </a:xfrm>
          <a:custGeom>
            <a:avLst/>
            <a:gdLst>
              <a:gd name="connsiteX0" fmla="*/ 0 w 2956681"/>
              <a:gd name="connsiteY0" fmla="*/ 0 h 3102922"/>
              <a:gd name="connsiteX1" fmla="*/ 2956681 w 2956681"/>
              <a:gd name="connsiteY1" fmla="*/ 0 h 3102922"/>
              <a:gd name="connsiteX2" fmla="*/ 2956681 w 2956681"/>
              <a:gd name="connsiteY2" fmla="*/ 3102922 h 3102922"/>
              <a:gd name="connsiteX3" fmla="*/ 0 w 2956681"/>
              <a:gd name="connsiteY3" fmla="*/ 3102922 h 3102922"/>
              <a:gd name="connsiteX4" fmla="*/ 0 w 2956681"/>
              <a:gd name="connsiteY4" fmla="*/ 0 h 310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3102922">
                <a:moveTo>
                  <a:pt x="0" y="0"/>
                </a:moveTo>
                <a:lnTo>
                  <a:pt x="2956681" y="0"/>
                </a:lnTo>
                <a:lnTo>
                  <a:pt x="2956681" y="3102922"/>
                </a:lnTo>
                <a:lnTo>
                  <a:pt x="0" y="310292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2200" kern="1200" dirty="0"/>
              <a:t>.mp3</a:t>
            </a:r>
          </a:p>
          <a:p>
            <a:pPr marL="285750" lvl="1" indent="-285750" algn="l" defTabSz="1555750">
              <a:lnSpc>
                <a:spcPct val="90000"/>
              </a:lnSpc>
              <a:spcBef>
                <a:spcPct val="0"/>
              </a:spcBef>
              <a:spcAft>
                <a:spcPct val="15000"/>
              </a:spcAft>
              <a:buChar char="•"/>
            </a:pPr>
            <a:r>
              <a:rPr lang="en-US" sz="2200" kern="1200" dirty="0"/>
              <a:t>.wav</a:t>
            </a:r>
          </a:p>
          <a:p>
            <a:pPr marL="285750" lvl="1" indent="-285750" algn="l" defTabSz="1555750">
              <a:lnSpc>
                <a:spcPct val="90000"/>
              </a:lnSpc>
              <a:spcBef>
                <a:spcPct val="0"/>
              </a:spcBef>
              <a:spcAft>
                <a:spcPct val="15000"/>
              </a:spcAft>
              <a:buChar char="•"/>
            </a:pPr>
            <a:r>
              <a:rPr lang="en-US" sz="2200" kern="1200" dirty="0"/>
              <a:t>.mp4</a:t>
            </a:r>
          </a:p>
          <a:p>
            <a:pPr marL="285750" lvl="1" indent="-285750" algn="l" defTabSz="1555750">
              <a:lnSpc>
                <a:spcPct val="90000"/>
              </a:lnSpc>
              <a:spcBef>
                <a:spcPct val="0"/>
              </a:spcBef>
              <a:spcAft>
                <a:spcPct val="15000"/>
              </a:spcAft>
              <a:buChar char="•"/>
            </a:pPr>
            <a:r>
              <a:rPr lang="en-US" sz="2200" kern="1200" dirty="0"/>
              <a:t>.</a:t>
            </a:r>
            <a:r>
              <a:rPr lang="en-US" sz="2200" kern="1200" dirty="0" err="1"/>
              <a:t>caff</a:t>
            </a:r>
            <a:endParaRPr lang="en-US" sz="2200" kern="1200" dirty="0"/>
          </a:p>
          <a:p>
            <a:pPr marL="285750" lvl="1" indent="-285750" algn="l" defTabSz="1555750">
              <a:lnSpc>
                <a:spcPct val="90000"/>
              </a:lnSpc>
              <a:spcBef>
                <a:spcPct val="0"/>
              </a:spcBef>
              <a:spcAft>
                <a:spcPct val="15000"/>
              </a:spcAft>
              <a:buChar char="•"/>
            </a:pPr>
            <a:r>
              <a:rPr lang="en-US" sz="2200" kern="1200" dirty="0"/>
              <a:t>.</a:t>
            </a:r>
            <a:r>
              <a:rPr lang="en-US" sz="2200" kern="1200" dirty="0" err="1"/>
              <a:t>aiff</a:t>
            </a:r>
            <a:endParaRPr lang="en-US" sz="2200" kern="1200" dirty="0"/>
          </a:p>
        </p:txBody>
      </p:sp>
      <p:sp>
        <p:nvSpPr>
          <p:cNvPr id="11" name="Freeform: Shape 10">
            <a:extLst>
              <a:ext uri="{FF2B5EF4-FFF2-40B4-BE49-F238E27FC236}">
                <a16:creationId xmlns:a16="http://schemas.microsoft.com/office/drawing/2014/main" id="{DB094E22-B161-92B6-A1C3-C79F32E8F927}"/>
              </a:ext>
            </a:extLst>
          </p:cNvPr>
          <p:cNvSpPr/>
          <p:nvPr/>
        </p:nvSpPr>
        <p:spPr>
          <a:xfrm>
            <a:off x="8055614" y="1729840"/>
            <a:ext cx="2956681" cy="1008000"/>
          </a:xfrm>
          <a:custGeom>
            <a:avLst/>
            <a:gdLst>
              <a:gd name="connsiteX0" fmla="*/ 0 w 2956681"/>
              <a:gd name="connsiteY0" fmla="*/ 0 h 1008000"/>
              <a:gd name="connsiteX1" fmla="*/ 2956681 w 2956681"/>
              <a:gd name="connsiteY1" fmla="*/ 0 h 1008000"/>
              <a:gd name="connsiteX2" fmla="*/ 2956681 w 2956681"/>
              <a:gd name="connsiteY2" fmla="*/ 1008000 h 1008000"/>
              <a:gd name="connsiteX3" fmla="*/ 0 w 2956681"/>
              <a:gd name="connsiteY3" fmla="*/ 1008000 h 1008000"/>
              <a:gd name="connsiteX4" fmla="*/ 0 w 2956681"/>
              <a:gd name="connsiteY4" fmla="*/ 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1008000">
                <a:moveTo>
                  <a:pt x="0" y="0"/>
                </a:moveTo>
                <a:lnTo>
                  <a:pt x="2956681" y="0"/>
                </a:lnTo>
                <a:lnTo>
                  <a:pt x="2956681" y="1008000"/>
                </a:lnTo>
                <a:lnTo>
                  <a:pt x="0" y="1008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2400" kern="1200" dirty="0"/>
              <a:t>Video</a:t>
            </a:r>
          </a:p>
        </p:txBody>
      </p:sp>
      <p:sp>
        <p:nvSpPr>
          <p:cNvPr id="12" name="Freeform: Shape 11">
            <a:extLst>
              <a:ext uri="{FF2B5EF4-FFF2-40B4-BE49-F238E27FC236}">
                <a16:creationId xmlns:a16="http://schemas.microsoft.com/office/drawing/2014/main" id="{A9FB153E-F4C9-C119-D2B7-2A3882A7BD25}"/>
              </a:ext>
            </a:extLst>
          </p:cNvPr>
          <p:cNvSpPr/>
          <p:nvPr/>
        </p:nvSpPr>
        <p:spPr>
          <a:xfrm>
            <a:off x="8055614" y="2737840"/>
            <a:ext cx="2956681" cy="3102922"/>
          </a:xfrm>
          <a:custGeom>
            <a:avLst/>
            <a:gdLst>
              <a:gd name="connsiteX0" fmla="*/ 0 w 2956681"/>
              <a:gd name="connsiteY0" fmla="*/ 0 h 3102922"/>
              <a:gd name="connsiteX1" fmla="*/ 2956681 w 2956681"/>
              <a:gd name="connsiteY1" fmla="*/ 0 h 3102922"/>
              <a:gd name="connsiteX2" fmla="*/ 2956681 w 2956681"/>
              <a:gd name="connsiteY2" fmla="*/ 3102922 h 3102922"/>
              <a:gd name="connsiteX3" fmla="*/ 0 w 2956681"/>
              <a:gd name="connsiteY3" fmla="*/ 3102922 h 3102922"/>
              <a:gd name="connsiteX4" fmla="*/ 0 w 2956681"/>
              <a:gd name="connsiteY4" fmla="*/ 0 h 310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81" h="3102922">
                <a:moveTo>
                  <a:pt x="0" y="0"/>
                </a:moveTo>
                <a:lnTo>
                  <a:pt x="2956681" y="0"/>
                </a:lnTo>
                <a:lnTo>
                  <a:pt x="2956681" y="3102922"/>
                </a:lnTo>
                <a:lnTo>
                  <a:pt x="0" y="310292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2200" kern="1200" dirty="0"/>
              <a:t>.mov</a:t>
            </a:r>
          </a:p>
          <a:p>
            <a:pPr marL="285750" lvl="1" indent="-285750" algn="l" defTabSz="1555750">
              <a:lnSpc>
                <a:spcPct val="90000"/>
              </a:lnSpc>
              <a:spcBef>
                <a:spcPct val="0"/>
              </a:spcBef>
              <a:spcAft>
                <a:spcPct val="15000"/>
              </a:spcAft>
              <a:buChar char="•"/>
            </a:pPr>
            <a:r>
              <a:rPr lang="en-US" sz="2200" kern="1200" dirty="0"/>
              <a:t>.</a:t>
            </a:r>
            <a:r>
              <a:rPr lang="en-US" sz="2200" kern="1200" dirty="0" err="1"/>
              <a:t>avi</a:t>
            </a:r>
            <a:endParaRPr lang="en-US" sz="2200" kern="1200" dirty="0"/>
          </a:p>
          <a:p>
            <a:pPr marL="285750" lvl="1" indent="-285750" algn="l" defTabSz="1555750">
              <a:lnSpc>
                <a:spcPct val="90000"/>
              </a:lnSpc>
              <a:spcBef>
                <a:spcPct val="0"/>
              </a:spcBef>
              <a:spcAft>
                <a:spcPct val="15000"/>
              </a:spcAft>
              <a:buChar char="•"/>
            </a:pPr>
            <a:r>
              <a:rPr lang="en-US" sz="2200" kern="1200" dirty="0"/>
              <a:t>.mp4</a:t>
            </a:r>
          </a:p>
          <a:p>
            <a:pPr marL="285750" lvl="1" indent="-285750" algn="l" defTabSz="1555750">
              <a:lnSpc>
                <a:spcPct val="90000"/>
              </a:lnSpc>
              <a:spcBef>
                <a:spcPct val="0"/>
              </a:spcBef>
              <a:spcAft>
                <a:spcPct val="15000"/>
              </a:spcAft>
              <a:buChar char="•"/>
            </a:pPr>
            <a:r>
              <a:rPr lang="en-US" sz="2200" kern="1200" dirty="0"/>
              <a:t>3gp</a:t>
            </a:r>
          </a:p>
        </p:txBody>
      </p:sp>
      <p:sp>
        <p:nvSpPr>
          <p:cNvPr id="7" name="Content Placeholder 6">
            <a:extLst>
              <a:ext uri="{FF2B5EF4-FFF2-40B4-BE49-F238E27FC236}">
                <a16:creationId xmlns:a16="http://schemas.microsoft.com/office/drawing/2014/main" id="{C200AE65-F453-4EF3-B032-7C18A7D0834E}"/>
              </a:ext>
            </a:extLst>
          </p:cNvPr>
          <p:cNvSpPr>
            <a:spLocks noGrp="1"/>
          </p:cNvSpPr>
          <p:nvPr>
            <p:ph sz="quarter" idx="12"/>
          </p:nvPr>
        </p:nvSpPr>
        <p:spPr/>
        <p:txBody>
          <a:bodyPr/>
          <a:lstStyle/>
          <a:p>
            <a:endParaRPr lang="en-US" dirty="0"/>
          </a:p>
          <a:p>
            <a:endParaRPr lang="en-US" dirty="0"/>
          </a:p>
        </p:txBody>
      </p:sp>
    </p:spTree>
    <p:extLst>
      <p:ext uri="{BB962C8B-B14F-4D97-AF65-F5344CB8AC3E}">
        <p14:creationId xmlns:p14="http://schemas.microsoft.com/office/powerpoint/2010/main" val="1237224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506E9-537F-F40A-D7FC-041B7B2CAE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18F38B-6049-2025-63FD-8D17000D22D8}"/>
              </a:ext>
            </a:extLst>
          </p:cNvPr>
          <p:cNvSpPr>
            <a:spLocks noGrp="1"/>
          </p:cNvSpPr>
          <p:nvPr>
            <p:ph type="sldNum" sz="quarter" idx="12"/>
          </p:nvPr>
        </p:nvSpPr>
        <p:spPr/>
        <p:txBody>
          <a:bodyPr/>
          <a:lstStyle/>
          <a:p>
            <a:fld id="{0EBA9DDB-6B4F-E349-9000-1D5D9A9CB687}" type="slidenum">
              <a:rPr lang="en-US" smtClean="0"/>
              <a:pPr/>
              <a:t>98</a:t>
            </a:fld>
            <a:endParaRPr lang="en-US" dirty="0"/>
          </a:p>
        </p:txBody>
      </p:sp>
      <p:sp>
        <p:nvSpPr>
          <p:cNvPr id="3" name="Title 2">
            <a:extLst>
              <a:ext uri="{FF2B5EF4-FFF2-40B4-BE49-F238E27FC236}">
                <a16:creationId xmlns:a16="http://schemas.microsoft.com/office/drawing/2014/main" id="{03722F17-8999-FEC7-F5D2-C203B7F74C1E}"/>
              </a:ext>
            </a:extLst>
          </p:cNvPr>
          <p:cNvSpPr>
            <a:spLocks noGrp="1"/>
          </p:cNvSpPr>
          <p:nvPr>
            <p:ph type="title"/>
          </p:nvPr>
        </p:nvSpPr>
        <p:spPr/>
        <p:txBody>
          <a:bodyPr/>
          <a:lstStyle/>
          <a:p>
            <a:r>
              <a:rPr lang="en-US" sz="2200" dirty="0"/>
              <a:t>Mobile File Formats: SQLite Databases, and Why They’re So Prevalent</a:t>
            </a:r>
          </a:p>
        </p:txBody>
      </p:sp>
      <p:sp>
        <p:nvSpPr>
          <p:cNvPr id="4" name="Content Placeholder 2">
            <a:extLst>
              <a:ext uri="{FF2B5EF4-FFF2-40B4-BE49-F238E27FC236}">
                <a16:creationId xmlns:a16="http://schemas.microsoft.com/office/drawing/2014/main" id="{1C914FC6-01B5-ADD1-1626-4FA51AB9F73D}"/>
              </a:ext>
            </a:extLst>
          </p:cNvPr>
          <p:cNvSpPr txBox="1">
            <a:spLocks/>
          </p:cNvSpPr>
          <p:nvPr/>
        </p:nvSpPr>
        <p:spPr>
          <a:xfrm>
            <a:off x="298939" y="3694014"/>
            <a:ext cx="11352733" cy="2666087"/>
          </a:xfrm>
          <a:prstGeom prst="rect">
            <a:avLst/>
          </a:prstGeom>
        </p:spPr>
        <p:txBody>
          <a:bodyPr vert="horz" lIns="68579" tIns="34289" rIns="68579" bIns="34289" rtlCol="0">
            <a:noAutofit/>
          </a:bodyPr>
          <a:lstStyle>
            <a:lvl1pPr marL="175013" indent="-175013" algn="l" defTabSz="685783" rtl="0" eaLnBrk="1" latinLnBrk="0" hangingPunct="1">
              <a:lnSpc>
                <a:spcPct val="100000"/>
              </a:lnSpc>
              <a:spcBef>
                <a:spcPts val="0"/>
              </a:spcBef>
              <a:buClr>
                <a:srgbClr val="4B4B4B"/>
              </a:buClr>
              <a:buFont typeface="Arial" panose="020B0604020202020204" pitchFamily="34" charset="0"/>
              <a:buChar char="•"/>
              <a:tabLst/>
              <a:defRPr sz="2100" kern="1200">
                <a:solidFill>
                  <a:schemeClr val="tx1"/>
                </a:solidFill>
                <a:latin typeface="+mn-lt"/>
                <a:ea typeface="+mn-ea"/>
                <a:cs typeface="+mn-cs"/>
              </a:defRPr>
            </a:lvl1pPr>
            <a:lvl2pPr marL="342884" indent="-171442" algn="l" defTabSz="685783" rtl="0" eaLnBrk="1" latinLnBrk="0" hangingPunct="1">
              <a:lnSpc>
                <a:spcPct val="100000"/>
              </a:lnSpc>
              <a:spcBef>
                <a:spcPts val="0"/>
              </a:spcBef>
              <a:buClr>
                <a:srgbClr val="4B4B4B"/>
              </a:buClr>
              <a:buFont typeface="Arial" panose="020B0604020202020204" pitchFamily="34" charset="0"/>
              <a:buChar char="•"/>
              <a:tabLst/>
              <a:defRPr sz="1800" kern="1200">
                <a:solidFill>
                  <a:schemeClr val="tx1"/>
                </a:solidFill>
                <a:latin typeface="+mn-lt"/>
                <a:ea typeface="+mn-ea"/>
                <a:cs typeface="+mn-cs"/>
              </a:defRPr>
            </a:lvl2pPr>
            <a:lvl3pPr marL="517896" indent="-167871" algn="l" defTabSz="685783" rtl="0" eaLnBrk="1" latinLnBrk="0" hangingPunct="1">
              <a:lnSpc>
                <a:spcPct val="100000"/>
              </a:lnSpc>
              <a:spcBef>
                <a:spcPts val="0"/>
              </a:spcBef>
              <a:buClr>
                <a:srgbClr val="4B4B4B"/>
              </a:buClr>
              <a:buFont typeface="Arial" panose="020B0604020202020204" pitchFamily="34" charset="0"/>
              <a:buChar char="•"/>
              <a:tabLst/>
              <a:defRPr sz="1500" kern="1200">
                <a:solidFill>
                  <a:schemeClr val="tx1"/>
                </a:solidFill>
                <a:latin typeface="+mn-lt"/>
                <a:ea typeface="+mn-ea"/>
                <a:cs typeface="+mn-cs"/>
              </a:defRPr>
            </a:lvl3pPr>
            <a:lvl4pPr marL="685766" indent="-171442" algn="l" defTabSz="685783" rtl="0" eaLnBrk="1" latinLnBrk="0" hangingPunct="1">
              <a:lnSpc>
                <a:spcPct val="100000"/>
              </a:lnSpc>
              <a:spcBef>
                <a:spcPts val="0"/>
              </a:spcBef>
              <a:buClr>
                <a:srgbClr val="4B4B4B"/>
              </a:buClr>
              <a:buFont typeface="Arial" panose="020B0604020202020204" pitchFamily="34" charset="0"/>
              <a:buChar char="•"/>
              <a:tabLst/>
              <a:defRPr sz="1400" kern="1200">
                <a:solidFill>
                  <a:schemeClr val="tx1"/>
                </a:solidFill>
                <a:latin typeface="+mn-lt"/>
                <a:ea typeface="+mn-ea"/>
                <a:cs typeface="+mn-cs"/>
              </a:defRPr>
            </a:lvl4pPr>
            <a:lvl5pPr marL="860780" indent="-171442" algn="l" defTabSz="685783" rtl="0" eaLnBrk="1" latinLnBrk="0" hangingPunct="1">
              <a:lnSpc>
                <a:spcPct val="100000"/>
              </a:lnSpc>
              <a:spcBef>
                <a:spcPts val="0"/>
              </a:spcBef>
              <a:buClr>
                <a:srgbClr val="4B4B4B"/>
              </a:buClr>
              <a:buFont typeface="Arial" panose="020B0604020202020204" pitchFamily="34" charset="0"/>
              <a:buChar char="•"/>
              <a:tabLst/>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228600" indent="-228600"/>
            <a:r>
              <a:rPr lang="en-AU" sz="2200" b="1" dirty="0"/>
              <a:t>Relational Databases, </a:t>
            </a:r>
            <a:r>
              <a:rPr lang="en-AU" sz="2200" dirty="0"/>
              <a:t>used to store, access, and modify data</a:t>
            </a:r>
          </a:p>
          <a:p>
            <a:pPr marL="228600" indent="-228600"/>
            <a:r>
              <a:rPr lang="en-AU" sz="2200" b="1" dirty="0"/>
              <a:t>OS Portable </a:t>
            </a:r>
            <a:r>
              <a:rPr lang="en-AU" sz="2200" dirty="0"/>
              <a:t>and supported on Windows, Linux, iOS, OS X, and Android</a:t>
            </a:r>
          </a:p>
          <a:p>
            <a:pPr marL="228600" indent="-228600"/>
            <a:r>
              <a:rPr lang="en-AU" sz="2200" b="1" dirty="0"/>
              <a:t>Open Source </a:t>
            </a:r>
            <a:r>
              <a:rPr lang="en-AU" sz="2200" dirty="0"/>
              <a:t>and not licensed (free = popular)</a:t>
            </a:r>
          </a:p>
          <a:p>
            <a:pPr marL="228600" indent="-228600"/>
            <a:r>
              <a:rPr lang="en-AU" sz="2200" dirty="0"/>
              <a:t>Supported by Perl, Python, Java, PHP, Ruby scripting languages</a:t>
            </a:r>
          </a:p>
          <a:p>
            <a:pPr marL="228600" indent="-228600"/>
            <a:r>
              <a:rPr lang="en-AU" sz="2200" dirty="0"/>
              <a:t>Optimized for small/medium applications like smartphones</a:t>
            </a:r>
          </a:p>
          <a:p>
            <a:pPr marL="228600" indent="-228600"/>
            <a:r>
              <a:rPr lang="en-AU" sz="2200" dirty="0"/>
              <a:t>Not as fast as commercial databases for large datasets</a:t>
            </a:r>
          </a:p>
          <a:p>
            <a:pPr marL="228600" indent="-228600"/>
            <a:r>
              <a:rPr lang="en-AU" sz="2200" dirty="0"/>
              <a:t>Size can range from 512 bytes to 281 TB</a:t>
            </a:r>
          </a:p>
          <a:p>
            <a:pPr marL="228600" indent="-228600"/>
            <a:r>
              <a:rPr lang="en-AU" sz="2200" dirty="0"/>
              <a:t>Deleted data is retained in Free Pages</a:t>
            </a:r>
          </a:p>
        </p:txBody>
      </p:sp>
      <p:graphicFrame>
        <p:nvGraphicFramePr>
          <p:cNvPr id="5" name="Diagram 4">
            <a:extLst>
              <a:ext uri="{FF2B5EF4-FFF2-40B4-BE49-F238E27FC236}">
                <a16:creationId xmlns:a16="http://schemas.microsoft.com/office/drawing/2014/main" id="{FAE20C7B-1C42-F153-27CA-C8BEE4E1B61B}"/>
              </a:ext>
            </a:extLst>
          </p:cNvPr>
          <p:cNvGraphicFramePr/>
          <p:nvPr>
            <p:extLst>
              <p:ext uri="{D42A27DB-BD31-4B8C-83A1-F6EECF244321}">
                <p14:modId xmlns:p14="http://schemas.microsoft.com/office/powerpoint/2010/main" val="991694564"/>
              </p:ext>
            </p:extLst>
          </p:nvPr>
        </p:nvGraphicFramePr>
        <p:xfrm>
          <a:off x="316527" y="1279463"/>
          <a:ext cx="11169490" cy="67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D32CC70A-0572-3A0C-3628-1E4AC2807FC6}"/>
              </a:ext>
            </a:extLst>
          </p:cNvPr>
          <p:cNvGraphicFramePr/>
          <p:nvPr>
            <p:extLst>
              <p:ext uri="{D42A27DB-BD31-4B8C-83A1-F6EECF244321}">
                <p14:modId xmlns:p14="http://schemas.microsoft.com/office/powerpoint/2010/main" val="2818859662"/>
              </p:ext>
            </p:extLst>
          </p:nvPr>
        </p:nvGraphicFramePr>
        <p:xfrm>
          <a:off x="316527" y="1971331"/>
          <a:ext cx="11169490" cy="815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DEE9D88A-2BA1-CA8D-43D3-6B7C2E9F9A17}"/>
              </a:ext>
            </a:extLst>
          </p:cNvPr>
          <p:cNvPicPr>
            <a:picLocks noChangeAspect="1"/>
          </p:cNvPicPr>
          <p:nvPr/>
        </p:nvPicPr>
        <p:blipFill>
          <a:blip r:embed="rId13"/>
          <a:stretch>
            <a:fillRect/>
          </a:stretch>
        </p:blipFill>
        <p:spPr>
          <a:xfrm>
            <a:off x="348040" y="2858557"/>
            <a:ext cx="11274247" cy="669218"/>
          </a:xfrm>
          <a:prstGeom prst="rect">
            <a:avLst/>
          </a:prstGeom>
        </p:spPr>
      </p:pic>
    </p:spTree>
    <p:extLst>
      <p:ext uri="{BB962C8B-B14F-4D97-AF65-F5344CB8AC3E}">
        <p14:creationId xmlns:p14="http://schemas.microsoft.com/office/powerpoint/2010/main" val="3167860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FA71-AEC5-6792-402B-E1B93F573DC1}"/>
              </a:ext>
            </a:extLst>
          </p:cNvPr>
          <p:cNvSpPr>
            <a:spLocks noGrp="1"/>
          </p:cNvSpPr>
          <p:nvPr>
            <p:ph type="title"/>
          </p:nvPr>
        </p:nvSpPr>
        <p:spPr>
          <a:xfrm>
            <a:off x="428624" y="428624"/>
            <a:ext cx="11334750" cy="623211"/>
          </a:xfrm>
        </p:spPr>
        <p:txBody>
          <a:bodyPr/>
          <a:lstStyle/>
          <a:p>
            <a:r>
              <a:rPr lang="en-US" dirty="0"/>
              <a:t>Mobile File Formats: SQLite Databases: Active and Deleted Data</a:t>
            </a:r>
          </a:p>
        </p:txBody>
      </p:sp>
      <p:sp>
        <p:nvSpPr>
          <p:cNvPr id="3" name="Slide Number Placeholder 2">
            <a:extLst>
              <a:ext uri="{FF2B5EF4-FFF2-40B4-BE49-F238E27FC236}">
                <a16:creationId xmlns:a16="http://schemas.microsoft.com/office/drawing/2014/main" id="{179E249C-09EB-5765-99B4-DB63F0E97C3A}"/>
              </a:ext>
            </a:extLst>
          </p:cNvPr>
          <p:cNvSpPr>
            <a:spLocks noGrp="1"/>
          </p:cNvSpPr>
          <p:nvPr>
            <p:ph type="sldNum" sz="quarter" idx="15"/>
          </p:nvPr>
        </p:nvSpPr>
        <p:spPr>
          <a:xfrm>
            <a:off x="11746387" y="0"/>
            <a:ext cx="445613" cy="314683"/>
          </a:xfrm>
        </p:spPr>
        <p:txBody>
          <a:bodyPr/>
          <a:lstStyle/>
          <a:p>
            <a:fld id="{0EBA9DDB-6B4F-E349-9000-1D5D9A9CB687}" type="slidenum">
              <a:rPr lang="en-US" smtClean="0"/>
              <a:pPr/>
              <a:t>99</a:t>
            </a:fld>
            <a:endParaRPr lang="en-US" dirty="0"/>
          </a:p>
        </p:txBody>
      </p:sp>
      <p:sp>
        <p:nvSpPr>
          <p:cNvPr id="4" name="Content Placeholder 3">
            <a:extLst>
              <a:ext uri="{FF2B5EF4-FFF2-40B4-BE49-F238E27FC236}">
                <a16:creationId xmlns:a16="http://schemas.microsoft.com/office/drawing/2014/main" id="{9A61F399-D09B-BAFF-A609-D9D5B10E8FAB}"/>
              </a:ext>
            </a:extLst>
          </p:cNvPr>
          <p:cNvSpPr>
            <a:spLocks noGrp="1"/>
          </p:cNvSpPr>
          <p:nvPr>
            <p:ph sz="quarter" idx="12"/>
          </p:nvPr>
        </p:nvSpPr>
        <p:spPr>
          <a:xfrm>
            <a:off x="428625" y="1175613"/>
            <a:ext cx="11334750" cy="5472111"/>
          </a:xfrm>
        </p:spPr>
        <p:txBody>
          <a:bodyPr/>
          <a:lstStyle/>
          <a:p>
            <a:r>
              <a:rPr lang="en-US" altLang="en-US" dirty="0"/>
              <a:t>SQLite is the storage mechanism used by most mobile operating systems</a:t>
            </a:r>
          </a:p>
          <a:p>
            <a:r>
              <a:rPr lang="en-US" altLang="en-US" dirty="0"/>
              <a:t>SQLite has a small footprint, making it great for mobile devices</a:t>
            </a:r>
          </a:p>
          <a:p>
            <a:pPr marL="627063" lvl="2">
              <a:buFont typeface="Arial" panose="020B0604020202020204" pitchFamily="34" charset="0"/>
              <a:buChar char="−"/>
            </a:pPr>
            <a:r>
              <a:rPr lang="en-US" altLang="en-US" sz="2200" dirty="0"/>
              <a:t>Tables, definitions, indices, and user data all stored within SQLite</a:t>
            </a:r>
          </a:p>
          <a:p>
            <a:pPr marL="627063" lvl="2">
              <a:buFont typeface="Arial" panose="020B0604020202020204" pitchFamily="34" charset="0"/>
              <a:buChar char="−"/>
            </a:pPr>
            <a:r>
              <a:rPr lang="en-US" altLang="en-US" sz="2200" dirty="0"/>
              <a:t>Enables multi-access data reads</a:t>
            </a:r>
          </a:p>
          <a:p>
            <a:pPr marL="627063" lvl="2">
              <a:buFont typeface="Arial" panose="020B0604020202020204" pitchFamily="34" charset="0"/>
              <a:buChar char="−"/>
            </a:pPr>
            <a:r>
              <a:rPr lang="en-US" altLang="en-US" sz="2200" dirty="0"/>
              <a:t>Database file can grow in size to support data requirements</a:t>
            </a:r>
          </a:p>
          <a:p>
            <a:r>
              <a:rPr lang="en-US" altLang="en-US" dirty="0">
                <a:solidFill>
                  <a:srgbClr val="FF0000"/>
                </a:solidFill>
              </a:rPr>
              <a:t>SQLite databases </a:t>
            </a:r>
            <a:r>
              <a:rPr lang="en-US" altLang="en-US" b="1" dirty="0">
                <a:solidFill>
                  <a:srgbClr val="FF0000"/>
                </a:solidFill>
              </a:rPr>
              <a:t>may</a:t>
            </a:r>
            <a:r>
              <a:rPr lang="en-US" altLang="en-US" dirty="0">
                <a:solidFill>
                  <a:srgbClr val="FF0000"/>
                </a:solidFill>
              </a:rPr>
              <a:t> contain deleted content</a:t>
            </a:r>
          </a:p>
          <a:p>
            <a:r>
              <a:rPr lang="en-US" altLang="en-US" dirty="0">
                <a:solidFill>
                  <a:srgbClr val="FF0000"/>
                </a:solidFill>
              </a:rPr>
              <a:t>Not all tools and SQLite Viewers are created equal</a:t>
            </a:r>
          </a:p>
          <a:p>
            <a:endParaRPr lang="en-US" dirty="0"/>
          </a:p>
        </p:txBody>
      </p:sp>
      <p:pic>
        <p:nvPicPr>
          <p:cNvPr id="5" name="Picture 4">
            <a:extLst>
              <a:ext uri="{FF2B5EF4-FFF2-40B4-BE49-F238E27FC236}">
                <a16:creationId xmlns:a16="http://schemas.microsoft.com/office/drawing/2014/main" id="{A6131561-423F-E155-1510-B3122501B8E6}"/>
              </a:ext>
            </a:extLst>
          </p:cNvPr>
          <p:cNvPicPr>
            <a:picLocks noChangeAspect="1"/>
          </p:cNvPicPr>
          <p:nvPr/>
        </p:nvPicPr>
        <p:blipFill>
          <a:blip r:embed="rId3"/>
          <a:stretch>
            <a:fillRect/>
          </a:stretch>
        </p:blipFill>
        <p:spPr>
          <a:xfrm>
            <a:off x="501416" y="4165600"/>
            <a:ext cx="2461920" cy="2433150"/>
          </a:xfrm>
          <a:prstGeom prst="rect">
            <a:avLst/>
          </a:prstGeom>
        </p:spPr>
      </p:pic>
      <p:pic>
        <p:nvPicPr>
          <p:cNvPr id="6" name="Picture 5">
            <a:extLst>
              <a:ext uri="{FF2B5EF4-FFF2-40B4-BE49-F238E27FC236}">
                <a16:creationId xmlns:a16="http://schemas.microsoft.com/office/drawing/2014/main" id="{C25B8B71-0F3A-0EC9-63C7-9A3561EF91F8}"/>
              </a:ext>
            </a:extLst>
          </p:cNvPr>
          <p:cNvPicPr>
            <a:picLocks noChangeAspect="1"/>
          </p:cNvPicPr>
          <p:nvPr/>
        </p:nvPicPr>
        <p:blipFill>
          <a:blip r:embed="rId4"/>
          <a:stretch>
            <a:fillRect/>
          </a:stretch>
        </p:blipFill>
        <p:spPr>
          <a:xfrm>
            <a:off x="3085119" y="4165599"/>
            <a:ext cx="8757377" cy="2433149"/>
          </a:xfrm>
          <a:prstGeom prst="rect">
            <a:avLst/>
          </a:prstGeom>
        </p:spPr>
      </p:pic>
    </p:spTree>
    <p:extLst>
      <p:ext uri="{BB962C8B-B14F-4D97-AF65-F5344CB8AC3E}">
        <p14:creationId xmlns:p14="http://schemas.microsoft.com/office/powerpoint/2010/main" val="2241497594"/>
      </p:ext>
    </p:extLst>
  </p:cSld>
  <p:clrMapOvr>
    <a:masterClrMapping/>
  </p:clrMapOvr>
</p:sld>
</file>

<file path=ppt/theme/theme1.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To authors for review.pptx" id="{67A47CB2-3601-468B-96E2-9AFF35E4D334}" vid="{702DB3A6-B22E-49C0-A93D-44711A408EB3}"/>
    </a:ext>
  </a:extLst>
</a:theme>
</file>

<file path=ppt/theme/theme2.xml><?xml version="1.0" encoding="utf-8"?>
<a:theme xmlns:a="http://schemas.openxmlformats.org/drawingml/2006/main" name="Roll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SANS Course Template v2" id="{07202A7E-A44C-4948-BF59-260C3BE49DC7}" vid="{07B0C85B-9ACD-7141-8598-078E5DAF80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462DE8F92A7542BFDC3C3834D85FF4" ma:contentTypeVersion="13" ma:contentTypeDescription="Create a new document." ma:contentTypeScope="" ma:versionID="91d68ae1aa1545e34ab3a7ae1ee95a1c">
  <xsd:schema xmlns:xsd="http://www.w3.org/2001/XMLSchema" xmlns:xs="http://www.w3.org/2001/XMLSchema" xmlns:p="http://schemas.microsoft.com/office/2006/metadata/properties" xmlns:ns2="76927355-584f-4bc3-9b09-55987a89d7dc" xmlns:ns3="815a20d1-38b0-43c4-8b87-0ea2d0614826" targetNamespace="http://schemas.microsoft.com/office/2006/metadata/properties" ma:root="true" ma:fieldsID="388e002c9608a80f0303991424868dae" ns2:_="" ns3:_="">
    <xsd:import namespace="76927355-584f-4bc3-9b09-55987a89d7dc"/>
    <xsd:import namespace="815a20d1-38b0-43c4-8b87-0ea2d061482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27355-584f-4bc3-9b09-55987a89d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5a20d1-38b0-43c4-8b87-0ea2d06148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CE812C-D3EA-4427-8523-48447F1FF4BD}">
  <ds:schemaRefs>
    <ds:schemaRef ds:uri="815a20d1-38b0-43c4-8b87-0ea2d0614826"/>
    <ds:schemaRef ds:uri="http://www.w3.org/XML/1998/namespac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76927355-584f-4bc3-9b09-55987a89d7dc"/>
    <ds:schemaRef ds:uri="http://purl.org/dc/dcmitype/"/>
  </ds:schemaRefs>
</ds:datastoreItem>
</file>

<file path=customXml/itemProps2.xml><?xml version="1.0" encoding="utf-8"?>
<ds:datastoreItem xmlns:ds="http://schemas.openxmlformats.org/officeDocument/2006/customXml" ds:itemID="{0A266D1F-95B3-40D3-99D3-F56DAE7921DA}">
  <ds:schemaRefs>
    <ds:schemaRef ds:uri="http://schemas.microsoft.com/sharepoint/v3/contenttype/forms"/>
  </ds:schemaRefs>
</ds:datastoreItem>
</file>

<file path=customXml/itemProps3.xml><?xml version="1.0" encoding="utf-8"?>
<ds:datastoreItem xmlns:ds="http://schemas.openxmlformats.org/officeDocument/2006/customXml" ds:itemID="{64E72791-78CC-413B-BA4A-2C6FFC8617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927355-584f-4bc3-9b09-55987a89d7dc"/>
    <ds:schemaRef ds:uri="815a20d1-38b0-43c4-8b87-0ea2d0614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Slide Template</Template>
  <TotalTime>12678</TotalTime>
  <Words>30928</Words>
  <Application>Microsoft Office PowerPoint</Application>
  <PresentationFormat>Widescreen</PresentationFormat>
  <Paragraphs>1830</Paragraphs>
  <Slides>152</Slides>
  <Notes>152</Notes>
  <HiddenSlides>37</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152</vt:i4>
      </vt:variant>
    </vt:vector>
  </HeadingPairs>
  <TitlesOfParts>
    <vt:vector size="157" baseType="lpstr">
      <vt:lpstr>Arial</vt:lpstr>
      <vt:lpstr>Times New Roman</vt:lpstr>
      <vt:lpstr>Verdana</vt:lpstr>
      <vt:lpstr>SANS</vt:lpstr>
      <vt:lpstr>Rollover</vt:lpstr>
      <vt:lpstr>Smartphone Overview, Fundamentals of Analysis, and SQLite Forensics</vt:lpstr>
      <vt:lpstr>Table of Contents</vt:lpstr>
      <vt:lpstr>Course Agenda</vt:lpstr>
      <vt:lpstr>PowerPoint Presentation</vt:lpstr>
      <vt:lpstr>Course Roadmap</vt:lpstr>
      <vt:lpstr>Additional Course Resources</vt:lpstr>
      <vt:lpstr>Course Roadmap</vt:lpstr>
      <vt:lpstr>FOR585 Virtual Forensic Workstation</vt:lpstr>
      <vt:lpstr>Moving Lab Data into the VM</vt:lpstr>
      <vt:lpstr>A Glimpse of  Your VM Environment</vt:lpstr>
      <vt:lpstr>Setting Expectations</vt:lpstr>
      <vt:lpstr>Keeping the Pace</vt:lpstr>
      <vt:lpstr>Labs and Lecture</vt:lpstr>
      <vt:lpstr>Introducing the eWorkbook</vt:lpstr>
      <vt:lpstr>Course Roadmap</vt:lpstr>
      <vt:lpstr>Smartphones Considerations</vt:lpstr>
      <vt:lpstr>PowerPoint Presentation</vt:lpstr>
      <vt:lpstr>Cellular Technology (1)</vt:lpstr>
      <vt:lpstr>Cellular Technology (2)</vt:lpstr>
      <vt:lpstr>PowerPoint Presentation</vt:lpstr>
      <vt:lpstr>SIM Card Identifiers</vt:lpstr>
      <vt:lpstr>PowerPoint Presentation</vt:lpstr>
      <vt:lpstr>PowerPoint Presentation</vt:lpstr>
      <vt:lpstr>PowerPoint Presentation</vt:lpstr>
      <vt:lpstr>PowerPoint Presentation</vt:lpstr>
      <vt:lpstr>Solid State (Flash) Memory Properties</vt:lpstr>
      <vt:lpstr>PowerPoint Presentation</vt:lpstr>
      <vt:lpstr>Garbage Collection and Database Vacuuming</vt:lpstr>
      <vt:lpstr>PowerPoint Presentation</vt:lpstr>
      <vt:lpstr>Smartphone Component Consideration</vt:lpstr>
      <vt:lpstr>SD Cards Defined</vt:lpstr>
      <vt:lpstr>SD Cards Analysis</vt:lpstr>
      <vt:lpstr>PowerPoint Presentation</vt:lpstr>
      <vt:lpstr>PowerPoint Presentation</vt:lpstr>
      <vt:lpstr>PowerPoint Presentation</vt:lpstr>
      <vt:lpstr>Media Card Encryption</vt:lpstr>
      <vt:lpstr>PowerPoint Presentation</vt:lpstr>
      <vt:lpstr>Researching Components</vt:lpstr>
      <vt:lpstr>SD Card Analysis</vt:lpstr>
      <vt:lpstr>Course Roadmap</vt:lpstr>
      <vt:lpstr>Smartphone Handling</vt:lpstr>
      <vt:lpstr>PowerPoint Presentation</vt:lpstr>
      <vt:lpstr>Collection of Smartphones as Evidence</vt:lpstr>
      <vt:lpstr>Method 1: Always Off Rule for Smartphone Collection</vt:lpstr>
      <vt:lpstr>Method 2: On/Off Rule for Smartphone Collection </vt:lpstr>
      <vt:lpstr>PowerPoint Presentation</vt:lpstr>
      <vt:lpstr>Smartphone Acquisition Terms</vt:lpstr>
      <vt:lpstr>PowerPoint Presentation</vt:lpstr>
      <vt:lpstr>Not All Tools Are Equal… Not All Smartphones Are Equal…</vt:lpstr>
      <vt:lpstr>PowerPoint Presentation</vt:lpstr>
      <vt:lpstr>Android: Additional Extraction Methods</vt:lpstr>
      <vt:lpstr>PowerPoint Presentation</vt:lpstr>
      <vt:lpstr>PowerPoint Presentation</vt:lpstr>
      <vt:lpstr>iOS—Jailbreaks and Exploits</vt:lpstr>
      <vt:lpstr>Course Roadmap</vt:lpstr>
      <vt:lpstr>Cellebrite Physical Analyzer Overview</vt:lpstr>
      <vt:lpstr>Physical Analyzer Workspace Areas</vt:lpstr>
      <vt:lpstr>PowerPoint Presentation</vt:lpstr>
      <vt:lpstr>Physical Analyzer: Tools Menu</vt:lpstr>
      <vt:lpstr>PowerPoint Presentation</vt:lpstr>
      <vt:lpstr>PowerPoint Presentation</vt:lpstr>
      <vt:lpstr>Physical Analyzer: Installed Application Views</vt:lpstr>
      <vt:lpstr>PowerPoint Presentation</vt:lpstr>
      <vt:lpstr>Physical Analyzer: Browsing the File System</vt:lpstr>
      <vt:lpstr>PowerPoint Presentation</vt:lpstr>
      <vt:lpstr>Physical Analyzer: Key Features</vt:lpstr>
      <vt:lpstr>Physical Analyzer: Keyword Searching (1)</vt:lpstr>
      <vt:lpstr>PowerPoint Presentation</vt:lpstr>
      <vt:lpstr>Physical Analyzer: Keyword Searching (2)</vt:lpstr>
      <vt:lpstr>Physical Analyzer: Keyword Searching (3)</vt:lpstr>
      <vt:lpstr>PowerPoint Presentation</vt:lpstr>
      <vt:lpstr>Physical Analyzer: Key Features (1)</vt:lpstr>
      <vt:lpstr>Physical Analyzer: Key Features (2)</vt:lpstr>
      <vt:lpstr>Creating .clbe Files</vt:lpstr>
      <vt:lpstr>Loading .clbe Files</vt:lpstr>
      <vt:lpstr>PowerPoint Presentation</vt:lpstr>
      <vt:lpstr>Familiarization with Physical Analyzer</vt:lpstr>
      <vt:lpstr>Course Roadmap</vt:lpstr>
      <vt:lpstr>Magnet AXIOM: Overview</vt:lpstr>
      <vt:lpstr>AXIOM: Image Loaded</vt:lpstr>
      <vt:lpstr>AXIOM: Third-Party Application Parsing</vt:lpstr>
      <vt:lpstr>AXIOM: Key Features (1)</vt:lpstr>
      <vt:lpstr>AXIOM: Key Features (2)</vt:lpstr>
      <vt:lpstr>AXIOM: Source Files</vt:lpstr>
      <vt:lpstr>AXIOM: Keyword Searching (1)</vt:lpstr>
      <vt:lpstr>AXIOM: Keyword Searching (2)</vt:lpstr>
      <vt:lpstr>AXIOM: Keyword Searching (3)</vt:lpstr>
      <vt:lpstr>Familiarization with AXIOM</vt:lpstr>
      <vt:lpstr>Course Roadmap</vt:lpstr>
      <vt:lpstr>File Systems and Common File Formats for Mobile Devices</vt:lpstr>
      <vt:lpstr>Mobile File Formats Android: XML and ABX</vt:lpstr>
      <vt:lpstr>Mobile File Formats iOS: Property Lists</vt:lpstr>
      <vt:lpstr>Mobile File Formats: JSON Files</vt:lpstr>
      <vt:lpstr>Mobile File Formats: Realm Databases</vt:lpstr>
      <vt:lpstr>Mobile File Formats: Protobufs</vt:lpstr>
      <vt:lpstr>Mobile File Formats: Android Multimedia</vt:lpstr>
      <vt:lpstr>Mobile File Formats: iOS Multimedia</vt:lpstr>
      <vt:lpstr>Mobile File Formats: SQLite Databases, and Why They’re So Prevalent</vt:lpstr>
      <vt:lpstr>Mobile File Formats: SQLite Databases: Active and Deleted Data</vt:lpstr>
      <vt:lpstr>PowerPoint Presentation</vt:lpstr>
      <vt:lpstr>Course Roadmap</vt:lpstr>
      <vt:lpstr>So How Did They Do That?</vt:lpstr>
      <vt:lpstr>iOS and Data Storage</vt:lpstr>
      <vt:lpstr>PowerPoint Presentation</vt:lpstr>
      <vt:lpstr>Android and Data Storage</vt:lpstr>
      <vt:lpstr>Information Overload</vt:lpstr>
      <vt:lpstr>Basic Terminology: SQLite Databases</vt:lpstr>
      <vt:lpstr>SQLite: Behind the Scenes</vt:lpstr>
      <vt:lpstr>Narrow Down the Data: Simple SQLite Query</vt:lpstr>
      <vt:lpstr>Changing the Column Names</vt:lpstr>
      <vt:lpstr>Accounting for Timestamps</vt:lpstr>
      <vt:lpstr>PowerPoint Presentation</vt:lpstr>
      <vt:lpstr>Choosing the Correct Timestamp Conversion</vt:lpstr>
      <vt:lpstr>Adding the Timestamp String to the Query</vt:lpstr>
      <vt:lpstr>Sorting and Filtering your Results</vt:lpstr>
      <vt:lpstr>PowerPoint Presentation</vt:lpstr>
      <vt:lpstr>PowerPoint Presentation</vt:lpstr>
      <vt:lpstr>PowerPoint Presentation</vt:lpstr>
      <vt:lpstr>Why Is This So Important?</vt:lpstr>
      <vt:lpstr>SQLite Analysis and Query Language</vt:lpstr>
      <vt:lpstr>Mobile File Formats: SQLite Temporary Files </vt:lpstr>
      <vt:lpstr>How the WAL Gets Populated: Initial State</vt:lpstr>
      <vt:lpstr>How the WAL Gets Populated: New Page Is Written</vt:lpstr>
      <vt:lpstr>How the WAL Gets Populated: Try this Hands-on Demo</vt:lpstr>
      <vt:lpstr>Mobile File Formats: SQLite Databases: Deleted Data in the WAL</vt:lpstr>
      <vt:lpstr>Is the Database Using Journaling or Write Ahead Logging?</vt:lpstr>
      <vt:lpstr>Recovering Attachments: Embedded in Database</vt:lpstr>
      <vt:lpstr>SQLite Storage Classes: BLOBs</vt:lpstr>
      <vt:lpstr>PowerPoint Presentation</vt:lpstr>
      <vt:lpstr>Recovering Attachments: Located by Filename/Path</vt:lpstr>
      <vt:lpstr>Navigate to Referenced Path</vt:lpstr>
      <vt:lpstr>Attachments Data Reference - Protobufs</vt:lpstr>
      <vt:lpstr>Locating Attachments by Joining Two Tables</vt:lpstr>
      <vt:lpstr>Identify the TABLE that contains the MOST data you’re seeking</vt:lpstr>
      <vt:lpstr>Building the Query and Changing the Column Names</vt:lpstr>
      <vt:lpstr>Timestamp Is Determined and Applied</vt:lpstr>
      <vt:lpstr>Combining Data from Another Table</vt:lpstr>
      <vt:lpstr>Matching On Like Column Entries</vt:lpstr>
      <vt:lpstr>Table JOINS</vt:lpstr>
      <vt:lpstr>Adding a JOIN Statement to the Query</vt:lpstr>
      <vt:lpstr>PowerPoint Presentation</vt:lpstr>
      <vt:lpstr>Now Locate the Attachment Filenames</vt:lpstr>
      <vt:lpstr>Aligning the Tables with Matching Column Entries</vt:lpstr>
      <vt:lpstr>JOIN the ATTACHMENT Table</vt:lpstr>
      <vt:lpstr>Adding a Second JOIN Statement to the Query</vt:lpstr>
      <vt:lpstr>PowerPoint Presentation</vt:lpstr>
      <vt:lpstr>Did I Use the Correct JOIN?</vt:lpstr>
      <vt:lpstr>Accounting for Data in Another Database Your Query</vt:lpstr>
      <vt:lpstr>The Importance of Case Statements</vt:lpstr>
      <vt:lpstr>PowerPoint Presentation</vt:lpstr>
      <vt:lpstr>SQLite Table JOINS and Recovering Attachments</vt:lpstr>
      <vt:lpstr>Contacts and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Hertan, Karen</dc:creator>
  <cp:keywords/>
  <dc:description/>
  <cp:lastModifiedBy>Hertan, Karen</cp:lastModifiedBy>
  <cp:revision>267</cp:revision>
  <cp:lastPrinted>2024-03-21T20:28:04Z</cp:lastPrinted>
  <dcterms:created xsi:type="dcterms:W3CDTF">2023-04-19T22:43:17Z</dcterms:created>
  <dcterms:modified xsi:type="dcterms:W3CDTF">2024-03-29T14:19:38Z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0x01010065462DE8F92A7542BFDC3C3834D85FF4</vt:lpwstr>
  </property>
  <property fmtid="{D5CDD505-2E9C-101B-9397-08002B2CF9AE}" pid="3" name="Order">
    <vt:r8>65500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MSIP_Label_863aae98-72c2-4d8a-bcb0-c0aa81d8aedc_Enabled">
    <vt:lpwstr>true</vt:lpwstr>
  </property>
  <property fmtid="{D5CDD505-2E9C-101B-9397-08002B2CF9AE}" pid="9" name="MSIP_Label_863aae98-72c2-4d8a-bcb0-c0aa81d8aedc_SetDate">
    <vt:lpwstr>2021-04-08T18:35:00Z</vt:lpwstr>
  </property>
  <property fmtid="{D5CDD505-2E9C-101B-9397-08002B2CF9AE}" pid="10" name="MSIP_Label_863aae98-72c2-4d8a-bcb0-c0aa81d8aedc_Method">
    <vt:lpwstr>Standard</vt:lpwstr>
  </property>
  <property fmtid="{D5CDD505-2E9C-101B-9397-08002B2CF9AE}" pid="11" name="MSIP_Label_863aae98-72c2-4d8a-bcb0-c0aa81d8aedc_Name">
    <vt:lpwstr>General</vt:lpwstr>
  </property>
  <property fmtid="{D5CDD505-2E9C-101B-9397-08002B2CF9AE}" pid="12" name="MSIP_Label_863aae98-72c2-4d8a-bcb0-c0aa81d8aedc_SiteId">
    <vt:lpwstr>a5a9530b-9623-4712-8f71-f7cb8dfe5b51</vt:lpwstr>
  </property>
  <property fmtid="{D5CDD505-2E9C-101B-9397-08002B2CF9AE}" pid="13" name="MSIP_Label_863aae98-72c2-4d8a-bcb0-c0aa81d8aedc_ActionId">
    <vt:lpwstr>34e9c7fe-8c76-4978-a7bd-8b98865eb29a</vt:lpwstr>
  </property>
  <property fmtid="{D5CDD505-2E9C-101B-9397-08002B2CF9AE}" pid="14" name="MSIP_Label_863aae98-72c2-4d8a-bcb0-c0aa81d8aedc_ContentBits">
    <vt:lpwstr>0</vt:lpwstr>
  </property>
</Properties>
</file>